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5"/>
  </p:notesMasterIdLst>
  <p:sldIdLst>
    <p:sldId id="294" r:id="rId2"/>
    <p:sldId id="312" r:id="rId3"/>
    <p:sldId id="304" r:id="rId4"/>
    <p:sldId id="321" r:id="rId5"/>
    <p:sldId id="324" r:id="rId6"/>
    <p:sldId id="320" r:id="rId7"/>
    <p:sldId id="301" r:id="rId8"/>
    <p:sldId id="311" r:id="rId9"/>
    <p:sldId id="307" r:id="rId10"/>
    <p:sldId id="334" r:id="rId11"/>
    <p:sldId id="295" r:id="rId12"/>
    <p:sldId id="328" r:id="rId13"/>
    <p:sldId id="329" r:id="rId14"/>
    <p:sldId id="330" r:id="rId15"/>
    <p:sldId id="333" r:id="rId16"/>
    <p:sldId id="340" r:id="rId17"/>
    <p:sldId id="336" r:id="rId18"/>
    <p:sldId id="337" r:id="rId19"/>
    <p:sldId id="338" r:id="rId20"/>
    <p:sldId id="339" r:id="rId21"/>
    <p:sldId id="331" r:id="rId22"/>
    <p:sldId id="332" r:id="rId23"/>
    <p:sldId id="323" r:id="rId24"/>
    <p:sldId id="335" r:id="rId25"/>
    <p:sldId id="322" r:id="rId26"/>
    <p:sldId id="326" r:id="rId27"/>
    <p:sldId id="327" r:id="rId28"/>
    <p:sldId id="315" r:id="rId29"/>
    <p:sldId id="319" r:id="rId30"/>
    <p:sldId id="305" r:id="rId31"/>
    <p:sldId id="310" r:id="rId32"/>
    <p:sldId id="308" r:id="rId33"/>
    <p:sldId id="318" r:id="rId34"/>
  </p:sldIdLst>
  <p:sldSz cx="9144000" cy="5143500" type="screen16x9"/>
  <p:notesSz cx="6858000" cy="9144000"/>
  <p:embeddedFontLst>
    <p:embeddedFont>
      <p:font typeface="Montserrat" panose="00000500000000000000" pitchFamily="2"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panose="02000000000000000000" pitchFamily="2"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594"/>
    <a:srgbClr val="F2F6F6"/>
    <a:srgbClr val="C6DADA"/>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579DB-19E0-7FD9-0602-1706D6882172}" v="350" dt="2024-06-03T12:23:15.145"/>
    <p1510:client id="{482E71AC-96F7-189C-3FDA-C59319E9778D}" v="2097" dt="2024-06-03T17:22:44.769"/>
    <p1510:client id="{8D123000-B9C7-5CBA-4C27-0968D036E980}" v="1843" dt="2024-06-03T17:44:10.698"/>
    <p1510:client id="{B72CCBC5-AA0D-7C6C-D75B-14CA470A2AA2}" v="781" dt="2024-06-03T08:24:23.339"/>
    <p1510:client id="{DB8B401E-F761-0F43-AF94-EDBECDB9A31E}" v="2" dt="2024-06-03T17:35:12.722"/>
  </p1510:revLst>
</p1510:revInfo>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a:t>01</a:t>
            </a:r>
            <a:endParaRPr lang="en-GB"/>
          </a:p>
        </p:txBody>
      </p:sp>
    </p:spTree>
    <p:extLst>
      <p:ext uri="{BB962C8B-B14F-4D97-AF65-F5344CB8AC3E}">
        <p14:creationId xmlns:p14="http://schemas.microsoft.com/office/powerpoint/2010/main" val="14137533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a:t>01</a:t>
            </a:r>
            <a:endParaRPr lang="en-GB"/>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Two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6">
            <a:extLst>
              <a:ext uri="{FF2B5EF4-FFF2-40B4-BE49-F238E27FC236}">
                <a16:creationId xmlns:a16="http://schemas.microsoft.com/office/drawing/2014/main"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1" name="Text Placeholder 6">
            <a:extLst>
              <a:ext uri="{FF2B5EF4-FFF2-40B4-BE49-F238E27FC236}">
                <a16:creationId xmlns:a16="http://schemas.microsoft.com/office/drawing/2014/main"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139891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133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Four bubbles with text</a:t>
            </a:r>
            <a:endParaRPr/>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215262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one</a:t>
            </a:r>
            <a:r>
              <a:rPr lang="es-ES"/>
              <a:t> </a:t>
            </a:r>
            <a:r>
              <a:rPr lang="es-ES" err="1"/>
              <a:t>column</a:t>
            </a:r>
            <a:r>
              <a:rPr lang="es-ES"/>
              <a:t> </a:t>
            </a:r>
            <a:r>
              <a:rPr lang="es-ES" err="1"/>
              <a:t>text</a:t>
            </a:r>
            <a:endParaRPr lang="en-GB"/>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column</a:t>
            </a:r>
            <a:r>
              <a:rPr lang="es-ES"/>
              <a:t> </a:t>
            </a:r>
            <a:r>
              <a:rPr lang="es-ES" err="1"/>
              <a:t>text</a:t>
            </a:r>
            <a:endParaRPr lang="en-GB"/>
          </a:p>
        </p:txBody>
      </p:sp>
    </p:spTree>
    <p:extLst>
      <p:ext uri="{BB962C8B-B14F-4D97-AF65-F5344CB8AC3E}">
        <p14:creationId xmlns:p14="http://schemas.microsoft.com/office/powerpoint/2010/main" val="339983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titled</a:t>
            </a:r>
            <a:r>
              <a:rPr lang="es-ES"/>
              <a:t> </a:t>
            </a:r>
            <a:r>
              <a:rPr lang="es-ES" err="1"/>
              <a:t>columns</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list</a:t>
            </a:r>
            <a:r>
              <a:rPr lang="es-ES"/>
              <a:t> and </a:t>
            </a:r>
            <a:r>
              <a:rPr lang="es-ES" err="1"/>
              <a:t>large</a:t>
            </a:r>
            <a:r>
              <a:rPr lang="es-ES"/>
              <a:t> </a:t>
            </a:r>
            <a:r>
              <a:rPr lang="es-ES" err="1"/>
              <a:t>text</a:t>
            </a:r>
            <a:r>
              <a:rPr lang="es-ES"/>
              <a:t> box</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Tree>
    <p:extLst>
      <p:ext uri="{BB962C8B-B14F-4D97-AF65-F5344CB8AC3E}">
        <p14:creationId xmlns:p14="http://schemas.microsoft.com/office/powerpoint/2010/main" val="402427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B">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a:t>Slide with a full screen picture</a:t>
            </a:r>
            <a:endParaRPr/>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a:t>—Someone Famous</a:t>
            </a:r>
            <a:endParaRPr/>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err="1"/>
              <a:t>hree</a:t>
            </a:r>
            <a:r>
              <a:rPr lang="en-GB" noProof="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Four</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Five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a:t>Five</a:t>
            </a:r>
            <a:endParaRPr lang="en-GB"/>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Six</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Seven</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30AE02C-B6CF-EAB4-655A-6F6CB8B11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4492795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Eight</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Two bubbles with text</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
        <p:nvSpPr>
          <p:cNvPr id="2" name="Google Shape;174;p24">
            <a:extLst>
              <a:ext uri="{FF2B5EF4-FFF2-40B4-BE49-F238E27FC236}">
                <a16:creationId xmlns:a16="http://schemas.microsoft.com/office/drawing/2014/main"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4" name="Text Placeholder 2">
            <a:extLst>
              <a:ext uri="{FF2B5EF4-FFF2-40B4-BE49-F238E27FC236}">
                <a16:creationId xmlns:a16="http://schemas.microsoft.com/office/drawing/2014/main"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7" name="Text Placeholder 6">
            <a:extLst>
              <a:ext uri="{FF2B5EF4-FFF2-40B4-BE49-F238E27FC236}">
                <a16:creationId xmlns:a16="http://schemas.microsoft.com/office/drawing/2014/main"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8" name="Text Placeholder 6">
            <a:extLst>
              <a:ext uri="{FF2B5EF4-FFF2-40B4-BE49-F238E27FC236}">
                <a16:creationId xmlns:a16="http://schemas.microsoft.com/office/drawing/2014/main"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83072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Three bubbles with text</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
        <p:nvSpPr>
          <p:cNvPr id="4" name="Google Shape;174;p24">
            <a:extLst>
              <a:ext uri="{FF2B5EF4-FFF2-40B4-BE49-F238E27FC236}">
                <a16:creationId xmlns:a16="http://schemas.microsoft.com/office/drawing/2014/main"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5" name="Text Placeholder 2">
            <a:extLst>
              <a:ext uri="{FF2B5EF4-FFF2-40B4-BE49-F238E27FC236}">
                <a16:creationId xmlns:a16="http://schemas.microsoft.com/office/drawing/2014/main"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7" name="Text Placeholder 4">
            <a:extLst>
              <a:ext uri="{FF2B5EF4-FFF2-40B4-BE49-F238E27FC236}">
                <a16:creationId xmlns:a16="http://schemas.microsoft.com/office/drawing/2014/main"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a:t>Click to edit Master text styles</a:t>
            </a:r>
          </a:p>
          <a:p>
            <a:pPr marL="0" marR="0" lvl="0" indent="0" algn="ctr" rtl="0">
              <a:lnSpc>
                <a:spcPct val="100000"/>
              </a:lnSpc>
              <a:spcBef>
                <a:spcPts val="0"/>
              </a:spcBef>
              <a:spcAft>
                <a:spcPts val="0"/>
              </a:spcAft>
              <a:buClr>
                <a:srgbClr val="000000"/>
              </a:buClr>
              <a:buFont typeface="Arial"/>
              <a:buNone/>
            </a:pPr>
            <a:r>
              <a:rPr lang="en-US"/>
              <a:t>Second level</a:t>
            </a:r>
          </a:p>
          <a:p>
            <a:pPr marL="0" marR="0" lvl="0" indent="0" algn="ctr" rtl="0">
              <a:lnSpc>
                <a:spcPct val="100000"/>
              </a:lnSpc>
              <a:spcBef>
                <a:spcPts val="0"/>
              </a:spcBef>
              <a:spcAft>
                <a:spcPts val="0"/>
              </a:spcAft>
              <a:buClr>
                <a:srgbClr val="000000"/>
              </a:buClr>
              <a:buFont typeface="Arial"/>
              <a:buNone/>
            </a:pPr>
            <a:r>
              <a:rPr lang="en-US"/>
              <a:t>Third level</a:t>
            </a:r>
          </a:p>
          <a:p>
            <a:pPr marL="0" marR="0" lvl="0" indent="0" algn="ctr" rtl="0">
              <a:lnSpc>
                <a:spcPct val="100000"/>
              </a:lnSpc>
              <a:spcBef>
                <a:spcPts val="0"/>
              </a:spcBef>
              <a:spcAft>
                <a:spcPts val="0"/>
              </a:spcAft>
              <a:buClr>
                <a:srgbClr val="000000"/>
              </a:buClr>
              <a:buFont typeface="Arial"/>
              <a:buNone/>
            </a:pPr>
            <a:r>
              <a:rPr lang="en-US"/>
              <a:t>Fourth level</a:t>
            </a:r>
          </a:p>
          <a:p>
            <a:pPr marL="0" marR="0" lvl="0" indent="0" algn="ctr" rtl="0">
              <a:lnSpc>
                <a:spcPct val="100000"/>
              </a:lnSpc>
              <a:spcBef>
                <a:spcPts val="0"/>
              </a:spcBef>
              <a:spcAft>
                <a:spcPts val="0"/>
              </a:spcAft>
              <a:buClr>
                <a:srgbClr val="000000"/>
              </a:buClr>
              <a:buFont typeface="Arial"/>
              <a:buNone/>
            </a:pPr>
            <a:r>
              <a:rPr lang="en-US"/>
              <a:t>Fifth level</a:t>
            </a:r>
            <a:endParaRPr lang="en-GB"/>
          </a:p>
        </p:txBody>
      </p:sp>
      <p:sp>
        <p:nvSpPr>
          <p:cNvPr id="8" name="Text Placeholder 6">
            <a:extLst>
              <a:ext uri="{FF2B5EF4-FFF2-40B4-BE49-F238E27FC236}">
                <a16:creationId xmlns:a16="http://schemas.microsoft.com/office/drawing/2014/main"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9" name="Text Placeholder 6">
            <a:extLst>
              <a:ext uri="{FF2B5EF4-FFF2-40B4-BE49-F238E27FC236}">
                <a16:creationId xmlns:a16="http://schemas.microsoft.com/office/drawing/2014/main"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10" name="Text Placeholder 6">
            <a:extLst>
              <a:ext uri="{FF2B5EF4-FFF2-40B4-BE49-F238E27FC236}">
                <a16:creationId xmlns:a16="http://schemas.microsoft.com/office/drawing/2014/main"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253588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a:t>Four bubbles with text</a:t>
            </a:r>
            <a:endParaRPr/>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
        <p:nvSpPr>
          <p:cNvPr id="21" name="Google Shape;174;p24">
            <a:extLst>
              <a:ext uri="{FF2B5EF4-FFF2-40B4-BE49-F238E27FC236}">
                <a16:creationId xmlns:a16="http://schemas.microsoft.com/office/drawing/2014/main"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25" name="Text Placeholder 24">
            <a:extLst>
              <a:ext uri="{FF2B5EF4-FFF2-40B4-BE49-F238E27FC236}">
                <a16:creationId xmlns:a16="http://schemas.microsoft.com/office/drawing/2014/main"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6">
            <a:extLst>
              <a:ext uri="{FF2B5EF4-FFF2-40B4-BE49-F238E27FC236}">
                <a16:creationId xmlns:a16="http://schemas.microsoft.com/office/drawing/2014/main"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8">
            <a:extLst>
              <a:ext uri="{FF2B5EF4-FFF2-40B4-BE49-F238E27FC236}">
                <a16:creationId xmlns:a16="http://schemas.microsoft.com/office/drawing/2014/main"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6">
            <a:extLst>
              <a:ext uri="{FF2B5EF4-FFF2-40B4-BE49-F238E27FC236}">
                <a16:creationId xmlns:a16="http://schemas.microsoft.com/office/drawing/2014/main"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29" name="Text Placeholder 6">
            <a:extLst>
              <a:ext uri="{FF2B5EF4-FFF2-40B4-BE49-F238E27FC236}">
                <a16:creationId xmlns:a16="http://schemas.microsoft.com/office/drawing/2014/main"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0" name="Text Placeholder 6">
            <a:extLst>
              <a:ext uri="{FF2B5EF4-FFF2-40B4-BE49-F238E27FC236}">
                <a16:creationId xmlns:a16="http://schemas.microsoft.com/office/drawing/2014/main"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
        <p:nvSpPr>
          <p:cNvPr id="31" name="Text Placeholder 6">
            <a:extLst>
              <a:ext uri="{FF2B5EF4-FFF2-40B4-BE49-F238E27FC236}">
                <a16:creationId xmlns:a16="http://schemas.microsoft.com/office/drawing/2014/main"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a:t>Click to edit Master text styles</a:t>
            </a:r>
            <a:endParaRPr lang="en-GB"/>
          </a:p>
        </p:txBody>
      </p:sp>
    </p:spTree>
    <p:extLst>
      <p:ext uri="{BB962C8B-B14F-4D97-AF65-F5344CB8AC3E}">
        <p14:creationId xmlns:p14="http://schemas.microsoft.com/office/powerpoint/2010/main" val="44054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one</a:t>
            </a:r>
            <a:r>
              <a:rPr lang="es-ES"/>
              <a:t> </a:t>
            </a:r>
            <a:r>
              <a:rPr lang="es-ES" err="1"/>
              <a:t>column</a:t>
            </a:r>
            <a:r>
              <a:rPr lang="es-ES"/>
              <a:t> </a:t>
            </a:r>
            <a:r>
              <a:rPr lang="es-ES" err="1"/>
              <a:t>text</a:t>
            </a:r>
            <a:endParaRPr lang="en-GB"/>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777058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column</a:t>
            </a:r>
            <a:r>
              <a:rPr lang="es-ES"/>
              <a:t> </a:t>
            </a:r>
            <a:r>
              <a:rPr lang="es-ES" err="1"/>
              <a:t>text</a:t>
            </a:r>
            <a:endParaRPr lang="en-GB"/>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27402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two</a:t>
            </a:r>
            <a:r>
              <a:rPr lang="es-ES"/>
              <a:t> </a:t>
            </a:r>
            <a:r>
              <a:rPr lang="es-ES" err="1"/>
              <a:t>titled</a:t>
            </a:r>
            <a:r>
              <a:rPr lang="es-ES"/>
              <a:t> </a:t>
            </a:r>
            <a:r>
              <a:rPr lang="es-ES" err="1"/>
              <a:t>columns</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37000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err="1"/>
              <a:t>Slide</a:t>
            </a:r>
            <a:r>
              <a:rPr lang="es-ES"/>
              <a:t> </a:t>
            </a:r>
            <a:r>
              <a:rPr lang="es-ES" err="1"/>
              <a:t>with</a:t>
            </a:r>
            <a:r>
              <a:rPr lang="es-ES"/>
              <a:t> </a:t>
            </a:r>
            <a:r>
              <a:rPr lang="es-ES" err="1"/>
              <a:t>list</a:t>
            </a:r>
            <a:r>
              <a:rPr lang="es-ES"/>
              <a:t> and </a:t>
            </a:r>
            <a:r>
              <a:rPr lang="es-ES" err="1"/>
              <a:t>large</a:t>
            </a:r>
            <a:r>
              <a:rPr lang="es-ES"/>
              <a:t> </a:t>
            </a:r>
            <a:r>
              <a:rPr lang="es-ES" err="1"/>
              <a:t>text</a:t>
            </a:r>
            <a:r>
              <a:rPr lang="es-ES"/>
              <a:t> box</a:t>
            </a:r>
            <a:endParaRPr lang="en-GB"/>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1387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81023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id="{0A1A91A2-2055-D0C3-94DA-58FCB2167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47759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3636760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GB"/>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54543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a:t>—Someone Famous</a:t>
            </a:r>
            <a:endParaRPr/>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a:t>“This is a quote, words full of wisdom that someone important said and can make the reader get inspired.”</a:t>
            </a:r>
            <a:endParaRPr/>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358378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T</a:t>
            </a:r>
            <a:r>
              <a:rPr lang="en-GB" noProof="0" err="1"/>
              <a:t>hree</a:t>
            </a:r>
            <a:r>
              <a:rPr lang="en-GB" noProof="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Four</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a:t>Five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a:t>Two</a:t>
            </a: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a:t>One</a:t>
            </a:r>
            <a:endParaRPr lang="en-GB"/>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a:t>Three</a:t>
            </a:r>
            <a:endParaRPr lang="en-GB"/>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a:t>Four</a:t>
            </a:r>
            <a:endParaRPr lang="en-GB"/>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a:t>Five</a:t>
            </a:r>
            <a:endParaRPr lang="en-GB"/>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Six</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Seven</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err="1"/>
              <a:t>Eight</a:t>
            </a:r>
            <a:r>
              <a:rPr lang="es-ES" noProof="0"/>
              <a:t> </a:t>
            </a:r>
            <a:r>
              <a:rPr lang="en-GB" noProof="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a:t>Section title</a:t>
            </a:r>
            <a:endParaRPr lang="en-GB"/>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a:t>Short note or explanation lorem ipsum dolor sit </a:t>
            </a:r>
            <a:r>
              <a:rPr lang="en-US" err="1"/>
              <a:t>amet</a:t>
            </a:r>
            <a:r>
              <a:rPr lang="en-US"/>
              <a:t>, </a:t>
            </a:r>
            <a:r>
              <a:rPr lang="en-GB" noProof="0" err="1"/>
              <a:t>consectetur</a:t>
            </a:r>
            <a:r>
              <a:rPr lang="en-US"/>
              <a:t> </a:t>
            </a:r>
            <a:r>
              <a:rPr lang="en-US" err="1"/>
              <a:t>adispicing</a:t>
            </a:r>
            <a:r>
              <a:rPr lang="en-US"/>
              <a:t> </a:t>
            </a:r>
            <a:r>
              <a:rPr lang="en-US" err="1"/>
              <a:t>elit</a:t>
            </a:r>
            <a:r>
              <a:rPr lang="en-US"/>
              <a:t>. </a:t>
            </a:r>
            <a:r>
              <a:rPr lang="en-US" err="1"/>
              <a:t>Fusce</a:t>
            </a:r>
            <a:r>
              <a:rPr lang="en-US"/>
              <a:t> convallis </a:t>
            </a:r>
            <a:r>
              <a:rPr lang="en-US" err="1"/>
              <a:t>est</a:t>
            </a:r>
            <a:r>
              <a:rPr lang="en-US"/>
              <a:t> dui.</a:t>
            </a:r>
            <a:endParaRPr lang="en-GB"/>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err="1"/>
              <a:t>These</a:t>
            </a:r>
            <a:r>
              <a:rPr lang="es-ES" noProof="0"/>
              <a:t> are </a:t>
            </a:r>
            <a:r>
              <a:rPr lang="es-ES" noProof="0" err="1"/>
              <a:t>our</a:t>
            </a:r>
            <a:r>
              <a:rPr lang="es-ES" noProof="0"/>
              <a:t> </a:t>
            </a:r>
            <a:r>
              <a:rPr lang="es-ES" noProof="0" err="1"/>
              <a:t>main</a:t>
            </a:r>
            <a:r>
              <a:rPr lang="es-ES" noProof="0"/>
              <a:t> </a:t>
            </a:r>
            <a:r>
              <a:rPr lang="es-ES" noProof="0" err="1"/>
              <a:t>points</a:t>
            </a:r>
            <a:r>
              <a:rPr lang="es-ES" noProof="0"/>
              <a:t> </a:t>
            </a:r>
            <a:r>
              <a:rPr lang="es-ES" noProof="0" err="1"/>
              <a:t>today</a:t>
            </a:r>
            <a:endParaRPr lang="en-GB" noProof="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err="1"/>
              <a:t>These</a:t>
            </a:r>
            <a:r>
              <a:rPr lang="es-ES" noProof="0"/>
              <a:t> are </a:t>
            </a:r>
            <a:r>
              <a:rPr lang="es-ES" noProof="0" err="1"/>
              <a:t>our</a:t>
            </a:r>
            <a:r>
              <a:rPr lang="es-ES" noProof="0"/>
              <a:t> </a:t>
            </a:r>
            <a:r>
              <a:rPr lang="es-ES" noProof="0" err="1"/>
              <a:t>main</a:t>
            </a:r>
            <a:r>
              <a:rPr lang="es-ES" noProof="0"/>
              <a:t> </a:t>
            </a:r>
            <a:r>
              <a:rPr lang="es-ES" noProof="0" err="1"/>
              <a:t>points</a:t>
            </a:r>
            <a:r>
              <a:rPr lang="es-ES" noProof="0"/>
              <a:t> </a:t>
            </a:r>
            <a:r>
              <a:rPr lang="es-ES" noProof="0" err="1"/>
              <a:t>today</a:t>
            </a:r>
            <a:endParaRPr lang="en-GB" noProof="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a:solidFill>
                  <a:srgbClr val="000000"/>
                </a:solidFill>
                <a:effectLst/>
                <a:latin typeface="+mn-lt"/>
              </a:rPr>
              <a:t>Lorem ipsum </a:t>
            </a:r>
            <a:r>
              <a:rPr lang="en-GB" b="1" i="0" err="1">
                <a:solidFill>
                  <a:srgbClr val="000000"/>
                </a:solidFill>
                <a:effectLst/>
                <a:latin typeface="+mn-lt"/>
              </a:rPr>
              <a:t>dolor</a:t>
            </a:r>
            <a:r>
              <a:rPr lang="en-GB" b="1" i="0">
                <a:solidFill>
                  <a:srgbClr val="000000"/>
                </a:solidFill>
                <a:effectLst/>
                <a:latin typeface="+mn-lt"/>
              </a:rPr>
              <a:t> sit </a:t>
            </a:r>
            <a:r>
              <a:rPr lang="en-GB" b="1" i="0" err="1">
                <a:solidFill>
                  <a:srgbClr val="000000"/>
                </a:solidFill>
                <a:effectLst/>
                <a:latin typeface="+mn-lt"/>
              </a:rPr>
              <a:t>amet</a:t>
            </a:r>
            <a:r>
              <a:rPr lang="en-GB" b="1" i="0">
                <a:solidFill>
                  <a:srgbClr val="000000"/>
                </a:solidFill>
                <a:effectLst/>
                <a:latin typeface="+mn-lt"/>
              </a:rPr>
              <a:t>, </a:t>
            </a:r>
            <a:r>
              <a:rPr lang="en-GB" b="1" i="0" err="1">
                <a:solidFill>
                  <a:srgbClr val="000000"/>
                </a:solidFill>
                <a:effectLst/>
                <a:latin typeface="+mn-lt"/>
              </a:rPr>
              <a:t>consectetur</a:t>
            </a:r>
            <a:r>
              <a:rPr lang="en-GB" b="1" i="0">
                <a:solidFill>
                  <a:srgbClr val="000000"/>
                </a:solidFill>
                <a:effectLst/>
                <a:latin typeface="+mn-lt"/>
              </a:rPr>
              <a:t> </a:t>
            </a:r>
            <a:r>
              <a:rPr lang="en-GB" b="1" i="0" err="1">
                <a:solidFill>
                  <a:srgbClr val="000000"/>
                </a:solidFill>
                <a:effectLst/>
                <a:latin typeface="+mn-lt"/>
              </a:rPr>
              <a:t>adipiscing</a:t>
            </a:r>
            <a:r>
              <a:rPr lang="en-GB" b="1" i="0">
                <a:solidFill>
                  <a:srgbClr val="000000"/>
                </a:solidFill>
                <a:effectLst/>
                <a:latin typeface="+mn-lt"/>
              </a:rPr>
              <a:t> </a:t>
            </a:r>
            <a:r>
              <a:rPr lang="en-GB" b="1" i="0" err="1">
                <a:solidFill>
                  <a:srgbClr val="000000"/>
                </a:solidFill>
                <a:effectLst/>
                <a:latin typeface="+mn-lt"/>
              </a:rPr>
              <a:t>elit</a:t>
            </a:r>
            <a:r>
              <a:rPr lang="en-GB" b="1" i="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a:solidFill>
                  <a:srgbClr val="000000"/>
                </a:solidFill>
                <a:effectLst/>
                <a:latin typeface="+mn-lt"/>
              </a:rPr>
              <a:t>Donec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consequat</a:t>
            </a:r>
            <a:r>
              <a:rPr lang="en-GB" b="1" i="0">
                <a:solidFill>
                  <a:srgbClr val="000000"/>
                </a:solidFill>
                <a:effectLst/>
                <a:latin typeface="+mn-lt"/>
              </a:rPr>
              <a:t> </a:t>
            </a:r>
            <a:r>
              <a:rPr lang="en-GB" b="1" i="0" err="1">
                <a:solidFill>
                  <a:srgbClr val="000000"/>
                </a:solidFill>
                <a:effectLst/>
                <a:latin typeface="+mn-lt"/>
              </a:rPr>
              <a:t>nisl</a:t>
            </a:r>
            <a:r>
              <a:rPr lang="en-GB" b="1" i="0">
                <a:solidFill>
                  <a:srgbClr val="000000"/>
                </a:solidFill>
                <a:effectLst/>
                <a:latin typeface="+mn-lt"/>
              </a:rPr>
              <a:t>, </a:t>
            </a:r>
            <a:r>
              <a:rPr lang="en-GB" b="1" i="0" err="1">
                <a:solidFill>
                  <a:srgbClr val="000000"/>
                </a:solidFill>
                <a:effectLst/>
                <a:latin typeface="+mn-lt"/>
              </a:rPr>
              <a:t>quis</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endParaRPr lang="en-GB" b="1" i="0">
              <a:solidFill>
                <a:srgbClr val="000000"/>
              </a:solidFill>
              <a:effectLst/>
              <a:latin typeface="+mn-lt"/>
            </a:endParaRPr>
          </a:p>
          <a:p>
            <a:pPr marL="285750" indent="-285750">
              <a:lnSpc>
                <a:spcPct val="200000"/>
              </a:lnSpc>
              <a:buFont typeface="Arial" panose="020B0604020202020204" pitchFamily="34" charset="0"/>
              <a:buChar char="•"/>
            </a:pPr>
            <a:r>
              <a:rPr lang="en-GB" b="1" i="0" err="1">
                <a:solidFill>
                  <a:srgbClr val="000000"/>
                </a:solidFill>
                <a:effectLst/>
                <a:latin typeface="+mn-lt"/>
              </a:rPr>
              <a:t>Fusce</a:t>
            </a:r>
            <a:r>
              <a:rPr lang="en-GB" b="1" i="0">
                <a:solidFill>
                  <a:srgbClr val="000000"/>
                </a:solidFill>
                <a:effectLst/>
                <a:latin typeface="+mn-lt"/>
              </a:rPr>
              <a:t> </a:t>
            </a:r>
            <a:r>
              <a:rPr lang="en-GB" b="1" i="0" err="1">
                <a:solidFill>
                  <a:srgbClr val="000000"/>
                </a:solidFill>
                <a:effectLst/>
                <a:latin typeface="+mn-lt"/>
              </a:rPr>
              <a:t>dapibus</a:t>
            </a:r>
            <a:r>
              <a:rPr lang="en-GB" b="1" i="0">
                <a:solidFill>
                  <a:srgbClr val="000000"/>
                </a:solidFill>
                <a:effectLst/>
                <a:latin typeface="+mn-lt"/>
              </a:rPr>
              <a:t> </a:t>
            </a:r>
            <a:r>
              <a:rPr lang="en-GB" b="1" i="0" err="1">
                <a:solidFill>
                  <a:srgbClr val="000000"/>
                </a:solidFill>
                <a:effectLst/>
                <a:latin typeface="+mn-lt"/>
              </a:rPr>
              <a:t>ultricies</a:t>
            </a:r>
            <a:r>
              <a:rPr lang="en-GB" b="1" i="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endParaRPr lang="en-GB" b="1" i="0">
              <a:solidFill>
                <a:srgbClr val="000000"/>
              </a:solidFill>
              <a:effectLst/>
              <a:latin typeface="+mn-lt"/>
            </a:endParaRPr>
          </a:p>
          <a:p>
            <a:pPr marL="285750" indent="-285750">
              <a:lnSpc>
                <a:spcPct val="200000"/>
              </a:lnSpc>
              <a:buFont typeface="Arial" panose="020B0604020202020204" pitchFamily="34" charset="0"/>
              <a:buChar char="•"/>
            </a:pPr>
            <a:r>
              <a:rPr lang="en-GB" b="1" i="0" err="1">
                <a:solidFill>
                  <a:srgbClr val="000000"/>
                </a:solidFill>
                <a:effectLst/>
                <a:latin typeface="+mn-lt"/>
              </a:rPr>
              <a:t>Vivamus</a:t>
            </a:r>
            <a:r>
              <a:rPr lang="en-GB" b="1" i="0">
                <a:solidFill>
                  <a:srgbClr val="000000"/>
                </a:solidFill>
                <a:effectLst/>
                <a:latin typeface="+mn-lt"/>
              </a:rPr>
              <a:t> id ligula </a:t>
            </a:r>
            <a:r>
              <a:rPr lang="en-GB" b="1" i="0" err="1">
                <a:solidFill>
                  <a:srgbClr val="000000"/>
                </a:solidFill>
                <a:effectLst/>
                <a:latin typeface="+mn-lt"/>
              </a:rPr>
              <a:t>hendrerit</a:t>
            </a:r>
            <a:r>
              <a:rPr lang="en-GB" b="1" i="0">
                <a:solidFill>
                  <a:srgbClr val="000000"/>
                </a:solidFill>
                <a:effectLst/>
                <a:latin typeface="+mn-lt"/>
              </a:rPr>
              <a:t> eros gravida </a:t>
            </a:r>
            <a:r>
              <a:rPr lang="en-GB" b="1" i="0" err="1">
                <a:solidFill>
                  <a:srgbClr val="000000"/>
                </a:solidFill>
                <a:effectLst/>
                <a:latin typeface="+mn-lt"/>
              </a:rPr>
              <a:t>sagittis</a:t>
            </a:r>
            <a:r>
              <a:rPr lang="en-GB" b="1" i="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ac </a:t>
            </a:r>
            <a:r>
              <a:rPr lang="en-GB" sz="900" b="0" i="0" err="1">
                <a:solidFill>
                  <a:srgbClr val="000000"/>
                </a:solidFill>
                <a:effectLst/>
                <a:latin typeface="Open Sans" panose="020B0606030504020204" pitchFamily="34" charset="0"/>
              </a:rPr>
              <a:t>tincidunt</a:t>
            </a:r>
            <a:r>
              <a:rPr lang="en-GB" sz="900" b="0" i="0">
                <a:solidFill>
                  <a:srgbClr val="000000"/>
                </a:solidFill>
                <a:effectLst/>
                <a:latin typeface="Open Sans" panose="020B0606030504020204" pitchFamily="34" charset="0"/>
              </a:rPr>
              <a:t> dui. </a:t>
            </a:r>
            <a:r>
              <a:rPr lang="en-GB" sz="900" b="0" i="0" err="1">
                <a:solidFill>
                  <a:srgbClr val="000000"/>
                </a:solidFill>
                <a:effectLst/>
                <a:latin typeface="Open Sans" panose="020B0606030504020204" pitchFamily="34" charset="0"/>
              </a:rPr>
              <a:t>Nullam</a:t>
            </a:r>
            <a:r>
              <a:rPr lang="en-GB" sz="900" b="0" i="0">
                <a:solidFill>
                  <a:srgbClr val="000000"/>
                </a:solidFill>
                <a:effectLst/>
                <a:latin typeface="Open Sans" panose="020B0606030504020204" pitchFamily="34" charset="0"/>
              </a:rPr>
              <a:t> tempus </a:t>
            </a:r>
            <a:r>
              <a:rPr lang="en-GB" sz="900" b="0" i="0" err="1">
                <a:solidFill>
                  <a:srgbClr val="000000"/>
                </a:solidFill>
                <a:effectLst/>
                <a:latin typeface="Open Sans" panose="020B0606030504020204" pitchFamily="34" charset="0"/>
              </a:rPr>
              <a:t>lectus</a:t>
            </a:r>
            <a:r>
              <a:rPr lang="en-GB" sz="900" b="0" i="0">
                <a:solidFill>
                  <a:srgbClr val="000000"/>
                </a:solidFill>
                <a:effectLst/>
                <a:latin typeface="Open Sans" panose="020B0606030504020204" pitchFamily="34" charset="0"/>
              </a:rPr>
              <a:t> lorem, sit </a:t>
            </a:r>
            <a:r>
              <a:rPr lang="en-GB" sz="900" b="0" i="0" err="1">
                <a:solidFill>
                  <a:srgbClr val="000000"/>
                </a:solidFill>
                <a:effectLst/>
                <a:latin typeface="Open Sans" panose="020B0606030504020204" pitchFamily="34" charset="0"/>
              </a:rPr>
              <a:t>amet</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pellentesque</a:t>
            </a:r>
            <a:r>
              <a:rPr lang="en-GB" sz="900" b="0" i="0">
                <a:solidFill>
                  <a:srgbClr val="000000"/>
                </a:solidFill>
                <a:effectLst/>
                <a:latin typeface="Open Sans" panose="020B0606030504020204" pitchFamily="34" charset="0"/>
              </a:rPr>
              <a:t> </a:t>
            </a:r>
            <a:r>
              <a:rPr lang="en-GB" sz="900" b="0" i="0" err="1">
                <a:solidFill>
                  <a:srgbClr val="000000"/>
                </a:solidFill>
                <a:effectLst/>
                <a:latin typeface="Open Sans" panose="020B0606030504020204" pitchFamily="34" charset="0"/>
              </a:rPr>
              <a:t>est</a:t>
            </a:r>
            <a:r>
              <a:rPr lang="en-GB" sz="900" b="0" i="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err="1">
                <a:solidFill>
                  <a:srgbClr val="000000"/>
                </a:solidFill>
                <a:effectLst/>
                <a:latin typeface="Open Sans" panose="020B0606030504020204" pitchFamily="34" charset="0"/>
                <a:cs typeface="Arial"/>
                <a:sym typeface="Arial"/>
              </a:rPr>
              <a:t>Curabitur</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velit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tellus</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aliquam</a:t>
            </a:r>
            <a:r>
              <a:rPr lang="en-GB" sz="900" b="0" i="0" u="none" strike="noStrike" cap="none">
                <a:solidFill>
                  <a:srgbClr val="000000"/>
                </a:solidFill>
                <a:effectLst/>
                <a:latin typeface="Open Sans" panose="020B0606030504020204" pitchFamily="34" charset="0"/>
                <a:cs typeface="Arial"/>
                <a:sym typeface="Arial"/>
              </a:rPr>
              <a:t> sit </a:t>
            </a:r>
            <a:r>
              <a:rPr lang="en-GB" sz="900" b="0" i="0" u="none" strike="noStrike" cap="none" err="1">
                <a:solidFill>
                  <a:srgbClr val="000000"/>
                </a:solidFill>
                <a:effectLst/>
                <a:latin typeface="Open Sans" panose="020B0606030504020204" pitchFamily="34" charset="0"/>
                <a:cs typeface="Arial"/>
                <a:sym typeface="Arial"/>
              </a:rPr>
              <a:t>amet</a:t>
            </a:r>
            <a:r>
              <a:rPr lang="en-GB" sz="900" b="0" i="0" u="none" strike="noStrike" cap="none">
                <a:solidFill>
                  <a:srgbClr val="000000"/>
                </a:solidFill>
                <a:effectLst/>
                <a:latin typeface="Open Sans" panose="020B0606030504020204" pitchFamily="34" charset="0"/>
                <a:cs typeface="Arial"/>
                <a:sym typeface="Arial"/>
              </a:rPr>
              <a:t> </a:t>
            </a:r>
            <a:r>
              <a:rPr lang="en-GB" sz="900" b="0" i="0" u="none" strike="noStrike" cap="none" err="1">
                <a:solidFill>
                  <a:srgbClr val="000000"/>
                </a:solidFill>
                <a:effectLst/>
                <a:latin typeface="Open Sans" panose="020B0606030504020204" pitchFamily="34" charset="0"/>
                <a:cs typeface="Arial"/>
                <a:sym typeface="Arial"/>
              </a:rPr>
              <a:t>pretium</a:t>
            </a:r>
            <a:r>
              <a:rPr lang="en-GB" sz="900" b="0" i="0" u="none" strike="noStrike" cap="none">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a:t>KEY TAKEAWAYS</a:t>
            </a:r>
            <a:endParaRPr lang="en-GB" noProof="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a:solidFill>
                  <a:srgbClr val="374646"/>
                </a:solidFill>
                <a:effectLst/>
                <a:latin typeface="+mn-lt"/>
              </a:rPr>
              <a:t>Lorem ipsum </a:t>
            </a:r>
            <a:r>
              <a:rPr lang="en-GB" sz="1800" b="1" i="0" err="1">
                <a:solidFill>
                  <a:srgbClr val="374646"/>
                </a:solidFill>
                <a:effectLst/>
                <a:latin typeface="+mn-lt"/>
              </a:rPr>
              <a:t>dolor</a:t>
            </a:r>
            <a:r>
              <a:rPr lang="en-GB" sz="1800" b="1" i="0">
                <a:solidFill>
                  <a:srgbClr val="374646"/>
                </a:solidFill>
                <a:effectLst/>
                <a:latin typeface="+mn-lt"/>
              </a:rPr>
              <a:t> sit </a:t>
            </a:r>
            <a:r>
              <a:rPr lang="en-GB" sz="1800" b="1" i="0" err="1">
                <a:solidFill>
                  <a:srgbClr val="374646"/>
                </a:solidFill>
                <a:effectLst/>
                <a:latin typeface="+mn-lt"/>
              </a:rPr>
              <a:t>amet</a:t>
            </a:r>
            <a:r>
              <a:rPr lang="en-GB" sz="1800" b="1" i="0">
                <a:solidFill>
                  <a:srgbClr val="374646"/>
                </a:solidFill>
                <a:effectLst/>
                <a:latin typeface="+mn-lt"/>
              </a:rPr>
              <a:t>, </a:t>
            </a:r>
            <a:r>
              <a:rPr lang="en-GB" sz="1800" b="1" i="0" err="1">
                <a:solidFill>
                  <a:srgbClr val="374646"/>
                </a:solidFill>
                <a:effectLst/>
                <a:latin typeface="+mn-lt"/>
              </a:rPr>
              <a:t>consectetur</a:t>
            </a:r>
            <a:r>
              <a:rPr lang="en-GB" sz="1800" b="1" i="0">
                <a:solidFill>
                  <a:srgbClr val="374646"/>
                </a:solidFill>
                <a:effectLst/>
                <a:latin typeface="+mn-lt"/>
              </a:rPr>
              <a:t> </a:t>
            </a:r>
            <a:r>
              <a:rPr lang="en-GB" sz="1800" b="1" i="0" err="1">
                <a:solidFill>
                  <a:srgbClr val="374646"/>
                </a:solidFill>
                <a:effectLst/>
                <a:latin typeface="+mn-lt"/>
              </a:rPr>
              <a:t>adipiscing</a:t>
            </a:r>
            <a:r>
              <a:rPr lang="en-GB" sz="1800" b="1" i="0">
                <a:solidFill>
                  <a:srgbClr val="374646"/>
                </a:solidFill>
                <a:effectLst/>
                <a:latin typeface="+mn-lt"/>
              </a:rPr>
              <a:t> </a:t>
            </a:r>
            <a:r>
              <a:rPr lang="en-GB" sz="1800" b="1" i="0" err="1">
                <a:solidFill>
                  <a:srgbClr val="374646"/>
                </a:solidFill>
                <a:effectLst/>
                <a:latin typeface="+mn-lt"/>
              </a:rPr>
              <a:t>elit</a:t>
            </a:r>
            <a:r>
              <a:rPr lang="en-GB" sz="1800" b="1" i="0">
                <a:solidFill>
                  <a:srgbClr val="374646"/>
                </a:solidFill>
                <a:effectLst/>
                <a:latin typeface="+mn-lt"/>
              </a:rPr>
              <a:t>. Donec </a:t>
            </a:r>
            <a:r>
              <a:rPr lang="en-GB" sz="1800" b="1" i="0" err="1">
                <a:solidFill>
                  <a:srgbClr val="374646"/>
                </a:solidFill>
                <a:effectLst/>
                <a:latin typeface="+mn-lt"/>
              </a:rPr>
              <a:t>quis</a:t>
            </a:r>
            <a:r>
              <a:rPr lang="en-GB" sz="1800" b="1" i="0">
                <a:solidFill>
                  <a:srgbClr val="374646"/>
                </a:solidFill>
                <a:effectLst/>
                <a:latin typeface="+mn-lt"/>
              </a:rPr>
              <a:t> </a:t>
            </a:r>
            <a:r>
              <a:rPr lang="en-GB" sz="1800" b="1" i="0" err="1">
                <a:solidFill>
                  <a:srgbClr val="374646"/>
                </a:solidFill>
                <a:effectLst/>
                <a:latin typeface="+mn-lt"/>
              </a:rPr>
              <a:t>consequat</a:t>
            </a:r>
            <a:r>
              <a:rPr lang="en-GB" sz="1800" b="1" i="0">
                <a:solidFill>
                  <a:srgbClr val="374646"/>
                </a:solidFill>
                <a:effectLst/>
                <a:latin typeface="+mn-lt"/>
              </a:rPr>
              <a:t> </a:t>
            </a:r>
            <a:r>
              <a:rPr lang="en-GB" sz="1800" b="1" i="0" err="1">
                <a:solidFill>
                  <a:srgbClr val="374646"/>
                </a:solidFill>
                <a:effectLst/>
                <a:latin typeface="+mn-lt"/>
              </a:rPr>
              <a:t>nisl</a:t>
            </a:r>
            <a:r>
              <a:rPr lang="en-GB" sz="1800" b="1" i="0">
                <a:solidFill>
                  <a:srgbClr val="374646"/>
                </a:solidFill>
                <a:effectLst/>
                <a:latin typeface="+mn-lt"/>
              </a:rPr>
              <a:t>, </a:t>
            </a:r>
            <a:r>
              <a:rPr lang="en-GB" sz="1800" b="1" i="0" err="1">
                <a:solidFill>
                  <a:srgbClr val="374646"/>
                </a:solidFill>
                <a:effectLst/>
                <a:latin typeface="+mn-lt"/>
              </a:rPr>
              <a:t>quis</a:t>
            </a:r>
            <a:r>
              <a:rPr lang="en-GB" sz="1800" b="1" i="0">
                <a:solidFill>
                  <a:srgbClr val="374646"/>
                </a:solidFill>
                <a:effectLst/>
                <a:latin typeface="+mn-lt"/>
              </a:rPr>
              <a:t> </a:t>
            </a:r>
            <a:r>
              <a:rPr lang="en-GB" sz="1800" b="1" i="0" err="1">
                <a:solidFill>
                  <a:srgbClr val="374646"/>
                </a:solidFill>
                <a:effectLst/>
                <a:latin typeface="+mn-lt"/>
              </a:rPr>
              <a:t>dapibus</a:t>
            </a:r>
            <a:r>
              <a:rPr lang="en-GB" sz="1800" b="1" i="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Fusce</a:t>
            </a:r>
            <a:r>
              <a:rPr lang="en-GB" sz="1800" b="1" i="0">
                <a:solidFill>
                  <a:srgbClr val="374646"/>
                </a:solidFill>
                <a:effectLst/>
                <a:latin typeface="+mn-lt"/>
              </a:rPr>
              <a:t> </a:t>
            </a:r>
            <a:r>
              <a:rPr lang="en-GB" sz="1800" b="1" i="0" err="1">
                <a:solidFill>
                  <a:srgbClr val="374646"/>
                </a:solidFill>
                <a:effectLst/>
                <a:latin typeface="+mn-lt"/>
              </a:rPr>
              <a:t>dapibus</a:t>
            </a:r>
            <a:r>
              <a:rPr lang="en-GB" sz="1800" b="1" i="0">
                <a:solidFill>
                  <a:srgbClr val="374646"/>
                </a:solidFill>
                <a:effectLst/>
                <a:latin typeface="+mn-lt"/>
              </a:rPr>
              <a:t> </a:t>
            </a:r>
            <a:r>
              <a:rPr lang="en-GB" sz="1800" b="1" i="0" err="1">
                <a:solidFill>
                  <a:srgbClr val="374646"/>
                </a:solidFill>
                <a:effectLst/>
                <a:latin typeface="+mn-lt"/>
              </a:rPr>
              <a:t>ultricies</a:t>
            </a:r>
            <a:r>
              <a:rPr lang="en-GB" sz="1800" b="1" i="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Vivamus</a:t>
            </a:r>
            <a:r>
              <a:rPr lang="en-GB" sz="1800" b="1" i="0">
                <a:solidFill>
                  <a:srgbClr val="374646"/>
                </a:solidFill>
                <a:effectLst/>
                <a:latin typeface="+mn-lt"/>
              </a:rPr>
              <a:t> id ligula </a:t>
            </a:r>
            <a:r>
              <a:rPr lang="en-GB" sz="1800" b="1" i="0" err="1">
                <a:solidFill>
                  <a:srgbClr val="374646"/>
                </a:solidFill>
                <a:effectLst/>
                <a:latin typeface="+mn-lt"/>
              </a:rPr>
              <a:t>hendrerit</a:t>
            </a:r>
            <a:r>
              <a:rPr lang="en-GB" sz="1800" b="1" i="0">
                <a:solidFill>
                  <a:srgbClr val="374646"/>
                </a:solidFill>
                <a:effectLst/>
                <a:latin typeface="+mn-lt"/>
              </a:rPr>
              <a:t> eros gravida </a:t>
            </a:r>
            <a:r>
              <a:rPr lang="en-GB" sz="1800" b="1" i="0" err="1">
                <a:solidFill>
                  <a:srgbClr val="374646"/>
                </a:solidFill>
                <a:effectLst/>
                <a:latin typeface="+mn-lt"/>
              </a:rPr>
              <a:t>sagittis</a:t>
            </a:r>
            <a:r>
              <a:rPr lang="en-GB" sz="1800" b="1" i="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err="1">
                <a:solidFill>
                  <a:srgbClr val="374646"/>
                </a:solidFill>
                <a:effectLst/>
                <a:latin typeface="+mn-lt"/>
              </a:rPr>
              <a:t>Nullam</a:t>
            </a:r>
            <a:r>
              <a:rPr lang="en-GB" sz="1800" b="1" i="0">
                <a:solidFill>
                  <a:srgbClr val="374646"/>
                </a:solidFill>
                <a:effectLst/>
                <a:latin typeface="+mn-lt"/>
              </a:rPr>
              <a:t> ac </a:t>
            </a:r>
            <a:r>
              <a:rPr lang="en-GB" sz="1800" b="1" i="0" err="1">
                <a:solidFill>
                  <a:srgbClr val="374646"/>
                </a:solidFill>
                <a:effectLst/>
                <a:latin typeface="+mn-lt"/>
              </a:rPr>
              <a:t>tincidunt</a:t>
            </a:r>
            <a:r>
              <a:rPr lang="en-GB" sz="1800" b="1" i="0">
                <a:solidFill>
                  <a:srgbClr val="374646"/>
                </a:solidFill>
                <a:effectLst/>
                <a:latin typeface="+mn-lt"/>
              </a:rPr>
              <a:t> dui. </a:t>
            </a:r>
            <a:endParaRPr lang="en-GB" sz="1800" b="1">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a:t>Name of the section</a:t>
            </a:r>
            <a:endParaRPr/>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a:t>You can enter a subtitle here if you need it</a:t>
            </a:r>
            <a:endParaRPr/>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a:t>01</a:t>
            </a:r>
            <a:endParaRPr lang="en-GB"/>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48" r:id="rId2"/>
    <p:sldLayoutId id="2147483726" r:id="rId3"/>
    <p:sldLayoutId id="2147483727" r:id="rId4"/>
    <p:sldLayoutId id="2147483666" r:id="rId5"/>
    <p:sldLayoutId id="2147483684" r:id="rId6"/>
    <p:sldLayoutId id="2147483724" r:id="rId7"/>
    <p:sldLayoutId id="2147483725" r:id="rId8"/>
    <p:sldLayoutId id="2147483694" r:id="rId9"/>
    <p:sldLayoutId id="2147483728" r:id="rId10"/>
    <p:sldLayoutId id="2147483695" r:id="rId11"/>
    <p:sldLayoutId id="2147483680" r:id="rId12"/>
    <p:sldLayoutId id="2147483701" r:id="rId13"/>
    <p:sldLayoutId id="2147483702" r:id="rId14"/>
    <p:sldLayoutId id="2147483700" r:id="rId15"/>
    <p:sldLayoutId id="2147483681" r:id="rId16"/>
    <p:sldLayoutId id="2147483692" r:id="rId17"/>
    <p:sldLayoutId id="2147483693" r:id="rId18"/>
    <p:sldLayoutId id="2147483691" r:id="rId19"/>
    <p:sldLayoutId id="2147483696" r:id="rId20"/>
    <p:sldLayoutId id="2147483698" r:id="rId21"/>
    <p:sldLayoutId id="2147483699" r:id="rId22"/>
    <p:sldLayoutId id="2147483697" r:id="rId23"/>
    <p:sldLayoutId id="2147483723" r:id="rId24"/>
    <p:sldLayoutId id="2147483685" r:id="rId25"/>
    <p:sldLayoutId id="2147483688" r:id="rId26"/>
    <p:sldLayoutId id="2147483686" r:id="rId27"/>
    <p:sldLayoutId id="2147483690" r:id="rId28"/>
    <p:sldLayoutId id="2147483687" r:id="rId29"/>
    <p:sldLayoutId id="2147483689"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p:txBody>
          <a:bodyPr/>
          <a:lstStyle/>
          <a:p>
            <a:endParaRPr lang="en-GB" b="0" i="0" u="none" strike="noStrike">
              <a:effectLst/>
              <a:latin typeface="Gotham SSm A"/>
            </a:endParaRPr>
          </a:p>
          <a:p>
            <a:endParaRPr lang="en-GB"/>
          </a:p>
        </p:txBody>
      </p:sp>
      <p:sp>
        <p:nvSpPr>
          <p:cNvPr id="6" name="Text Placeholder 5">
            <a:extLst>
              <a:ext uri="{FF2B5EF4-FFF2-40B4-BE49-F238E27FC236}">
                <a16:creationId xmlns:a16="http://schemas.microsoft.com/office/drawing/2014/main" id="{5E581971-7969-86BB-8CAF-12AF09DA4FDD}"/>
              </a:ext>
            </a:extLst>
          </p:cNvPr>
          <p:cNvSpPr>
            <a:spLocks noGrp="1"/>
          </p:cNvSpPr>
          <p:nvPr>
            <p:ph type="body" sz="quarter" idx="11"/>
          </p:nvPr>
        </p:nvSpPr>
        <p:spPr>
          <a:xfrm>
            <a:off x="1224429" y="1095376"/>
            <a:ext cx="6090771" cy="3159124"/>
          </a:xfrm>
        </p:spPr>
        <p:txBody>
          <a:bodyPr lIns="91440" tIns="45720" rIns="91440" bIns="45720" anchor="ctr"/>
          <a:lstStyle/>
          <a:p>
            <a:r>
              <a:rPr lang="en-GB" sz="3200" b="0" i="0" u="none" strike="noStrike">
                <a:effectLst/>
                <a:latin typeface="Gotham SSm A"/>
              </a:rPr>
              <a:t>Housing </a:t>
            </a:r>
            <a:r>
              <a:rPr lang="en-GB" sz="3200">
                <a:latin typeface="Gotham SSm A"/>
              </a:rPr>
              <a:t>allocations</a:t>
            </a:r>
            <a:r>
              <a:rPr lang="en-GB" sz="3200" b="0" i="0" u="none" strike="noStrike">
                <a:effectLst/>
                <a:latin typeface="Gotham SSm A"/>
              </a:rPr>
              <a:t> – avoiding the challenge</a:t>
            </a:r>
          </a:p>
        </p:txBody>
      </p:sp>
      <p:sp>
        <p:nvSpPr>
          <p:cNvPr id="7" name="Text Placeholder 6">
            <a:extLst>
              <a:ext uri="{FF2B5EF4-FFF2-40B4-BE49-F238E27FC236}">
                <a16:creationId xmlns:a16="http://schemas.microsoft.com/office/drawing/2014/main" id="{6E02506A-1B01-6457-6BD6-89DEF4D44F27}"/>
              </a:ext>
            </a:extLst>
          </p:cNvPr>
          <p:cNvSpPr>
            <a:spLocks noGrp="1"/>
          </p:cNvSpPr>
          <p:nvPr>
            <p:ph type="body" sz="quarter" idx="12"/>
          </p:nvPr>
        </p:nvSpPr>
        <p:spPr/>
        <p:txBody>
          <a:bodyPr/>
          <a:lstStyle/>
          <a:p>
            <a:r>
              <a:rPr lang="en-GB"/>
              <a:t>June 2024</a:t>
            </a:r>
          </a:p>
        </p:txBody>
      </p:sp>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lIns="91440" tIns="45720" rIns="91440" bIns="45720" anchor="t"/>
          <a:lstStyle/>
          <a:p>
            <a:pPr marL="228600" indent="-228600">
              <a:buAutoNum type="arabicPeriod"/>
            </a:pPr>
            <a:r>
              <a:rPr lang="en-GB" sz="1600" u="sng"/>
              <a:t>Section 31(2A) Senior Courts Act 1981</a:t>
            </a:r>
            <a:r>
              <a:rPr lang="en-GB" sz="1600"/>
              <a:t>: "</a:t>
            </a:r>
            <a:r>
              <a:rPr lang="en-GB" sz="1600" i="1"/>
              <a:t>highly likely"</a:t>
            </a:r>
            <a:r>
              <a:rPr lang="en-GB" sz="1600"/>
              <a:t> that </a:t>
            </a:r>
            <a:r>
              <a:rPr lang="en-GB" sz="1600" b="1"/>
              <a:t>outcome for applicant would not have been "</a:t>
            </a:r>
            <a:r>
              <a:rPr lang="en-GB" sz="1600" b="1" i="1"/>
              <a:t>substantially different</a:t>
            </a:r>
            <a:r>
              <a:rPr lang="en-GB" sz="1600" i="1"/>
              <a:t>"</a:t>
            </a:r>
            <a:r>
              <a:rPr lang="en-GB" sz="1600"/>
              <a:t> if the conduct complained of had not taken place </a:t>
            </a:r>
            <a:endParaRPr lang="en-US"/>
          </a:p>
          <a:p>
            <a:pPr marL="228600" indent="-228600">
              <a:buAutoNum type="arabicPeriod"/>
            </a:pPr>
            <a:endParaRPr lang="en-GB" sz="1400"/>
          </a:p>
          <a:p>
            <a:pPr marL="228600" indent="-228600">
              <a:buAutoNum type="arabicPeriod"/>
            </a:pPr>
            <a:r>
              <a:rPr lang="en-GB" sz="1600" u="sng"/>
              <a:t>Gullu, Ward</a:t>
            </a:r>
            <a:r>
              <a:rPr lang="en-GB" sz="1600"/>
              <a:t> [111]: Limited declaratory relief – identified that it </a:t>
            </a:r>
            <a:r>
              <a:rPr lang="en-GB" sz="1600" b="1"/>
              <a:t>remained open to LHA to justify</a:t>
            </a:r>
            <a:r>
              <a:rPr lang="en-GB" sz="1600"/>
              <a:t> the proportionality of an indirectly discriminatory policy (though remember </a:t>
            </a:r>
            <a:r>
              <a:rPr lang="en-GB" sz="1600" i="1"/>
              <a:t>Nur</a:t>
            </a:r>
            <a:r>
              <a:rPr lang="en-GB" sz="1600"/>
              <a:t>... can it actually be justified?)</a:t>
            </a:r>
          </a:p>
          <a:p>
            <a:pPr marL="228600" indent="-228600">
              <a:buAutoNum type="arabicPeriod"/>
            </a:pPr>
            <a:endParaRPr lang="en-GB" sz="1400"/>
          </a:p>
          <a:p>
            <a:pPr marL="228600" indent="-228600">
              <a:buAutoNum type="arabicPeriod"/>
            </a:pPr>
            <a:r>
              <a:rPr lang="en-GB" sz="1600" u="sng"/>
              <a:t>(H) v Ealing</a:t>
            </a:r>
            <a:r>
              <a:rPr lang="en-GB" sz="1600"/>
              <a:t> [117]: Ealing admitted its initial EIA was deficient &amp; a </a:t>
            </a:r>
            <a:r>
              <a:rPr lang="en-GB" sz="1600" b="1"/>
              <a:t>review was underway</a:t>
            </a:r>
            <a:r>
              <a:rPr lang="en-GB" sz="1600"/>
              <a:t>. Court found evidence of compliance with PSED "</a:t>
            </a:r>
            <a:r>
              <a:rPr lang="en-GB" sz="1600" i="1"/>
              <a:t>inadequate"</a:t>
            </a:r>
            <a:r>
              <a:rPr lang="en-GB" sz="1600"/>
              <a:t> but declined to grant relief. </a:t>
            </a:r>
          </a:p>
          <a:p>
            <a:pPr marL="228600" indent="-228600">
              <a:buAutoNum type="arabicPeriod"/>
            </a:pPr>
            <a:endParaRPr lang="en-GB"/>
          </a:p>
          <a:p>
            <a:pPr marL="228600" indent="-228600">
              <a:buAutoNum type="arabicPeriod"/>
            </a:pPr>
            <a:endParaRPr lang="en-GB"/>
          </a:p>
          <a:p>
            <a:pPr marL="228600" indent="-228600">
              <a:buAutoNum type="arabicPeriod"/>
            </a:pPr>
            <a:endParaRPr lang="en-GB"/>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p:txBody>
          <a:bodyPr lIns="91440" tIns="45720" rIns="91440" bIns="45720" anchor="t"/>
          <a:lstStyle/>
          <a:p>
            <a:pPr algn="ctr"/>
            <a:r>
              <a:rPr lang="en-GB"/>
              <a:t>Refusing relief?</a:t>
            </a:r>
          </a:p>
        </p:txBody>
      </p:sp>
    </p:spTree>
    <p:extLst>
      <p:ext uri="{BB962C8B-B14F-4D97-AF65-F5344CB8AC3E}">
        <p14:creationId xmlns:p14="http://schemas.microsoft.com/office/powerpoint/2010/main" val="20942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BAA66-F770-EAA7-19AA-A3301A82C00E}"/>
              </a:ext>
            </a:extLst>
          </p:cNvPr>
          <p:cNvSpPr>
            <a:spLocks noGrp="1"/>
          </p:cNvSpPr>
          <p:nvPr>
            <p:ph type="body" sz="quarter" idx="10"/>
          </p:nvPr>
        </p:nvSpPr>
        <p:spPr/>
        <p:txBody>
          <a:bodyPr/>
          <a:lstStyle/>
          <a:p>
            <a:r>
              <a:rPr lang="en-US" sz="2400"/>
              <a:t>Has ‘Reasonable Preference’ been given?</a:t>
            </a:r>
            <a:endParaRPr lang="en-GB" sz="2400"/>
          </a:p>
        </p:txBody>
      </p:sp>
      <p:sp>
        <p:nvSpPr>
          <p:cNvPr id="3" name="Text Placeholder 2">
            <a:extLst>
              <a:ext uri="{FF2B5EF4-FFF2-40B4-BE49-F238E27FC236}">
                <a16:creationId xmlns:a16="http://schemas.microsoft.com/office/drawing/2014/main" id="{758E6318-DB98-07D1-B0A8-92C1BB7E716E}"/>
              </a:ext>
            </a:extLst>
          </p:cNvPr>
          <p:cNvSpPr>
            <a:spLocks noGrp="1"/>
          </p:cNvSpPr>
          <p:nvPr>
            <p:ph type="body" sz="quarter" idx="11"/>
          </p:nvPr>
        </p:nvSpPr>
        <p:spPr/>
        <p:txBody>
          <a:bodyPr/>
          <a:lstStyle/>
          <a:p>
            <a:r>
              <a:rPr lang="en-US"/>
              <a:t>Catherine Rowlands</a:t>
            </a:r>
            <a:endParaRPr lang="en-GB"/>
          </a:p>
        </p:txBody>
      </p:sp>
      <p:sp>
        <p:nvSpPr>
          <p:cNvPr id="4" name="Text Placeholder 3">
            <a:extLst>
              <a:ext uri="{FF2B5EF4-FFF2-40B4-BE49-F238E27FC236}">
                <a16:creationId xmlns:a16="http://schemas.microsoft.com/office/drawing/2014/main" id="{14DBA231-BC5B-D52B-5238-97AD3F9984D9}"/>
              </a:ext>
            </a:extLst>
          </p:cNvPr>
          <p:cNvSpPr>
            <a:spLocks noGrp="1"/>
          </p:cNvSpPr>
          <p:nvPr>
            <p:ph type="body" sz="quarter" idx="12"/>
          </p:nvPr>
        </p:nvSpPr>
        <p:spPr/>
        <p:txBody>
          <a:bodyPr/>
          <a:lstStyle/>
          <a:p>
            <a:r>
              <a:rPr lang="en-US"/>
              <a:t>June 2024</a:t>
            </a:r>
            <a:endParaRPr lang="en-GB"/>
          </a:p>
        </p:txBody>
      </p:sp>
    </p:spTree>
    <p:extLst>
      <p:ext uri="{BB962C8B-B14F-4D97-AF65-F5344CB8AC3E}">
        <p14:creationId xmlns:p14="http://schemas.microsoft.com/office/powerpoint/2010/main" val="23945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FA48E-9DE9-D0D5-6D09-398AC07FB7C4}"/>
              </a:ext>
            </a:extLst>
          </p:cNvPr>
          <p:cNvSpPr>
            <a:spLocks noGrp="1"/>
          </p:cNvSpPr>
          <p:nvPr>
            <p:ph type="body" sz="quarter" idx="10"/>
          </p:nvPr>
        </p:nvSpPr>
        <p:spPr/>
        <p:txBody>
          <a:bodyPr lIns="91440" tIns="45720" rIns="91440" bIns="45720" anchor="t"/>
          <a:lstStyle/>
          <a:p>
            <a:r>
              <a:rPr lang="en-US" sz="1400"/>
              <a:t>* No allocation save in accordance with the AS – s. 166A</a:t>
            </a:r>
            <a:endParaRPr lang="en-US"/>
          </a:p>
          <a:p>
            <a:r>
              <a:rPr lang="en-US" sz="1400"/>
              <a:t>* RP categories: s. 166A(3): </a:t>
            </a:r>
            <a:endParaRPr lang="en-US"/>
          </a:p>
          <a:p>
            <a:r>
              <a:rPr lang="en-US" sz="1400">
                <a:solidFill>
                  <a:srgbClr val="0B0C0C"/>
                </a:solidFill>
                <a:ea typeface="+mn-lt"/>
                <a:cs typeface="+mn-lt"/>
              </a:rPr>
              <a:t>(a) people who are homeless within the meaning of </a:t>
            </a:r>
            <a:r>
              <a:rPr lang="en-US" sz="1400">
                <a:ea typeface="+mn-lt"/>
                <a:cs typeface="+mn-lt"/>
              </a:rPr>
              <a:t>Part 7 of the 1996 Act (including those who are intentionally homeless and those not in priority need)</a:t>
            </a:r>
            <a:endParaRPr lang="en-US"/>
          </a:p>
          <a:p>
            <a:r>
              <a:rPr lang="en-US" sz="1400">
                <a:ea typeface="+mn-lt"/>
                <a:cs typeface="+mn-lt"/>
              </a:rPr>
              <a:t>(b) people who are owed a duty by any housing authority under section 190(2), 193(2) or 195(2) of the 1996 Act (or under section 65(2) or 68(2) </a:t>
            </a:r>
            <a:r>
              <a:rPr lang="en-US" sz="1400">
                <a:solidFill>
                  <a:srgbClr val="0B0C0C"/>
                </a:solidFill>
                <a:ea typeface="+mn-lt"/>
                <a:cs typeface="+mn-lt"/>
              </a:rPr>
              <a:t>of the Housing Act 1985) or who are occupying accommodation secured by any housing authority under section 192(3) </a:t>
            </a:r>
            <a:endParaRPr lang="en-US" sz="1400" u="sng" baseline="30000">
              <a:solidFill>
                <a:srgbClr val="1D70B8"/>
              </a:solidFill>
              <a:ea typeface="roboto"/>
              <a:cs typeface="roboto"/>
            </a:endParaRPr>
          </a:p>
          <a:p>
            <a:r>
              <a:rPr lang="en-US" sz="1400">
                <a:solidFill>
                  <a:srgbClr val="0B0C0C"/>
                </a:solidFill>
                <a:ea typeface="+mn-lt"/>
                <a:cs typeface="+mn-lt"/>
              </a:rPr>
              <a:t>(c) people occupying insanitary or overcrowded housing or otherwise living in unsatisfactory housing conditions</a:t>
            </a:r>
            <a:endParaRPr lang="en-US"/>
          </a:p>
          <a:p>
            <a:r>
              <a:rPr lang="en-US" sz="1400">
                <a:solidFill>
                  <a:srgbClr val="0B0C0C"/>
                </a:solidFill>
                <a:ea typeface="+mn-lt"/>
                <a:cs typeface="+mn-lt"/>
              </a:rPr>
              <a:t>(d) people who need to move on medical or welfare grounds, including grounds relating to a disability, and</a:t>
            </a:r>
            <a:endParaRPr lang="en-US"/>
          </a:p>
          <a:p>
            <a:r>
              <a:rPr lang="en-US" sz="1400">
                <a:solidFill>
                  <a:srgbClr val="0B0C0C"/>
                </a:solidFill>
                <a:ea typeface="+mn-lt"/>
                <a:cs typeface="+mn-lt"/>
              </a:rPr>
              <a:t>(e) people who need to move to a particular locality in the district of the housing authority, where failure to meet that need would cause hardship (to themselves or others)</a:t>
            </a:r>
            <a:endParaRPr lang="en-US"/>
          </a:p>
          <a:p>
            <a:endParaRPr lang="en-US"/>
          </a:p>
        </p:txBody>
      </p:sp>
      <p:sp>
        <p:nvSpPr>
          <p:cNvPr id="3" name="Text Placeholder 2">
            <a:extLst>
              <a:ext uri="{FF2B5EF4-FFF2-40B4-BE49-F238E27FC236}">
                <a16:creationId xmlns:a16="http://schemas.microsoft.com/office/drawing/2014/main" id="{1B764824-70A2-930E-6E04-70581ACF84DD}"/>
              </a:ext>
            </a:extLst>
          </p:cNvPr>
          <p:cNvSpPr>
            <a:spLocks noGrp="1"/>
          </p:cNvSpPr>
          <p:nvPr>
            <p:ph type="body" sz="quarter" idx="12"/>
          </p:nvPr>
        </p:nvSpPr>
        <p:spPr/>
        <p:txBody>
          <a:bodyPr lIns="91440" tIns="45720" rIns="91440" bIns="45720" anchor="t"/>
          <a:lstStyle/>
          <a:p>
            <a:r>
              <a:rPr lang="en-US"/>
              <a:t>Reasonable preference – the basics</a:t>
            </a:r>
          </a:p>
        </p:txBody>
      </p:sp>
      <p:sp>
        <p:nvSpPr>
          <p:cNvPr id="4" name="Text Placeholder 3">
            <a:extLst>
              <a:ext uri="{FF2B5EF4-FFF2-40B4-BE49-F238E27FC236}">
                <a16:creationId xmlns:a16="http://schemas.microsoft.com/office/drawing/2014/main" id="{5F751D20-C038-C1FA-8C78-849F05EECF9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8123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FA48E-9DE9-D0D5-6D09-398AC07FB7C4}"/>
              </a:ext>
            </a:extLst>
          </p:cNvPr>
          <p:cNvSpPr>
            <a:spLocks noGrp="1"/>
          </p:cNvSpPr>
          <p:nvPr>
            <p:ph type="body" sz="quarter" idx="10"/>
          </p:nvPr>
        </p:nvSpPr>
        <p:spPr/>
        <p:txBody>
          <a:bodyPr lIns="91440" tIns="45720" rIns="91440" bIns="45720" anchor="t"/>
          <a:lstStyle/>
          <a:p>
            <a:r>
              <a:rPr lang="en-US" sz="1400"/>
              <a:t>* Code of Guidance Chapter 4 and Annex 1 </a:t>
            </a:r>
          </a:p>
          <a:p>
            <a:r>
              <a:rPr lang="en-US" sz="1400"/>
              <a:t>* No need for cumulative preference</a:t>
            </a:r>
          </a:p>
          <a:p>
            <a:r>
              <a:rPr lang="en-US" sz="1400"/>
              <a:t>* how to give preference is a matter for the local authority</a:t>
            </a:r>
          </a:p>
          <a:p>
            <a:r>
              <a:rPr lang="en-US" sz="1400"/>
              <a:t>* regulations give further categories:</a:t>
            </a:r>
          </a:p>
          <a:p>
            <a:r>
              <a:rPr lang="en-US" sz="1400"/>
              <a:t> - former members of armed forces</a:t>
            </a:r>
          </a:p>
          <a:p>
            <a:r>
              <a:rPr lang="en-US" sz="1400"/>
              <a:t> - serving members who need to move because of injury </a:t>
            </a:r>
            <a:r>
              <a:rPr lang="en-US" sz="1400" err="1"/>
              <a:t>etc</a:t>
            </a:r>
          </a:p>
          <a:p>
            <a:r>
              <a:rPr lang="en-US" sz="1400"/>
              <a:t> - bereaved spouses of members of the armed forces </a:t>
            </a:r>
          </a:p>
          <a:p>
            <a:r>
              <a:rPr lang="en-US" sz="1400"/>
              <a:t>   (Housing Act 1996 (Additional Preference for Armed Forces) (England) Regulations    2012</a:t>
            </a:r>
          </a:p>
          <a:p>
            <a:r>
              <a:rPr lang="en-US" sz="1400"/>
              <a:t>* Reasonable just means "reasonable head start" – not a guarantee of an allocation </a:t>
            </a:r>
          </a:p>
          <a:p>
            <a:r>
              <a:rPr lang="en-US" sz="1400"/>
              <a:t>  </a:t>
            </a:r>
            <a:r>
              <a:rPr lang="en-US" sz="1400" i="1"/>
              <a:t>R (A) v Lambeth LBC </a:t>
            </a:r>
            <a:r>
              <a:rPr lang="en-US" sz="1400"/>
              <a:t>[2002] EWCA Civ 1084</a:t>
            </a:r>
          </a:p>
          <a:p>
            <a:endParaRPr lang="en-US" sz="1400"/>
          </a:p>
        </p:txBody>
      </p:sp>
      <p:sp>
        <p:nvSpPr>
          <p:cNvPr id="3" name="Text Placeholder 2">
            <a:extLst>
              <a:ext uri="{FF2B5EF4-FFF2-40B4-BE49-F238E27FC236}">
                <a16:creationId xmlns:a16="http://schemas.microsoft.com/office/drawing/2014/main" id="{1B764824-70A2-930E-6E04-70581ACF84DD}"/>
              </a:ext>
            </a:extLst>
          </p:cNvPr>
          <p:cNvSpPr>
            <a:spLocks noGrp="1"/>
          </p:cNvSpPr>
          <p:nvPr>
            <p:ph type="body" sz="quarter" idx="12"/>
          </p:nvPr>
        </p:nvSpPr>
        <p:spPr/>
        <p:txBody>
          <a:bodyPr lIns="91440" tIns="45720" rIns="91440" bIns="45720" anchor="t"/>
          <a:lstStyle/>
          <a:p>
            <a:r>
              <a:rPr lang="en-US"/>
              <a:t>Reasonable preference – the basics</a:t>
            </a:r>
          </a:p>
        </p:txBody>
      </p:sp>
      <p:sp>
        <p:nvSpPr>
          <p:cNvPr id="4" name="Text Placeholder 3">
            <a:extLst>
              <a:ext uri="{FF2B5EF4-FFF2-40B4-BE49-F238E27FC236}">
                <a16:creationId xmlns:a16="http://schemas.microsoft.com/office/drawing/2014/main" id="{5F751D20-C038-C1FA-8C78-849F05EECF9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6970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453C47-689A-1FE4-53C5-4C871C4488A0}"/>
              </a:ext>
            </a:extLst>
          </p:cNvPr>
          <p:cNvSpPr>
            <a:spLocks noGrp="1"/>
          </p:cNvSpPr>
          <p:nvPr>
            <p:ph type="body" sz="quarter" idx="12"/>
          </p:nvPr>
        </p:nvSpPr>
        <p:spPr/>
        <p:txBody>
          <a:bodyPr lIns="91440" tIns="45720" rIns="91440" bIns="45720" anchor="t"/>
          <a:lstStyle/>
          <a:p>
            <a:r>
              <a:rPr lang="en-US"/>
              <a:t>Overlaps</a:t>
            </a:r>
          </a:p>
        </p:txBody>
      </p:sp>
      <p:sp>
        <p:nvSpPr>
          <p:cNvPr id="3" name="Text Placeholder 2">
            <a:extLst>
              <a:ext uri="{FF2B5EF4-FFF2-40B4-BE49-F238E27FC236}">
                <a16:creationId xmlns:a16="http://schemas.microsoft.com/office/drawing/2014/main" id="{E46E477D-C6A5-40D0-58D6-E1238FF57BFD}"/>
              </a:ext>
            </a:extLst>
          </p:cNvPr>
          <p:cNvSpPr>
            <a:spLocks noGrp="1"/>
          </p:cNvSpPr>
          <p:nvPr>
            <p:ph type="body" sz="quarter" idx="13"/>
          </p:nvPr>
        </p:nvSpPr>
        <p:spPr/>
        <p:txBody>
          <a:bodyPr lIns="91440" tIns="45720" rIns="91440" bIns="45720" anchor="ctr"/>
          <a:lstStyle/>
          <a:p>
            <a:r>
              <a:rPr lang="en-US"/>
              <a:t>Housing </a:t>
            </a:r>
          </a:p>
        </p:txBody>
      </p:sp>
      <p:sp>
        <p:nvSpPr>
          <p:cNvPr id="4" name="Text Placeholder 3">
            <a:extLst>
              <a:ext uri="{FF2B5EF4-FFF2-40B4-BE49-F238E27FC236}">
                <a16:creationId xmlns:a16="http://schemas.microsoft.com/office/drawing/2014/main" id="{EB857A08-8350-48AC-7EFD-F0B4C4E8D266}"/>
              </a:ext>
            </a:extLst>
          </p:cNvPr>
          <p:cNvSpPr>
            <a:spLocks noGrp="1"/>
          </p:cNvSpPr>
          <p:nvPr>
            <p:ph type="body" sz="quarter" idx="14"/>
          </p:nvPr>
        </p:nvSpPr>
        <p:spPr/>
        <p:txBody>
          <a:bodyPr lIns="91440" tIns="45720" rIns="91440" bIns="45720" anchor="ctr"/>
          <a:lstStyle/>
          <a:p>
            <a:r>
              <a:rPr lang="en-US" err="1"/>
              <a:t>Immig</a:t>
            </a:r>
            <a:r>
              <a:rPr lang="en-US"/>
              <a:t>-ration</a:t>
            </a:r>
          </a:p>
        </p:txBody>
      </p:sp>
      <p:sp>
        <p:nvSpPr>
          <p:cNvPr id="5" name="Text Placeholder 4">
            <a:extLst>
              <a:ext uri="{FF2B5EF4-FFF2-40B4-BE49-F238E27FC236}">
                <a16:creationId xmlns:a16="http://schemas.microsoft.com/office/drawing/2014/main" id="{C0004986-CEB3-0BD8-516F-72DEA4DAEB71}"/>
              </a:ext>
            </a:extLst>
          </p:cNvPr>
          <p:cNvSpPr>
            <a:spLocks noGrp="1"/>
          </p:cNvSpPr>
          <p:nvPr>
            <p:ph type="body" sz="quarter" idx="15"/>
          </p:nvPr>
        </p:nvSpPr>
        <p:spPr/>
        <p:txBody>
          <a:bodyPr lIns="91440" tIns="45720" rIns="91440" bIns="45720" anchor="ctr"/>
          <a:lstStyle/>
          <a:p>
            <a:r>
              <a:rPr lang="en-US"/>
              <a:t>Care/</a:t>
            </a:r>
          </a:p>
          <a:p>
            <a:r>
              <a:rPr lang="en-US"/>
              <a:t>health</a:t>
            </a:r>
          </a:p>
        </p:txBody>
      </p:sp>
      <p:sp>
        <p:nvSpPr>
          <p:cNvPr id="6" name="Text Placeholder 5">
            <a:extLst>
              <a:ext uri="{FF2B5EF4-FFF2-40B4-BE49-F238E27FC236}">
                <a16:creationId xmlns:a16="http://schemas.microsoft.com/office/drawing/2014/main" id="{FFDEF19C-6332-9287-B4DD-C2666287E939}"/>
              </a:ext>
            </a:extLst>
          </p:cNvPr>
          <p:cNvSpPr>
            <a:spLocks noGrp="1"/>
          </p:cNvSpPr>
          <p:nvPr>
            <p:ph type="body" sz="quarter" idx="19"/>
          </p:nvPr>
        </p:nvSpPr>
        <p:spPr/>
        <p:txBody>
          <a:bodyPr lIns="91440" tIns="45720" rIns="91440" bIns="45720" anchor="ctr"/>
          <a:lstStyle/>
          <a:p>
            <a:r>
              <a:rPr lang="en-US"/>
              <a:t>localism</a:t>
            </a:r>
          </a:p>
        </p:txBody>
      </p:sp>
      <p:sp>
        <p:nvSpPr>
          <p:cNvPr id="7" name="Text Placeholder 6">
            <a:extLst>
              <a:ext uri="{FF2B5EF4-FFF2-40B4-BE49-F238E27FC236}">
                <a16:creationId xmlns:a16="http://schemas.microsoft.com/office/drawing/2014/main" id="{4F0854A5-4FAF-3F8A-4538-D9E7114D65A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8082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90FB0-7E8F-9DB9-52CF-BB7DE975252C}"/>
              </a:ext>
            </a:extLst>
          </p:cNvPr>
          <p:cNvSpPr>
            <a:spLocks noGrp="1"/>
          </p:cNvSpPr>
          <p:nvPr>
            <p:ph type="body" sz="quarter" idx="10"/>
          </p:nvPr>
        </p:nvSpPr>
        <p:spPr/>
        <p:txBody>
          <a:bodyPr lIns="91440" tIns="45720" rIns="91440" bIns="45720" anchor="t"/>
          <a:lstStyle/>
          <a:p>
            <a:r>
              <a:rPr lang="en-US" dirty="0"/>
              <a:t>Overlap between Allocations and localism</a:t>
            </a:r>
          </a:p>
          <a:p>
            <a:endParaRPr lang="en-US"/>
          </a:p>
          <a:p>
            <a:r>
              <a:rPr lang="en-US" dirty="0"/>
              <a:t>C had history of ASB, and mental health problems – was excluded from the AS</a:t>
            </a:r>
          </a:p>
          <a:p>
            <a:endParaRPr lang="en-US" dirty="0"/>
          </a:p>
          <a:p>
            <a:r>
              <a:rPr lang="en-US" dirty="0"/>
              <a:t>Was entitled to RP as homeless – after a trial at which her disability had been considered – but the flexibility in an AS to downgrade someone even if they have RP meant the decision was lawful</a:t>
            </a:r>
          </a:p>
          <a:p>
            <a:endParaRPr lang="en-US"/>
          </a:p>
          <a:p>
            <a:r>
              <a:rPr lang="en-US" dirty="0"/>
              <a:t>She argued that any AS must include a residual discretion – this was rejected</a:t>
            </a:r>
          </a:p>
          <a:p>
            <a:endParaRPr lang="en-US" dirty="0"/>
          </a:p>
          <a:p>
            <a:r>
              <a:rPr lang="en-US" dirty="0"/>
              <a:t>Argument that the AS did not set out its criteria clearly enough was also rejected</a:t>
            </a:r>
          </a:p>
          <a:p>
            <a:endParaRPr lang="en-US"/>
          </a:p>
        </p:txBody>
      </p:sp>
      <p:sp>
        <p:nvSpPr>
          <p:cNvPr id="3" name="Text Placeholder 2">
            <a:extLst>
              <a:ext uri="{FF2B5EF4-FFF2-40B4-BE49-F238E27FC236}">
                <a16:creationId xmlns:a16="http://schemas.microsoft.com/office/drawing/2014/main" id="{B3834B51-D990-1395-F605-5EBBDFDA058C}"/>
              </a:ext>
            </a:extLst>
          </p:cNvPr>
          <p:cNvSpPr>
            <a:spLocks noGrp="1"/>
          </p:cNvSpPr>
          <p:nvPr>
            <p:ph type="body" sz="quarter" idx="12"/>
          </p:nvPr>
        </p:nvSpPr>
        <p:spPr/>
        <p:txBody>
          <a:bodyPr lIns="91440" tIns="45720" rIns="91440" bIns="45720" anchor="t"/>
          <a:lstStyle/>
          <a:p>
            <a:r>
              <a:rPr lang="en-US" sz="1800" dirty="0">
                <a:solidFill>
                  <a:srgbClr val="3D3D3D"/>
                </a:solidFill>
              </a:rPr>
              <a:t>The King (on the application of Carly Jayne </a:t>
            </a:r>
            <a:r>
              <a:rPr lang="en-US" sz="1800" err="1">
                <a:solidFill>
                  <a:srgbClr val="3D3D3D"/>
                </a:solidFill>
              </a:rPr>
              <a:t>Willott</a:t>
            </a:r>
            <a:r>
              <a:rPr lang="en-US" sz="1800" dirty="0">
                <a:solidFill>
                  <a:srgbClr val="3D3D3D"/>
                </a:solidFill>
              </a:rPr>
              <a:t>) v Eastbourne Borough Council</a:t>
            </a:r>
            <a:endParaRPr lang="en-US" sz="1800" dirty="0"/>
          </a:p>
          <a:p>
            <a:endParaRPr lang="en-US" sz="2000" dirty="0">
              <a:solidFill>
                <a:srgbClr val="3D3D3D"/>
              </a:solidFill>
            </a:endParaRPr>
          </a:p>
        </p:txBody>
      </p:sp>
      <p:sp>
        <p:nvSpPr>
          <p:cNvPr id="4" name="Text Placeholder 3">
            <a:extLst>
              <a:ext uri="{FF2B5EF4-FFF2-40B4-BE49-F238E27FC236}">
                <a16:creationId xmlns:a16="http://schemas.microsoft.com/office/drawing/2014/main" id="{7E672172-F652-CD0D-D1BB-4479A959ABD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0E174A9-36C6-2DFF-9CE9-7F8562F09AD5}"/>
              </a:ext>
            </a:extLst>
          </p:cNvPr>
          <p:cNvSpPr>
            <a:spLocks noGrp="1"/>
          </p:cNvSpPr>
          <p:nvPr>
            <p:ph type="body" sz="quarter" idx="14"/>
          </p:nvPr>
        </p:nvSpPr>
        <p:spPr>
          <a:xfrm>
            <a:off x="4848225" y="1712913"/>
            <a:ext cx="3595321" cy="1124804"/>
          </a:xfrm>
        </p:spPr>
        <p:txBody>
          <a:bodyPr lIns="91440" tIns="45720" rIns="91440" bIns="45720" anchor="ctr"/>
          <a:lstStyle/>
          <a:p>
            <a:r>
              <a:rPr lang="en-US" sz="1400" b="0" dirty="0">
                <a:solidFill>
                  <a:srgbClr val="3D3D3D"/>
                </a:solidFill>
                <a:ea typeface="+mj-lt"/>
                <a:cs typeface="+mj-lt"/>
              </a:rPr>
              <a:t>[2024] EWHC 113 (Admin)</a:t>
            </a:r>
            <a:endParaRPr lang="en-US" sz="1400" dirty="0">
              <a:ea typeface="+mj-lt"/>
              <a:cs typeface="+mj-lt"/>
            </a:endParaRPr>
          </a:p>
          <a:p>
            <a:endParaRPr lang="en-US" sz="1200" b="0">
              <a:solidFill>
                <a:srgbClr val="3D3D3D"/>
              </a:solidFill>
              <a:ea typeface="+mj-lt"/>
              <a:cs typeface="+mj-lt"/>
            </a:endParaRPr>
          </a:p>
        </p:txBody>
      </p:sp>
    </p:spTree>
    <p:extLst>
      <p:ext uri="{BB962C8B-B14F-4D97-AF65-F5344CB8AC3E}">
        <p14:creationId xmlns:p14="http://schemas.microsoft.com/office/powerpoint/2010/main" val="299251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90FB0-7E8F-9DB9-52CF-BB7DE975252C}"/>
              </a:ext>
            </a:extLst>
          </p:cNvPr>
          <p:cNvSpPr>
            <a:spLocks noGrp="1"/>
          </p:cNvSpPr>
          <p:nvPr>
            <p:ph type="body" sz="quarter" idx="10"/>
          </p:nvPr>
        </p:nvSpPr>
        <p:spPr/>
        <p:txBody>
          <a:bodyPr lIns="91440" tIns="45720" rIns="91440" bIns="45720" anchor="t"/>
          <a:lstStyle/>
          <a:p>
            <a:r>
              <a:rPr lang="en-US"/>
              <a:t>Overlap between Homelessness and Allocations</a:t>
            </a:r>
          </a:p>
          <a:p>
            <a:endParaRPr lang="en-US"/>
          </a:p>
          <a:p>
            <a:r>
              <a:rPr lang="en-US"/>
              <a:t>C, a refugee, has serious epilepsy and mobility issues (disabled). </a:t>
            </a:r>
          </a:p>
          <a:p>
            <a:endParaRPr lang="en-US"/>
          </a:p>
          <a:p>
            <a:r>
              <a:rPr lang="en-US"/>
              <a:t>Homeless application in 2018. </a:t>
            </a:r>
            <a:r>
              <a:rPr lang="en-US">
                <a:ea typeface="+mn-lt"/>
                <a:cs typeface="+mn-lt"/>
              </a:rPr>
              <a:t>Main housing duty accepted;</a:t>
            </a:r>
            <a:r>
              <a:rPr lang="en-US">
                <a:ea typeface="+mn-lt"/>
                <a:cs typeface="roboto"/>
              </a:rPr>
              <a:t> </a:t>
            </a:r>
            <a:r>
              <a:rPr lang="en-US">
                <a:ea typeface="+mn-lt"/>
              </a:rPr>
              <a:t>provided</a:t>
            </a:r>
            <a:r>
              <a:rPr lang="en-US"/>
              <a:t> with TA which has stairs he can't manage – Westminster accepted he needed to move </a:t>
            </a:r>
          </a:p>
          <a:p>
            <a:endParaRPr lang="en-US"/>
          </a:p>
          <a:p>
            <a:r>
              <a:rPr lang="en-US"/>
              <a:t>Was then offered 18th floor flat with lift access. C was worried about what would happen if he needed to be evacuated having had a fit. Adaptations were also needed to this flat which had not been done by the time of hearing. He sought a review of its suitability for him – County Court appeal was lodged. </a:t>
            </a:r>
          </a:p>
          <a:p>
            <a:endParaRPr lang="en-US"/>
          </a:p>
          <a:p>
            <a:endParaRPr lang="en-US"/>
          </a:p>
        </p:txBody>
      </p:sp>
      <p:sp>
        <p:nvSpPr>
          <p:cNvPr id="3" name="Text Placeholder 2">
            <a:extLst>
              <a:ext uri="{FF2B5EF4-FFF2-40B4-BE49-F238E27FC236}">
                <a16:creationId xmlns:a16="http://schemas.microsoft.com/office/drawing/2014/main" id="{B3834B51-D990-1395-F605-5EBBDFDA058C}"/>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Jaberi) v Westminster City Council</a:t>
            </a:r>
            <a:endParaRPr lang="en-US" sz="2000"/>
          </a:p>
          <a:p>
            <a:endParaRPr lang="en-US"/>
          </a:p>
        </p:txBody>
      </p:sp>
      <p:sp>
        <p:nvSpPr>
          <p:cNvPr id="4" name="Text Placeholder 3">
            <a:extLst>
              <a:ext uri="{FF2B5EF4-FFF2-40B4-BE49-F238E27FC236}">
                <a16:creationId xmlns:a16="http://schemas.microsoft.com/office/drawing/2014/main" id="{7E672172-F652-CD0D-D1BB-4479A959ABD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0E174A9-36C6-2DFF-9CE9-7F8562F09AD5}"/>
              </a:ext>
            </a:extLst>
          </p:cNvPr>
          <p:cNvSpPr>
            <a:spLocks noGrp="1"/>
          </p:cNvSpPr>
          <p:nvPr>
            <p:ph type="body" sz="quarter" idx="14"/>
          </p:nvPr>
        </p:nvSpPr>
        <p:spPr>
          <a:xfrm>
            <a:off x="4848225" y="1712913"/>
            <a:ext cx="3595321" cy="1124804"/>
          </a:xfrm>
        </p:spPr>
        <p:txBody>
          <a:bodyPr lIns="91440" tIns="45720" rIns="91440" bIns="45720" anchor="ctr"/>
          <a:lstStyle/>
          <a:p>
            <a:r>
              <a:rPr lang="en-US" sz="1200" b="0" dirty="0">
                <a:solidFill>
                  <a:srgbClr val="3D3D3D"/>
                </a:solidFill>
                <a:ea typeface="+mj-lt"/>
                <a:cs typeface="+mj-lt"/>
              </a:rPr>
              <a:t>[2023] EWHC 1045 (Admin)</a:t>
            </a:r>
          </a:p>
          <a:p>
            <a:endParaRPr lang="en-US" sz="1200" b="0">
              <a:solidFill>
                <a:srgbClr val="3D3D3D"/>
              </a:solidFill>
              <a:ea typeface="+mj-lt"/>
              <a:cs typeface="+mj-lt"/>
            </a:endParaRPr>
          </a:p>
          <a:p>
            <a:r>
              <a:rPr lang="en-US" sz="1200" b="0" dirty="0">
                <a:solidFill>
                  <a:srgbClr val="3D3D3D"/>
                </a:solidFill>
                <a:ea typeface="+mj-lt"/>
                <a:cs typeface="+mj-lt"/>
              </a:rPr>
              <a:t>Appeal compromised</a:t>
            </a:r>
          </a:p>
          <a:p>
            <a:endParaRPr lang="en-US" sz="1200" b="0">
              <a:solidFill>
                <a:srgbClr val="3D3D3D"/>
              </a:solidFill>
              <a:ea typeface="+mj-lt"/>
              <a:cs typeface="+mj-lt"/>
            </a:endParaRPr>
          </a:p>
        </p:txBody>
      </p:sp>
    </p:spTree>
    <p:extLst>
      <p:ext uri="{BB962C8B-B14F-4D97-AF65-F5344CB8AC3E}">
        <p14:creationId xmlns:p14="http://schemas.microsoft.com/office/powerpoint/2010/main" val="199746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90FB0-7E8F-9DB9-52CF-BB7DE975252C}"/>
              </a:ext>
            </a:extLst>
          </p:cNvPr>
          <p:cNvSpPr>
            <a:spLocks noGrp="1"/>
          </p:cNvSpPr>
          <p:nvPr>
            <p:ph type="body" sz="quarter" idx="10"/>
          </p:nvPr>
        </p:nvSpPr>
        <p:spPr/>
        <p:txBody>
          <a:bodyPr lIns="91440" tIns="45720" rIns="91440" bIns="45720" anchor="t"/>
          <a:lstStyle/>
          <a:p>
            <a:r>
              <a:rPr lang="en-US"/>
              <a:t>In the meantime he </a:t>
            </a:r>
            <a:r>
              <a:rPr lang="en-US" err="1"/>
              <a:t>jr'd</a:t>
            </a:r>
            <a:r>
              <a:rPr lang="en-US"/>
              <a:t> Westminster for breach of statutory duty </a:t>
            </a:r>
            <a:r>
              <a:rPr lang="en-US" err="1"/>
              <a:t>ie</a:t>
            </a:r>
            <a:r>
              <a:rPr lang="en-US"/>
              <a:t> failure to provide </a:t>
            </a:r>
            <a:r>
              <a:rPr lang="en-US" err="1"/>
              <a:t>accom</a:t>
            </a:r>
            <a:r>
              <a:rPr lang="en-US"/>
              <a:t> under s. 193</a:t>
            </a:r>
          </a:p>
          <a:p>
            <a:endParaRPr lang="en-US"/>
          </a:p>
          <a:p>
            <a:r>
              <a:rPr lang="en-US"/>
              <a:t>Court accepted there was no current breach in light of offer of new flat. However, there had been historic breach.</a:t>
            </a:r>
          </a:p>
          <a:p>
            <a:endParaRPr lang="en-US"/>
          </a:p>
          <a:p>
            <a:r>
              <a:rPr lang="en-US"/>
              <a:t>On reasonable preference, </a:t>
            </a:r>
            <a:r>
              <a:rPr lang="en-US">
                <a:ea typeface="+mn-lt"/>
              </a:rPr>
              <a:t>complained that the AS was unlawful.  </a:t>
            </a:r>
            <a:r>
              <a:rPr lang="en-US">
                <a:ea typeface="+mn-lt"/>
                <a:cs typeface="roboto"/>
              </a:rPr>
              <a:t>Whilst</a:t>
            </a:r>
            <a:r>
              <a:rPr lang="en-US">
                <a:ea typeface="+mn-lt"/>
                <a:cs typeface="+mn-lt"/>
              </a:rPr>
              <a:t> he had priority for TA, he was not entitled to priority for permanent </a:t>
            </a:r>
            <a:r>
              <a:rPr lang="en-US" err="1">
                <a:ea typeface="+mn-lt"/>
                <a:cs typeface="+mn-lt"/>
              </a:rPr>
              <a:t>accom</a:t>
            </a:r>
            <a:r>
              <a:rPr lang="en-US">
                <a:ea typeface="+mn-lt"/>
                <a:cs typeface="+mn-lt"/>
              </a:rPr>
              <a:t>. </a:t>
            </a:r>
          </a:p>
          <a:p>
            <a:endParaRPr lang="en-US">
              <a:ea typeface="roboto"/>
              <a:cs typeface="roboto"/>
            </a:endParaRPr>
          </a:p>
          <a:p>
            <a:r>
              <a:rPr lang="en-US">
                <a:ea typeface="roboto"/>
                <a:cs typeface="roboto"/>
              </a:rPr>
              <a:t>He argued he should be able to pick which category he was in. As a homeless person he only got 150 pts, whereas his medical priority would mean he got 200 pts</a:t>
            </a:r>
          </a:p>
          <a:p>
            <a:endParaRPr lang="en-US">
              <a:ea typeface="roboto"/>
              <a:cs typeface="roboto"/>
            </a:endParaRPr>
          </a:p>
          <a:p>
            <a:r>
              <a:rPr lang="en-US">
                <a:ea typeface="roboto"/>
                <a:cs typeface="roboto"/>
              </a:rPr>
              <a:t>Westminster pointed out that the people who have both characteristics have a route out of their </a:t>
            </a:r>
            <a:r>
              <a:rPr lang="en-US" err="1">
                <a:ea typeface="roboto"/>
                <a:cs typeface="roboto"/>
              </a:rPr>
              <a:t>accom</a:t>
            </a:r>
            <a:r>
              <a:rPr lang="en-US">
                <a:ea typeface="roboto"/>
                <a:cs typeface="roboto"/>
              </a:rPr>
              <a:t> as the LA owes them a duty to secure suitable </a:t>
            </a:r>
            <a:r>
              <a:rPr lang="en-US" err="1">
                <a:ea typeface="roboto"/>
                <a:cs typeface="roboto"/>
              </a:rPr>
              <a:t>accom</a:t>
            </a:r>
          </a:p>
          <a:p>
            <a:endParaRPr lang="en-US"/>
          </a:p>
          <a:p>
            <a:endParaRPr lang="en-US"/>
          </a:p>
        </p:txBody>
      </p:sp>
      <p:sp>
        <p:nvSpPr>
          <p:cNvPr id="3" name="Text Placeholder 2">
            <a:extLst>
              <a:ext uri="{FF2B5EF4-FFF2-40B4-BE49-F238E27FC236}">
                <a16:creationId xmlns:a16="http://schemas.microsoft.com/office/drawing/2014/main" id="{B3834B51-D990-1395-F605-5EBBDFDA058C}"/>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Jaberi) v Westminster City Council</a:t>
            </a:r>
            <a:endParaRPr lang="en-US" sz="2000"/>
          </a:p>
          <a:p>
            <a:endParaRPr lang="en-US"/>
          </a:p>
        </p:txBody>
      </p:sp>
      <p:sp>
        <p:nvSpPr>
          <p:cNvPr id="4" name="Text Placeholder 3">
            <a:extLst>
              <a:ext uri="{FF2B5EF4-FFF2-40B4-BE49-F238E27FC236}">
                <a16:creationId xmlns:a16="http://schemas.microsoft.com/office/drawing/2014/main" id="{7E672172-F652-CD0D-D1BB-4479A959ABD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0E174A9-36C6-2DFF-9CE9-7F8562F09AD5}"/>
              </a:ext>
            </a:extLst>
          </p:cNvPr>
          <p:cNvSpPr>
            <a:spLocks noGrp="1"/>
          </p:cNvSpPr>
          <p:nvPr>
            <p:ph type="body" sz="quarter" idx="14"/>
          </p:nvPr>
        </p:nvSpPr>
        <p:spPr>
          <a:xfrm>
            <a:off x="4848225" y="1712913"/>
            <a:ext cx="3595321" cy="1124804"/>
          </a:xfrm>
        </p:spPr>
        <p:txBody>
          <a:bodyPr lIns="91440" tIns="45720" rIns="91440" bIns="45720" anchor="ctr"/>
          <a:lstStyle/>
          <a:p>
            <a:r>
              <a:rPr lang="en-US" sz="1200" b="0" dirty="0">
                <a:solidFill>
                  <a:srgbClr val="3D3D3D"/>
                </a:solidFill>
                <a:ea typeface="+mj-lt"/>
                <a:cs typeface="+mj-lt"/>
              </a:rPr>
              <a:t>[2023] EWHC 1045 (Admin)</a:t>
            </a:r>
          </a:p>
          <a:p>
            <a:endParaRPr lang="en-US" sz="1200" b="0">
              <a:solidFill>
                <a:srgbClr val="3D3D3D"/>
              </a:solidFill>
              <a:ea typeface="+mj-lt"/>
              <a:cs typeface="+mj-lt"/>
            </a:endParaRPr>
          </a:p>
          <a:p>
            <a:endParaRPr lang="en-US" sz="1200" b="0" dirty="0">
              <a:solidFill>
                <a:srgbClr val="3D3D3D"/>
              </a:solidFill>
              <a:ea typeface="+mj-lt"/>
              <a:cs typeface="+mj-lt"/>
            </a:endParaRPr>
          </a:p>
          <a:p>
            <a:endParaRPr lang="en-US" sz="1200" b="0">
              <a:solidFill>
                <a:srgbClr val="3D3D3D"/>
              </a:solidFill>
              <a:ea typeface="+mj-lt"/>
              <a:cs typeface="+mj-lt"/>
            </a:endParaRPr>
          </a:p>
        </p:txBody>
      </p:sp>
    </p:spTree>
    <p:extLst>
      <p:ext uri="{BB962C8B-B14F-4D97-AF65-F5344CB8AC3E}">
        <p14:creationId xmlns:p14="http://schemas.microsoft.com/office/powerpoint/2010/main" val="9360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90FB0-7E8F-9DB9-52CF-BB7DE975252C}"/>
              </a:ext>
            </a:extLst>
          </p:cNvPr>
          <p:cNvSpPr>
            <a:spLocks noGrp="1"/>
          </p:cNvSpPr>
          <p:nvPr>
            <p:ph type="body" sz="quarter" idx="10"/>
          </p:nvPr>
        </p:nvSpPr>
        <p:spPr/>
        <p:txBody>
          <a:bodyPr lIns="91440" tIns="45720" rIns="91440" bIns="45720" anchor="t"/>
          <a:lstStyle/>
          <a:p>
            <a:r>
              <a:rPr lang="en-US">
                <a:ea typeface="roboto"/>
              </a:rPr>
              <a:t>Court rejected C's case on this. An AS must be framed to give RP – not absolute priority, and there is no need to give someone with 2 RPs priority over those with only 1. </a:t>
            </a:r>
          </a:p>
          <a:p>
            <a:endParaRPr lang="en-US">
              <a:ea typeface="roboto"/>
            </a:endParaRPr>
          </a:p>
          <a:p>
            <a:r>
              <a:rPr lang="en-US">
                <a:ea typeface="roboto"/>
              </a:rPr>
              <a:t>C had RP by being given 150 points as homeless – and giving people a choice would be an administrative nightmare! </a:t>
            </a:r>
          </a:p>
          <a:p>
            <a:endParaRPr lang="en-US">
              <a:ea typeface="roboto"/>
            </a:endParaRPr>
          </a:p>
          <a:p>
            <a:endParaRPr lang="en-US"/>
          </a:p>
          <a:p>
            <a:endParaRPr lang="en-US"/>
          </a:p>
        </p:txBody>
      </p:sp>
      <p:sp>
        <p:nvSpPr>
          <p:cNvPr id="3" name="Text Placeholder 2">
            <a:extLst>
              <a:ext uri="{FF2B5EF4-FFF2-40B4-BE49-F238E27FC236}">
                <a16:creationId xmlns:a16="http://schemas.microsoft.com/office/drawing/2014/main" id="{B3834B51-D990-1395-F605-5EBBDFDA058C}"/>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Jaberi) v Westminster City Council</a:t>
            </a:r>
            <a:endParaRPr lang="en-US" sz="2000"/>
          </a:p>
          <a:p>
            <a:endParaRPr lang="en-US"/>
          </a:p>
        </p:txBody>
      </p:sp>
      <p:sp>
        <p:nvSpPr>
          <p:cNvPr id="4" name="Text Placeholder 3">
            <a:extLst>
              <a:ext uri="{FF2B5EF4-FFF2-40B4-BE49-F238E27FC236}">
                <a16:creationId xmlns:a16="http://schemas.microsoft.com/office/drawing/2014/main" id="{7E672172-F652-CD0D-D1BB-4479A959ABD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0E174A9-36C6-2DFF-9CE9-7F8562F09AD5}"/>
              </a:ext>
            </a:extLst>
          </p:cNvPr>
          <p:cNvSpPr>
            <a:spLocks noGrp="1"/>
          </p:cNvSpPr>
          <p:nvPr>
            <p:ph type="body" sz="quarter" idx="14"/>
          </p:nvPr>
        </p:nvSpPr>
        <p:spPr>
          <a:xfrm>
            <a:off x="4848225" y="1712913"/>
            <a:ext cx="3595321" cy="1124804"/>
          </a:xfrm>
        </p:spPr>
        <p:txBody>
          <a:bodyPr lIns="91440" tIns="45720" rIns="91440" bIns="45720" anchor="ctr"/>
          <a:lstStyle/>
          <a:p>
            <a:r>
              <a:rPr lang="en-US" sz="1200" b="0">
                <a:solidFill>
                  <a:srgbClr val="3D3D3D"/>
                </a:solidFill>
                <a:ea typeface="+mj-lt"/>
                <a:cs typeface="+mj-lt"/>
              </a:rPr>
              <a:t>[2023] EWHC 1045 (Admin)</a:t>
            </a:r>
          </a:p>
          <a:p>
            <a:endParaRPr lang="en-US" sz="1200" b="0">
              <a:solidFill>
                <a:srgbClr val="3D3D3D"/>
              </a:solidFill>
              <a:ea typeface="+mj-lt"/>
              <a:cs typeface="+mj-lt"/>
            </a:endParaRPr>
          </a:p>
          <a:p>
            <a:endParaRPr lang="en-US" sz="1200" b="0">
              <a:solidFill>
                <a:srgbClr val="3D3D3D"/>
              </a:solidFill>
              <a:ea typeface="+mj-lt"/>
              <a:cs typeface="+mj-lt"/>
            </a:endParaRPr>
          </a:p>
          <a:p>
            <a:endParaRPr lang="en-US" sz="1200" b="0">
              <a:solidFill>
                <a:srgbClr val="3D3D3D"/>
              </a:solidFill>
              <a:ea typeface="+mj-lt"/>
              <a:cs typeface="+mj-lt"/>
            </a:endParaRPr>
          </a:p>
        </p:txBody>
      </p:sp>
    </p:spTree>
    <p:extLst>
      <p:ext uri="{BB962C8B-B14F-4D97-AF65-F5344CB8AC3E}">
        <p14:creationId xmlns:p14="http://schemas.microsoft.com/office/powerpoint/2010/main" val="41198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90FB0-7E8F-9DB9-52CF-BB7DE975252C}"/>
              </a:ext>
            </a:extLst>
          </p:cNvPr>
          <p:cNvSpPr>
            <a:spLocks noGrp="1"/>
          </p:cNvSpPr>
          <p:nvPr>
            <p:ph type="body" sz="quarter" idx="10"/>
          </p:nvPr>
        </p:nvSpPr>
        <p:spPr/>
        <p:txBody>
          <a:bodyPr lIns="91440" tIns="45720" rIns="91440" bIns="45720" anchor="t"/>
          <a:lstStyle/>
          <a:p>
            <a:r>
              <a:rPr lang="en-US" sz="1400">
                <a:solidFill>
                  <a:srgbClr val="3D3D3D"/>
                </a:solidFill>
                <a:ea typeface="+mn-lt"/>
                <a:cs typeface="+mn-lt"/>
              </a:rPr>
              <a:t>"At first glance, it may appear incongruous that a person who has a medical need to move will be given fewer priority points if they have the </a:t>
            </a:r>
            <a:r>
              <a:rPr lang="en-US" sz="1400" i="1">
                <a:solidFill>
                  <a:srgbClr val="3D3D3D"/>
                </a:solidFill>
                <a:ea typeface="+mn-lt"/>
                <a:cs typeface="+mn-lt"/>
              </a:rPr>
              <a:t>additional</a:t>
            </a:r>
            <a:r>
              <a:rPr lang="en-US" sz="1400">
                <a:solidFill>
                  <a:srgbClr val="3D3D3D"/>
                </a:solidFill>
                <a:ea typeface="+mn-lt"/>
                <a:cs typeface="+mn-lt"/>
              </a:rPr>
              <a:t> misfortune of being homeless and in temporary accommodation. However, on analysis, the approach taken by the defendant is clearly a rational one. It is proper for the defendant to proceed on the basis that if it owes an applicant a duty to secure suitable temporary accommodation, it will comply with that duty."</a:t>
            </a:r>
            <a:endParaRPr lang="en-US" sz="1400">
              <a:solidFill>
                <a:srgbClr val="3D3D3D"/>
              </a:solidFill>
              <a:ea typeface="roboto"/>
              <a:cs typeface="roboto"/>
            </a:endParaRPr>
          </a:p>
          <a:p>
            <a:endParaRPr lang="en-US"/>
          </a:p>
        </p:txBody>
      </p:sp>
      <p:sp>
        <p:nvSpPr>
          <p:cNvPr id="3" name="Text Placeholder 2">
            <a:extLst>
              <a:ext uri="{FF2B5EF4-FFF2-40B4-BE49-F238E27FC236}">
                <a16:creationId xmlns:a16="http://schemas.microsoft.com/office/drawing/2014/main" id="{B3834B51-D990-1395-F605-5EBBDFDA058C}"/>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Jaberi) v Westminster City Council</a:t>
            </a:r>
            <a:endParaRPr lang="en-US" sz="2000"/>
          </a:p>
          <a:p>
            <a:endParaRPr lang="en-US"/>
          </a:p>
        </p:txBody>
      </p:sp>
      <p:sp>
        <p:nvSpPr>
          <p:cNvPr id="4" name="Text Placeholder 3">
            <a:extLst>
              <a:ext uri="{FF2B5EF4-FFF2-40B4-BE49-F238E27FC236}">
                <a16:creationId xmlns:a16="http://schemas.microsoft.com/office/drawing/2014/main" id="{7E672172-F652-CD0D-D1BB-4479A959ABD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0E174A9-36C6-2DFF-9CE9-7F8562F09AD5}"/>
              </a:ext>
            </a:extLst>
          </p:cNvPr>
          <p:cNvSpPr>
            <a:spLocks noGrp="1"/>
          </p:cNvSpPr>
          <p:nvPr>
            <p:ph type="body" sz="quarter" idx="14"/>
          </p:nvPr>
        </p:nvSpPr>
        <p:spPr>
          <a:xfrm>
            <a:off x="4848225" y="1712913"/>
            <a:ext cx="3595321" cy="1124804"/>
          </a:xfrm>
        </p:spPr>
        <p:txBody>
          <a:bodyPr lIns="91440" tIns="45720" rIns="91440" bIns="45720" anchor="ctr"/>
          <a:lstStyle/>
          <a:p>
            <a:r>
              <a:rPr lang="en-US" sz="1200" b="0">
                <a:solidFill>
                  <a:srgbClr val="3D3D3D"/>
                </a:solidFill>
                <a:ea typeface="+mj-lt"/>
                <a:cs typeface="+mj-lt"/>
              </a:rPr>
              <a:t>[2023] EWHC 1045 (Admin)</a:t>
            </a:r>
          </a:p>
          <a:p>
            <a:endParaRPr lang="en-US" sz="1200" b="0">
              <a:solidFill>
                <a:srgbClr val="3D3D3D"/>
              </a:solidFill>
              <a:ea typeface="+mj-lt"/>
              <a:cs typeface="+mj-lt"/>
            </a:endParaRPr>
          </a:p>
          <a:p>
            <a:endParaRPr lang="en-US" sz="1200" b="0">
              <a:solidFill>
                <a:srgbClr val="3D3D3D"/>
              </a:solidFill>
              <a:ea typeface="+mj-lt"/>
              <a:cs typeface="+mj-lt"/>
            </a:endParaRPr>
          </a:p>
          <a:p>
            <a:endParaRPr lang="en-US" sz="1200" b="0">
              <a:solidFill>
                <a:srgbClr val="3D3D3D"/>
              </a:solidFill>
              <a:ea typeface="+mj-lt"/>
              <a:cs typeface="+mj-lt"/>
            </a:endParaRPr>
          </a:p>
        </p:txBody>
      </p:sp>
    </p:spTree>
    <p:extLst>
      <p:ext uri="{BB962C8B-B14F-4D97-AF65-F5344CB8AC3E}">
        <p14:creationId xmlns:p14="http://schemas.microsoft.com/office/powerpoint/2010/main" val="140626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8AC4A6-E679-8B6A-69EB-782800EFF693}"/>
              </a:ext>
            </a:extLst>
          </p:cNvPr>
          <p:cNvSpPr>
            <a:spLocks noGrp="1"/>
          </p:cNvSpPr>
          <p:nvPr>
            <p:ph type="body" sz="quarter" idx="12"/>
          </p:nvPr>
        </p:nvSpPr>
        <p:spPr/>
        <p:txBody>
          <a:bodyPr/>
          <a:lstStyle/>
          <a:p>
            <a:r>
              <a:rPr lang="en-GB"/>
              <a:t>Our Speakers</a:t>
            </a:r>
          </a:p>
        </p:txBody>
      </p:sp>
      <p:sp>
        <p:nvSpPr>
          <p:cNvPr id="6" name="Text Placeholder 5">
            <a:extLst>
              <a:ext uri="{FF2B5EF4-FFF2-40B4-BE49-F238E27FC236}">
                <a16:creationId xmlns:a16="http://schemas.microsoft.com/office/drawing/2014/main" id="{88FEF8A3-26C5-7CD0-2BBA-85D07707E368}"/>
              </a:ext>
            </a:extLst>
          </p:cNvPr>
          <p:cNvSpPr>
            <a:spLocks noGrp="1"/>
          </p:cNvSpPr>
          <p:nvPr>
            <p:ph type="body" sz="quarter" idx="13"/>
          </p:nvPr>
        </p:nvSpPr>
        <p:spPr/>
        <p:txBody>
          <a:bodyPr/>
          <a:lstStyle/>
          <a:p>
            <a:endParaRPr lang="en-GB"/>
          </a:p>
        </p:txBody>
      </p:sp>
      <p:sp>
        <p:nvSpPr>
          <p:cNvPr id="7" name="Text Placeholder 6">
            <a:extLst>
              <a:ext uri="{FF2B5EF4-FFF2-40B4-BE49-F238E27FC236}">
                <a16:creationId xmlns:a16="http://schemas.microsoft.com/office/drawing/2014/main" id="{1560AB55-6909-19CE-6B08-8B83611987A8}"/>
              </a:ext>
            </a:extLst>
          </p:cNvPr>
          <p:cNvSpPr>
            <a:spLocks noGrp="1"/>
          </p:cNvSpPr>
          <p:nvPr>
            <p:ph type="body" sz="quarter" idx="14"/>
          </p:nvPr>
        </p:nvSpPr>
        <p:spPr/>
        <p:txBody>
          <a:bodyPr/>
          <a:lstStyle/>
          <a:p>
            <a:endParaRPr lang="en-GB"/>
          </a:p>
        </p:txBody>
      </p:sp>
      <p:sp>
        <p:nvSpPr>
          <p:cNvPr id="8" name="Text Placeholder 7">
            <a:extLst>
              <a:ext uri="{FF2B5EF4-FFF2-40B4-BE49-F238E27FC236}">
                <a16:creationId xmlns:a16="http://schemas.microsoft.com/office/drawing/2014/main" id="{23A9ACE5-DBE7-0190-D3D7-1543F5D54AF7}"/>
              </a:ext>
            </a:extLst>
          </p:cNvPr>
          <p:cNvSpPr>
            <a:spLocks noGrp="1"/>
          </p:cNvSpPr>
          <p:nvPr>
            <p:ph type="body" sz="quarter" idx="15"/>
          </p:nvPr>
        </p:nvSpPr>
        <p:spPr/>
        <p:txBody>
          <a:bodyPr/>
          <a:lstStyle/>
          <a:p>
            <a:endParaRPr lang="en-GB"/>
          </a:p>
        </p:txBody>
      </p:sp>
      <p:pic>
        <p:nvPicPr>
          <p:cNvPr id="13" name="Picture 12">
            <a:extLst>
              <a:ext uri="{FF2B5EF4-FFF2-40B4-BE49-F238E27FC236}">
                <a16:creationId xmlns:a16="http://schemas.microsoft.com/office/drawing/2014/main" id="{6074FAAB-0CA5-A5E8-B9C8-B32C7FF42BFB}"/>
              </a:ext>
            </a:extLst>
          </p:cNvPr>
          <p:cNvPicPr>
            <a:picLocks noChangeAspect="1"/>
          </p:cNvPicPr>
          <p:nvPr/>
        </p:nvPicPr>
        <p:blipFill>
          <a:blip r:embed="rId2"/>
          <a:stretch>
            <a:fillRect/>
          </a:stretch>
        </p:blipFill>
        <p:spPr>
          <a:xfrm>
            <a:off x="705600" y="1881204"/>
            <a:ext cx="2246358" cy="2230877"/>
          </a:xfrm>
          <a:prstGeom prst="rect">
            <a:avLst/>
          </a:prstGeom>
        </p:spPr>
      </p:pic>
      <p:pic>
        <p:nvPicPr>
          <p:cNvPr id="14" name="Picture 13">
            <a:extLst>
              <a:ext uri="{FF2B5EF4-FFF2-40B4-BE49-F238E27FC236}">
                <a16:creationId xmlns:a16="http://schemas.microsoft.com/office/drawing/2014/main" id="{52DF2B5C-3A1A-2920-A4B3-C91B4806A089}"/>
              </a:ext>
            </a:extLst>
          </p:cNvPr>
          <p:cNvPicPr>
            <a:picLocks noChangeAspect="1"/>
          </p:cNvPicPr>
          <p:nvPr/>
        </p:nvPicPr>
        <p:blipFill>
          <a:blip r:embed="rId3"/>
          <a:stretch>
            <a:fillRect/>
          </a:stretch>
        </p:blipFill>
        <p:spPr>
          <a:xfrm>
            <a:off x="3448218" y="1881204"/>
            <a:ext cx="2231381" cy="2230877"/>
          </a:xfrm>
          <a:prstGeom prst="rect">
            <a:avLst/>
          </a:prstGeom>
        </p:spPr>
      </p:pic>
      <p:pic>
        <p:nvPicPr>
          <p:cNvPr id="4" name="Picture 3" descr="A person in a black suit&#10;&#10;Description automatically generated">
            <a:extLst>
              <a:ext uri="{FF2B5EF4-FFF2-40B4-BE49-F238E27FC236}">
                <a16:creationId xmlns:a16="http://schemas.microsoft.com/office/drawing/2014/main" id="{F0F2F416-E4F4-096A-F9C9-15BC5B680F6F}"/>
              </a:ext>
            </a:extLst>
          </p:cNvPr>
          <p:cNvPicPr>
            <a:picLocks noChangeAspect="1"/>
          </p:cNvPicPr>
          <p:nvPr/>
        </p:nvPicPr>
        <p:blipFill rotWithShape="1">
          <a:blip r:embed="rId4"/>
          <a:srcRect l="201" r="44" b="10510"/>
          <a:stretch/>
        </p:blipFill>
        <p:spPr>
          <a:xfrm>
            <a:off x="6189794" y="1882379"/>
            <a:ext cx="2232906" cy="2224742"/>
          </a:xfrm>
          <a:prstGeom prst="rect">
            <a:avLst/>
          </a:prstGeom>
        </p:spPr>
      </p:pic>
    </p:spTree>
    <p:extLst>
      <p:ext uri="{BB962C8B-B14F-4D97-AF65-F5344CB8AC3E}">
        <p14:creationId xmlns:p14="http://schemas.microsoft.com/office/powerpoint/2010/main" val="1655231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90FB0-7E8F-9DB9-52CF-BB7DE975252C}"/>
              </a:ext>
            </a:extLst>
          </p:cNvPr>
          <p:cNvSpPr>
            <a:spLocks noGrp="1"/>
          </p:cNvSpPr>
          <p:nvPr>
            <p:ph type="body" sz="quarter" idx="10"/>
          </p:nvPr>
        </p:nvSpPr>
        <p:spPr/>
        <p:txBody>
          <a:bodyPr lIns="91440" tIns="45720" rIns="91440" bIns="45720" anchor="t"/>
          <a:lstStyle/>
          <a:p>
            <a:r>
              <a:rPr lang="en-US" sz="1200"/>
              <a:t>C also argued that D was in breach of its duty </a:t>
            </a:r>
          </a:p>
          <a:p>
            <a:r>
              <a:rPr lang="en-US" sz="1400" i="1">
                <a:solidFill>
                  <a:srgbClr val="3D3D3D"/>
                </a:solidFill>
                <a:ea typeface="+mn-lt"/>
                <a:cs typeface="+mn-lt"/>
              </a:rPr>
              <a:t>to publish as part of their allocation policy the information required by</a:t>
            </a:r>
            <a:r>
              <a:rPr lang="en-US" sz="1400">
                <a:solidFill>
                  <a:srgbClr val="3D3D3D"/>
                </a:solidFill>
                <a:ea typeface="+mn-lt"/>
                <a:cs typeface="+mn-lt"/>
              </a:rPr>
              <a:t> </a:t>
            </a:r>
            <a:r>
              <a:rPr lang="en-US" sz="1400">
                <a:ea typeface="+mn-lt"/>
                <a:cs typeface="+mn-lt"/>
              </a:rPr>
              <a:t>section 166A(9)(a)(ii) ":</a:t>
            </a:r>
          </a:p>
          <a:p>
            <a:endParaRPr lang="en-US" sz="1400">
              <a:solidFill>
                <a:srgbClr val="3D3D3D"/>
              </a:solidFill>
              <a:ea typeface="roboto"/>
              <a:cs typeface="roboto"/>
            </a:endParaRPr>
          </a:p>
          <a:p>
            <a:r>
              <a:rPr lang="en-US" sz="1200" i="1">
                <a:solidFill>
                  <a:srgbClr val="3D3D3D"/>
                </a:solidFill>
                <a:ea typeface="+mn-lt"/>
                <a:cs typeface="+mn-lt"/>
              </a:rPr>
              <a:t>(ii)  whether housing accommodation appropriate to his needs is likely to be made available to him and, if so, how long it is likely to be before such accommodation becomes available for allocation to him;</a:t>
            </a:r>
          </a:p>
          <a:p>
            <a:endParaRPr lang="en-US" sz="1400" i="1">
              <a:solidFill>
                <a:srgbClr val="3D3D3D"/>
              </a:solidFill>
              <a:ea typeface="roboto"/>
              <a:cs typeface="roboto"/>
            </a:endParaRPr>
          </a:p>
          <a:p>
            <a:r>
              <a:rPr lang="en-US" sz="1400">
                <a:solidFill>
                  <a:srgbClr val="3D3D3D"/>
                </a:solidFill>
                <a:ea typeface="roboto"/>
                <a:cs typeface="roboto"/>
              </a:rPr>
              <a:t>But in fact, it's not a duty to publish that info; it means that the AS must include the right to request it. Westminster had given him info. </a:t>
            </a:r>
          </a:p>
        </p:txBody>
      </p:sp>
      <p:sp>
        <p:nvSpPr>
          <p:cNvPr id="3" name="Text Placeholder 2">
            <a:extLst>
              <a:ext uri="{FF2B5EF4-FFF2-40B4-BE49-F238E27FC236}">
                <a16:creationId xmlns:a16="http://schemas.microsoft.com/office/drawing/2014/main" id="{B3834B51-D990-1395-F605-5EBBDFDA058C}"/>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Jaberi) v Westminster City Council</a:t>
            </a:r>
            <a:endParaRPr lang="en-US" sz="2000"/>
          </a:p>
          <a:p>
            <a:endParaRPr lang="en-US"/>
          </a:p>
        </p:txBody>
      </p:sp>
      <p:sp>
        <p:nvSpPr>
          <p:cNvPr id="4" name="Text Placeholder 3">
            <a:extLst>
              <a:ext uri="{FF2B5EF4-FFF2-40B4-BE49-F238E27FC236}">
                <a16:creationId xmlns:a16="http://schemas.microsoft.com/office/drawing/2014/main" id="{7E672172-F652-CD0D-D1BB-4479A959ABD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0E174A9-36C6-2DFF-9CE9-7F8562F09AD5}"/>
              </a:ext>
            </a:extLst>
          </p:cNvPr>
          <p:cNvSpPr>
            <a:spLocks noGrp="1"/>
          </p:cNvSpPr>
          <p:nvPr>
            <p:ph type="body" sz="quarter" idx="14"/>
          </p:nvPr>
        </p:nvSpPr>
        <p:spPr>
          <a:xfrm>
            <a:off x="4848225" y="1712913"/>
            <a:ext cx="3595321" cy="1124804"/>
          </a:xfrm>
        </p:spPr>
        <p:txBody>
          <a:bodyPr lIns="91440" tIns="45720" rIns="91440" bIns="45720" anchor="ctr"/>
          <a:lstStyle/>
          <a:p>
            <a:r>
              <a:rPr lang="en-US" sz="1200" b="0">
                <a:solidFill>
                  <a:srgbClr val="3D3D3D"/>
                </a:solidFill>
                <a:ea typeface="+mj-lt"/>
                <a:cs typeface="+mj-lt"/>
              </a:rPr>
              <a:t>[2023] EWHC 1045 (Admin)</a:t>
            </a:r>
          </a:p>
          <a:p>
            <a:endParaRPr lang="en-US" sz="1200" b="0">
              <a:solidFill>
                <a:srgbClr val="3D3D3D"/>
              </a:solidFill>
              <a:ea typeface="+mj-lt"/>
              <a:cs typeface="+mj-lt"/>
            </a:endParaRPr>
          </a:p>
          <a:p>
            <a:endParaRPr lang="en-US" sz="1200" b="0">
              <a:solidFill>
                <a:srgbClr val="3D3D3D"/>
              </a:solidFill>
              <a:ea typeface="+mj-lt"/>
              <a:cs typeface="+mj-lt"/>
            </a:endParaRPr>
          </a:p>
          <a:p>
            <a:endParaRPr lang="en-US" sz="1200" b="0">
              <a:solidFill>
                <a:srgbClr val="3D3D3D"/>
              </a:solidFill>
              <a:ea typeface="+mj-lt"/>
              <a:cs typeface="+mj-lt"/>
            </a:endParaRPr>
          </a:p>
        </p:txBody>
      </p:sp>
    </p:spTree>
    <p:extLst>
      <p:ext uri="{BB962C8B-B14F-4D97-AF65-F5344CB8AC3E}">
        <p14:creationId xmlns:p14="http://schemas.microsoft.com/office/powerpoint/2010/main" val="118633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451BF5-87F3-3922-E781-202F0006383B}"/>
              </a:ext>
            </a:extLst>
          </p:cNvPr>
          <p:cNvSpPr>
            <a:spLocks noGrp="1"/>
          </p:cNvSpPr>
          <p:nvPr>
            <p:ph type="body" sz="quarter" idx="10"/>
          </p:nvPr>
        </p:nvSpPr>
        <p:spPr/>
        <p:txBody>
          <a:bodyPr lIns="91440" tIns="45720" rIns="91440" bIns="45720" anchor="t"/>
          <a:lstStyle/>
          <a:p>
            <a:r>
              <a:rPr lang="en-US"/>
              <a:t>Overlap between Care Act 2014 and Housing Act 1996</a:t>
            </a:r>
          </a:p>
          <a:p>
            <a:endParaRPr lang="en-US"/>
          </a:p>
          <a:p>
            <a:r>
              <a:rPr lang="en-US"/>
              <a:t>C partially sighted and has OCD and depression - disabled</a:t>
            </a:r>
          </a:p>
          <a:p>
            <a:r>
              <a:rPr lang="en-US"/>
              <a:t>Housed in TA by Hillingdon under Part 7</a:t>
            </a:r>
          </a:p>
          <a:p>
            <a:r>
              <a:rPr lang="en-US"/>
              <a:t>Lambeth ASC took over after Hillingdon discharged duty, exercising power under s19(3).</a:t>
            </a:r>
          </a:p>
          <a:p>
            <a:r>
              <a:rPr lang="en-US"/>
              <a:t>After CA assessment, which found he had eligible needs, C declined care package. He was then moved to a guest house, then to B&amp;B </a:t>
            </a:r>
            <a:r>
              <a:rPr lang="en-US" err="1"/>
              <a:t>accom</a:t>
            </a:r>
            <a:r>
              <a:rPr lang="en-US"/>
              <a:t>.  He applied to go on the AS.</a:t>
            </a:r>
          </a:p>
          <a:p>
            <a:r>
              <a:rPr lang="en-US"/>
              <a:t>He rejected all offers of TA but did not bid for properties on the waiting list.</a:t>
            </a:r>
          </a:p>
          <a:p>
            <a:r>
              <a:rPr lang="en-US"/>
              <a:t>ASC decided to cease funding the TA . </a:t>
            </a:r>
          </a:p>
          <a:p>
            <a:r>
              <a:rPr lang="en-US"/>
              <a:t>Challenged by way of JR.</a:t>
            </a:r>
          </a:p>
          <a:p>
            <a:endParaRPr lang="en-US"/>
          </a:p>
          <a:p>
            <a:r>
              <a:rPr lang="en-US"/>
              <a:t>Claimant argued he needed care and support under the CA which required </a:t>
            </a:r>
            <a:r>
              <a:rPr lang="en-US" err="1"/>
              <a:t>accom</a:t>
            </a:r>
            <a:r>
              <a:rPr lang="en-US"/>
              <a:t> for its delivery but Defendant argued that he did not have a care need for </a:t>
            </a:r>
            <a:r>
              <a:rPr lang="en-US" err="1"/>
              <a:t>accom</a:t>
            </a:r>
            <a:r>
              <a:rPr lang="en-US"/>
              <a:t>.</a:t>
            </a:r>
          </a:p>
          <a:p>
            <a:endParaRPr lang="en-US"/>
          </a:p>
          <a:p>
            <a:endParaRPr lang="en-US"/>
          </a:p>
        </p:txBody>
      </p:sp>
      <p:sp>
        <p:nvSpPr>
          <p:cNvPr id="3" name="Text Placeholder 2">
            <a:extLst>
              <a:ext uri="{FF2B5EF4-FFF2-40B4-BE49-F238E27FC236}">
                <a16:creationId xmlns:a16="http://schemas.microsoft.com/office/drawing/2014/main" id="{6BA0C92F-8824-EC9D-ABB4-68D92D22393A}"/>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Campbell) v Ealing LBC</a:t>
            </a:r>
            <a:endParaRPr lang="en-US" sz="2000"/>
          </a:p>
          <a:p>
            <a:endParaRPr lang="en-US"/>
          </a:p>
        </p:txBody>
      </p:sp>
      <p:sp>
        <p:nvSpPr>
          <p:cNvPr id="4" name="Text Placeholder 3">
            <a:extLst>
              <a:ext uri="{FF2B5EF4-FFF2-40B4-BE49-F238E27FC236}">
                <a16:creationId xmlns:a16="http://schemas.microsoft.com/office/drawing/2014/main" id="{1699F663-6439-0E33-37DA-7BC0DC6CFABC}"/>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91B4ECF-27EB-7BCE-ABC5-F00816107C15}"/>
              </a:ext>
            </a:extLst>
          </p:cNvPr>
          <p:cNvSpPr>
            <a:spLocks noGrp="1"/>
          </p:cNvSpPr>
          <p:nvPr>
            <p:ph type="body" sz="quarter" idx="14"/>
          </p:nvPr>
        </p:nvSpPr>
        <p:spPr/>
        <p:txBody>
          <a:bodyPr lIns="91440" tIns="45720" rIns="91440" bIns="45720" anchor="ctr"/>
          <a:lstStyle/>
          <a:p>
            <a:r>
              <a:rPr lang="en-US" sz="1200" b="0">
                <a:solidFill>
                  <a:srgbClr val="3D3D3D"/>
                </a:solidFill>
                <a:ea typeface="+mj-lt"/>
                <a:cs typeface="+mj-lt"/>
              </a:rPr>
              <a:t>[2024] EWCA Civ 540</a:t>
            </a:r>
            <a:endParaRPr lang="en-US"/>
          </a:p>
        </p:txBody>
      </p:sp>
    </p:spTree>
    <p:extLst>
      <p:ext uri="{BB962C8B-B14F-4D97-AF65-F5344CB8AC3E}">
        <p14:creationId xmlns:p14="http://schemas.microsoft.com/office/powerpoint/2010/main" val="134412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451BF5-87F3-3922-E781-202F0006383B}"/>
              </a:ext>
            </a:extLst>
          </p:cNvPr>
          <p:cNvSpPr>
            <a:spLocks noGrp="1"/>
          </p:cNvSpPr>
          <p:nvPr>
            <p:ph type="body" sz="quarter" idx="10"/>
          </p:nvPr>
        </p:nvSpPr>
        <p:spPr/>
        <p:txBody>
          <a:bodyPr lIns="91440" tIns="45720" rIns="91440" bIns="45720" anchor="t"/>
          <a:lstStyle/>
          <a:p>
            <a:endParaRPr lang="en-US"/>
          </a:p>
          <a:p>
            <a:r>
              <a:rPr lang="en-US"/>
              <a:t>Claimant argued his medical needs meant he could circumvent allocations</a:t>
            </a:r>
          </a:p>
          <a:p>
            <a:endParaRPr lang="en-US"/>
          </a:p>
          <a:p>
            <a:r>
              <a:rPr lang="en-US"/>
              <a:t>He was never going to get a property under the AS but his care needs meant the LA could give him one under the CA14</a:t>
            </a:r>
          </a:p>
          <a:p>
            <a:endParaRPr lang="en-US"/>
          </a:p>
          <a:p>
            <a:r>
              <a:rPr lang="en-US"/>
              <a:t>Court disagreed. C's RP did not mean that he was entitled to something the LA was supposed to do under the HA 96 Ie provide accommodation</a:t>
            </a:r>
          </a:p>
          <a:p>
            <a:endParaRPr lang="en-US"/>
          </a:p>
          <a:p>
            <a:endParaRPr lang="en-US"/>
          </a:p>
          <a:p>
            <a:endParaRPr lang="en-US"/>
          </a:p>
        </p:txBody>
      </p:sp>
      <p:sp>
        <p:nvSpPr>
          <p:cNvPr id="3" name="Text Placeholder 2">
            <a:extLst>
              <a:ext uri="{FF2B5EF4-FFF2-40B4-BE49-F238E27FC236}">
                <a16:creationId xmlns:a16="http://schemas.microsoft.com/office/drawing/2014/main" id="{6BA0C92F-8824-EC9D-ABB4-68D92D22393A}"/>
              </a:ext>
            </a:extLst>
          </p:cNvPr>
          <p:cNvSpPr>
            <a:spLocks noGrp="1"/>
          </p:cNvSpPr>
          <p:nvPr>
            <p:ph type="body" sz="quarter" idx="12"/>
          </p:nvPr>
        </p:nvSpPr>
        <p:spPr/>
        <p:txBody>
          <a:bodyPr lIns="91440" tIns="45720" rIns="91440" bIns="45720" anchor="t"/>
          <a:lstStyle/>
          <a:p>
            <a:r>
              <a:rPr lang="en-US" sz="2000">
                <a:solidFill>
                  <a:srgbClr val="3D3D3D"/>
                </a:solidFill>
              </a:rPr>
              <a:t>R. (on the application of Campbell) v Ealing LBC</a:t>
            </a:r>
            <a:endParaRPr lang="en-US" sz="2000"/>
          </a:p>
          <a:p>
            <a:endParaRPr lang="en-US"/>
          </a:p>
        </p:txBody>
      </p:sp>
      <p:sp>
        <p:nvSpPr>
          <p:cNvPr id="4" name="Text Placeholder 3">
            <a:extLst>
              <a:ext uri="{FF2B5EF4-FFF2-40B4-BE49-F238E27FC236}">
                <a16:creationId xmlns:a16="http://schemas.microsoft.com/office/drawing/2014/main" id="{1699F663-6439-0E33-37DA-7BC0DC6CFABC}"/>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91B4ECF-27EB-7BCE-ABC5-F00816107C15}"/>
              </a:ext>
            </a:extLst>
          </p:cNvPr>
          <p:cNvSpPr>
            <a:spLocks noGrp="1"/>
          </p:cNvSpPr>
          <p:nvPr>
            <p:ph type="body" sz="quarter" idx="14"/>
          </p:nvPr>
        </p:nvSpPr>
        <p:spPr/>
        <p:txBody>
          <a:bodyPr lIns="91440" tIns="45720" rIns="91440" bIns="45720" anchor="ctr"/>
          <a:lstStyle/>
          <a:p>
            <a:r>
              <a:rPr lang="en-US" sz="1200" b="0">
                <a:solidFill>
                  <a:srgbClr val="3D3D3D"/>
                </a:solidFill>
                <a:ea typeface="+mj-lt"/>
                <a:cs typeface="+mj-lt"/>
              </a:rPr>
              <a:t>[2024] EWCA Civ 540</a:t>
            </a:r>
            <a:endParaRPr lang="en-US"/>
          </a:p>
        </p:txBody>
      </p:sp>
    </p:spTree>
    <p:extLst>
      <p:ext uri="{BB962C8B-B14F-4D97-AF65-F5344CB8AC3E}">
        <p14:creationId xmlns:p14="http://schemas.microsoft.com/office/powerpoint/2010/main" val="59143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BAA66-F770-EAA7-19AA-A3301A82C00E}"/>
              </a:ext>
            </a:extLst>
          </p:cNvPr>
          <p:cNvSpPr>
            <a:spLocks noGrp="1"/>
          </p:cNvSpPr>
          <p:nvPr>
            <p:ph type="body" sz="quarter" idx="10"/>
          </p:nvPr>
        </p:nvSpPr>
        <p:spPr/>
        <p:txBody>
          <a:bodyPr/>
          <a:lstStyle/>
          <a:p>
            <a:r>
              <a:rPr lang="en-US" sz="2400"/>
              <a:t>True extent of Local discretion available</a:t>
            </a:r>
            <a:endParaRPr lang="en-GB" sz="2400"/>
          </a:p>
        </p:txBody>
      </p:sp>
      <p:sp>
        <p:nvSpPr>
          <p:cNvPr id="3" name="Text Placeholder 2">
            <a:extLst>
              <a:ext uri="{FF2B5EF4-FFF2-40B4-BE49-F238E27FC236}">
                <a16:creationId xmlns:a16="http://schemas.microsoft.com/office/drawing/2014/main" id="{758E6318-DB98-07D1-B0A8-92C1BB7E716E}"/>
              </a:ext>
            </a:extLst>
          </p:cNvPr>
          <p:cNvSpPr>
            <a:spLocks noGrp="1"/>
          </p:cNvSpPr>
          <p:nvPr>
            <p:ph type="body" sz="quarter" idx="11"/>
          </p:nvPr>
        </p:nvSpPr>
        <p:spPr/>
        <p:txBody>
          <a:bodyPr/>
          <a:lstStyle/>
          <a:p>
            <a:r>
              <a:rPr lang="en-US"/>
              <a:t>Andy Lane</a:t>
            </a:r>
            <a:endParaRPr lang="en-GB"/>
          </a:p>
        </p:txBody>
      </p:sp>
      <p:sp>
        <p:nvSpPr>
          <p:cNvPr id="4" name="Text Placeholder 3">
            <a:extLst>
              <a:ext uri="{FF2B5EF4-FFF2-40B4-BE49-F238E27FC236}">
                <a16:creationId xmlns:a16="http://schemas.microsoft.com/office/drawing/2014/main" id="{14DBA231-BC5B-D52B-5238-97AD3F9984D9}"/>
              </a:ext>
            </a:extLst>
          </p:cNvPr>
          <p:cNvSpPr>
            <a:spLocks noGrp="1"/>
          </p:cNvSpPr>
          <p:nvPr>
            <p:ph type="body" sz="quarter" idx="12"/>
          </p:nvPr>
        </p:nvSpPr>
        <p:spPr/>
        <p:txBody>
          <a:bodyPr/>
          <a:lstStyle/>
          <a:p>
            <a:r>
              <a:rPr lang="en-US"/>
              <a:t>June 2024</a:t>
            </a:r>
            <a:endParaRPr lang="en-GB"/>
          </a:p>
        </p:txBody>
      </p:sp>
    </p:spTree>
    <p:extLst>
      <p:ext uri="{BB962C8B-B14F-4D97-AF65-F5344CB8AC3E}">
        <p14:creationId xmlns:p14="http://schemas.microsoft.com/office/powerpoint/2010/main" val="1650101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algn="just"/>
            <a:r>
              <a:rPr lang="en-US" sz="2000" b="0" i="0" u="none" strike="noStrike">
                <a:solidFill>
                  <a:srgbClr val="0A64D7"/>
                </a:solidFill>
                <a:effectLst/>
                <a:highlight>
                  <a:srgbClr val="FFFFFF"/>
                </a:highlight>
                <a:latin typeface="Roboto" panose="02000000000000000000" pitchFamily="2" charset="0"/>
                <a:ea typeface="Roboto" panose="02000000000000000000" pitchFamily="2" charset="0"/>
                <a:cs typeface="Roboto" panose="02000000000000000000" pitchFamily="2" charset="0"/>
              </a:rPr>
              <a:t>Sections 145</a:t>
            </a:r>
            <a:r>
              <a:rPr lang="en-US" sz="2000" b="0" i="0">
                <a:solidFill>
                  <a:srgbClr val="1E1E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t>
            </a:r>
            <a:r>
              <a:rPr lang="en-US" sz="2000" b="0" i="0" u="none" strike="noStrike">
                <a:solidFill>
                  <a:srgbClr val="0A64D7"/>
                </a:solidFill>
                <a:effectLst/>
                <a:highlight>
                  <a:srgbClr val="FFFFFF"/>
                </a:highlight>
                <a:latin typeface="Roboto" panose="02000000000000000000" pitchFamily="2" charset="0"/>
                <a:ea typeface="Roboto" panose="02000000000000000000" pitchFamily="2" charset="0"/>
                <a:cs typeface="Roboto" panose="02000000000000000000" pitchFamily="2" charset="0"/>
              </a:rPr>
              <a:t>146</a:t>
            </a:r>
            <a:r>
              <a:rPr lang="en-US" sz="2000" b="0" i="0">
                <a:solidFill>
                  <a:srgbClr val="1E1E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and </a:t>
            </a:r>
            <a:r>
              <a:rPr lang="en-US" sz="2000" b="0" i="0" u="none" strike="noStrike">
                <a:solidFill>
                  <a:srgbClr val="0A64D7"/>
                </a:solidFill>
                <a:effectLst/>
                <a:highlight>
                  <a:srgbClr val="FFFFFF"/>
                </a:highlight>
                <a:latin typeface="Roboto" panose="02000000000000000000" pitchFamily="2" charset="0"/>
                <a:ea typeface="Roboto" panose="02000000000000000000" pitchFamily="2" charset="0"/>
                <a:cs typeface="Roboto" panose="02000000000000000000" pitchFamily="2" charset="0"/>
              </a:rPr>
              <a:t>147</a:t>
            </a:r>
            <a:r>
              <a:rPr lang="en-US" sz="2000" b="0" i="0">
                <a:solidFill>
                  <a:srgbClr val="1E1E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 make reforms to the legislation on the allocation of social housing under Part 6 of the Housing Act 1996 (the 1996 Act). They give local housing authorities in England the power to determine what classes of persons are or are not qualifying persons to be allocated housing and take existing social tenants out of the scope of Part 6 of that Act, with the exception of those who must be given reasonable preference for an allocation.</a:t>
            </a:r>
          </a:p>
          <a:p>
            <a:pPr algn="just"/>
            <a:endParaRPr lang="en-US" sz="2000">
              <a:solidFill>
                <a:srgbClr val="1E1E1E"/>
              </a:solidFill>
              <a:highlight>
                <a:srgbClr val="FFFFFF"/>
              </a:highlight>
              <a:latin typeface="Roboto" panose="02000000000000000000" pitchFamily="2" charset="0"/>
              <a:ea typeface="Roboto" panose="02000000000000000000" pitchFamily="2" charset="0"/>
              <a:cs typeface="Roboto" panose="02000000000000000000" pitchFamily="2" charset="0"/>
            </a:endParaRPr>
          </a:p>
          <a:p>
            <a:pPr algn="r"/>
            <a:r>
              <a:rPr lang="en-US" sz="1800">
                <a:solidFill>
                  <a:srgbClr val="1E1E1E"/>
                </a:solidFill>
                <a:highlight>
                  <a:srgbClr val="FFFFFF"/>
                </a:highlight>
                <a:latin typeface="Roboto" panose="02000000000000000000" pitchFamily="2" charset="0"/>
                <a:ea typeface="Roboto" panose="02000000000000000000" pitchFamily="2" charset="0"/>
                <a:cs typeface="Roboto" panose="02000000000000000000" pitchFamily="2" charset="0"/>
              </a:rPr>
              <a:t>Explanatory Notes, para. 371</a:t>
            </a:r>
            <a:endParaRPr lang="en-GB" sz="180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a:xfrm>
            <a:off x="719138" y="725183"/>
            <a:ext cx="7720012" cy="784639"/>
          </a:xfrm>
        </p:spPr>
        <p:txBody>
          <a:bodyPr/>
          <a:lstStyle/>
          <a:p>
            <a:pPr algn="ctr"/>
            <a:r>
              <a:rPr lang="en-US" sz="2400"/>
              <a:t>All sounds very simple</a:t>
            </a:r>
          </a:p>
          <a:p>
            <a:pPr algn="ctr"/>
            <a:r>
              <a:rPr lang="en-US" sz="1800" b="0"/>
              <a:t>Localism Act 2011</a:t>
            </a:r>
            <a:endParaRPr lang="en-GB" sz="1800" b="0"/>
          </a:p>
        </p:txBody>
      </p:sp>
    </p:spTree>
    <p:extLst>
      <p:ext uri="{BB962C8B-B14F-4D97-AF65-F5344CB8AC3E}">
        <p14:creationId xmlns:p14="http://schemas.microsoft.com/office/powerpoint/2010/main" val="1623637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8AC4A6-E679-8B6A-69EB-782800EFF693}"/>
              </a:ext>
            </a:extLst>
          </p:cNvPr>
          <p:cNvSpPr>
            <a:spLocks noGrp="1"/>
          </p:cNvSpPr>
          <p:nvPr>
            <p:ph type="body" sz="quarter" idx="12"/>
          </p:nvPr>
        </p:nvSpPr>
        <p:spPr/>
        <p:txBody>
          <a:bodyPr/>
          <a:lstStyle/>
          <a:p>
            <a:r>
              <a:rPr lang="en-US"/>
              <a:t>“Wide discretion”</a:t>
            </a:r>
            <a:endParaRPr lang="en-GB"/>
          </a:p>
        </p:txBody>
      </p:sp>
      <p:sp>
        <p:nvSpPr>
          <p:cNvPr id="6" name="Text Placeholder 5">
            <a:extLst>
              <a:ext uri="{FF2B5EF4-FFF2-40B4-BE49-F238E27FC236}">
                <a16:creationId xmlns:a16="http://schemas.microsoft.com/office/drawing/2014/main" id="{88FEF8A3-26C5-7CD0-2BBA-85D07707E368}"/>
              </a:ext>
            </a:extLst>
          </p:cNvPr>
          <p:cNvSpPr>
            <a:spLocks noGrp="1"/>
          </p:cNvSpPr>
          <p:nvPr>
            <p:ph type="body" sz="quarter" idx="13"/>
          </p:nvPr>
        </p:nvSpPr>
        <p:spPr/>
        <p:txBody>
          <a:bodyPr/>
          <a:lstStyle/>
          <a:p>
            <a:r>
              <a:rPr lang="en-US"/>
              <a:t>Section 159(7)</a:t>
            </a:r>
          </a:p>
          <a:p>
            <a:r>
              <a:rPr lang="en-US" sz="1100"/>
              <a:t>“in such manner as they consider appropriate”</a:t>
            </a:r>
            <a:endParaRPr lang="en-GB" sz="1100"/>
          </a:p>
        </p:txBody>
      </p:sp>
      <p:sp>
        <p:nvSpPr>
          <p:cNvPr id="7" name="Text Placeholder 6">
            <a:extLst>
              <a:ext uri="{FF2B5EF4-FFF2-40B4-BE49-F238E27FC236}">
                <a16:creationId xmlns:a16="http://schemas.microsoft.com/office/drawing/2014/main" id="{1560AB55-6909-19CE-6B08-8B83611987A8}"/>
              </a:ext>
            </a:extLst>
          </p:cNvPr>
          <p:cNvSpPr>
            <a:spLocks noGrp="1"/>
          </p:cNvSpPr>
          <p:nvPr>
            <p:ph type="body" sz="quarter" idx="14"/>
          </p:nvPr>
        </p:nvSpPr>
        <p:spPr/>
        <p:txBody>
          <a:bodyPr/>
          <a:lstStyle/>
          <a:p>
            <a:r>
              <a:rPr lang="en-GB"/>
              <a:t>Statutory Guidance</a:t>
            </a:r>
          </a:p>
          <a:p>
            <a:r>
              <a:rPr lang="en-GB" sz="1600"/>
              <a:t>“power to determine which applicants do or do not qualify”</a:t>
            </a:r>
          </a:p>
        </p:txBody>
      </p:sp>
      <p:sp>
        <p:nvSpPr>
          <p:cNvPr id="8" name="Text Placeholder 7">
            <a:extLst>
              <a:ext uri="{FF2B5EF4-FFF2-40B4-BE49-F238E27FC236}">
                <a16:creationId xmlns:a16="http://schemas.microsoft.com/office/drawing/2014/main" id="{23A9ACE5-DBE7-0190-D3D7-1543F5D54AF7}"/>
              </a:ext>
            </a:extLst>
          </p:cNvPr>
          <p:cNvSpPr>
            <a:spLocks noGrp="1"/>
          </p:cNvSpPr>
          <p:nvPr>
            <p:ph type="body" sz="quarter" idx="15"/>
          </p:nvPr>
        </p:nvSpPr>
        <p:spPr/>
        <p:txBody>
          <a:bodyPr/>
          <a:lstStyle/>
          <a:p>
            <a:r>
              <a:rPr lang="en-US"/>
              <a:t>Section 166A(11)</a:t>
            </a:r>
            <a:endParaRPr lang="en-GB"/>
          </a:p>
          <a:p>
            <a:r>
              <a:rPr lang="en-GB" sz="1400"/>
              <a:t>“may decide on what principles the scheme is to be framed”</a:t>
            </a:r>
          </a:p>
        </p:txBody>
      </p:sp>
    </p:spTree>
    <p:extLst>
      <p:ext uri="{BB962C8B-B14F-4D97-AF65-F5344CB8AC3E}">
        <p14:creationId xmlns:p14="http://schemas.microsoft.com/office/powerpoint/2010/main" val="1216186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a:lstStyle/>
          <a:p>
            <a:pPr algn="just"/>
            <a:r>
              <a:rPr lang="en-GB" sz="2400" b="0" i="0" u="none" strike="noStrike">
                <a:solidFill>
                  <a:srgbClr val="0B0C0C"/>
                </a:solidFill>
                <a:effectLst/>
                <a:highlight>
                  <a:srgbClr val="FFFFFF"/>
                </a:highlight>
                <a:latin typeface="GDS Transport"/>
              </a:rPr>
              <a:t>7. The Localism Act has also given back to local authorities the freedom to better manage their social housing waiting list, as well as providing authorities with greater flexibility to enable them to tackle homelessness by providing homeless households with suitable private sector accommodation. Local authorities can now decide who qualifies for social housing in their area, and can develop solutions which make best use of the social housing stock.</a:t>
            </a:r>
            <a:endParaRPr lang="en-GB" sz="240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1FC15B8C-160C-9009-1CCE-7445305DCE0D}"/>
              </a:ext>
            </a:extLst>
          </p:cNvPr>
          <p:cNvSpPr>
            <a:spLocks noGrp="1"/>
          </p:cNvSpPr>
          <p:nvPr>
            <p:ph type="body" sz="quarter" idx="12"/>
          </p:nvPr>
        </p:nvSpPr>
        <p:spPr>
          <a:xfrm>
            <a:off x="719138" y="725183"/>
            <a:ext cx="7720012" cy="784639"/>
          </a:xfrm>
        </p:spPr>
        <p:txBody>
          <a:bodyPr/>
          <a:lstStyle/>
          <a:p>
            <a:pPr algn="ctr"/>
            <a:r>
              <a:rPr lang="en-GB" sz="2400"/>
              <a:t>Providing social housing for local people</a:t>
            </a:r>
            <a:endParaRPr lang="en-US" sz="2400"/>
          </a:p>
          <a:p>
            <a:pPr algn="ctr"/>
            <a:r>
              <a:rPr lang="en-GB" sz="1800" b="0"/>
              <a:t>Statutory Guidance – 31/12/13</a:t>
            </a:r>
          </a:p>
        </p:txBody>
      </p:sp>
    </p:spTree>
    <p:extLst>
      <p:ext uri="{BB962C8B-B14F-4D97-AF65-F5344CB8AC3E}">
        <p14:creationId xmlns:p14="http://schemas.microsoft.com/office/powerpoint/2010/main" val="132751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8AC4A6-E679-8B6A-69EB-782800EFF693}"/>
              </a:ext>
            </a:extLst>
          </p:cNvPr>
          <p:cNvSpPr>
            <a:spLocks noGrp="1"/>
          </p:cNvSpPr>
          <p:nvPr>
            <p:ph type="body" sz="quarter" idx="12"/>
          </p:nvPr>
        </p:nvSpPr>
        <p:spPr/>
        <p:txBody>
          <a:bodyPr/>
          <a:lstStyle/>
          <a:p>
            <a:r>
              <a:rPr lang="en-GB"/>
              <a:t>3 common qualifications </a:t>
            </a:r>
          </a:p>
        </p:txBody>
      </p:sp>
      <p:sp>
        <p:nvSpPr>
          <p:cNvPr id="6" name="Text Placeholder 5">
            <a:extLst>
              <a:ext uri="{FF2B5EF4-FFF2-40B4-BE49-F238E27FC236}">
                <a16:creationId xmlns:a16="http://schemas.microsoft.com/office/drawing/2014/main" id="{88FEF8A3-26C5-7CD0-2BBA-85D07707E368}"/>
              </a:ext>
            </a:extLst>
          </p:cNvPr>
          <p:cNvSpPr>
            <a:spLocks noGrp="1"/>
          </p:cNvSpPr>
          <p:nvPr>
            <p:ph type="body" sz="quarter" idx="13"/>
          </p:nvPr>
        </p:nvSpPr>
        <p:spPr/>
        <p:txBody>
          <a:bodyPr/>
          <a:lstStyle/>
          <a:p>
            <a:r>
              <a:rPr lang="en-GB"/>
              <a:t>Housing need</a:t>
            </a:r>
            <a:endParaRPr lang="en-GB" sz="1100"/>
          </a:p>
        </p:txBody>
      </p:sp>
      <p:sp>
        <p:nvSpPr>
          <p:cNvPr id="7" name="Text Placeholder 6">
            <a:extLst>
              <a:ext uri="{FF2B5EF4-FFF2-40B4-BE49-F238E27FC236}">
                <a16:creationId xmlns:a16="http://schemas.microsoft.com/office/drawing/2014/main" id="{1560AB55-6909-19CE-6B08-8B83611987A8}"/>
              </a:ext>
            </a:extLst>
          </p:cNvPr>
          <p:cNvSpPr>
            <a:spLocks noGrp="1"/>
          </p:cNvSpPr>
          <p:nvPr>
            <p:ph type="body" sz="quarter" idx="14"/>
          </p:nvPr>
        </p:nvSpPr>
        <p:spPr/>
        <p:txBody>
          <a:bodyPr/>
          <a:lstStyle/>
          <a:p>
            <a:r>
              <a:rPr lang="en-GB"/>
              <a:t>Behaviour</a:t>
            </a:r>
            <a:endParaRPr lang="en-GB" sz="1600"/>
          </a:p>
        </p:txBody>
      </p:sp>
      <p:sp>
        <p:nvSpPr>
          <p:cNvPr id="8" name="Text Placeholder 7">
            <a:extLst>
              <a:ext uri="{FF2B5EF4-FFF2-40B4-BE49-F238E27FC236}">
                <a16:creationId xmlns:a16="http://schemas.microsoft.com/office/drawing/2014/main" id="{23A9ACE5-DBE7-0190-D3D7-1543F5D54AF7}"/>
              </a:ext>
            </a:extLst>
          </p:cNvPr>
          <p:cNvSpPr>
            <a:spLocks noGrp="1"/>
          </p:cNvSpPr>
          <p:nvPr>
            <p:ph type="body" sz="quarter" idx="15"/>
          </p:nvPr>
        </p:nvSpPr>
        <p:spPr/>
        <p:txBody>
          <a:bodyPr/>
          <a:lstStyle/>
          <a:p>
            <a:r>
              <a:rPr lang="en-GB"/>
              <a:t>Residency</a:t>
            </a:r>
            <a:endParaRPr lang="en-GB" sz="1400"/>
          </a:p>
        </p:txBody>
      </p:sp>
    </p:spTree>
    <p:extLst>
      <p:ext uri="{BB962C8B-B14F-4D97-AF65-F5344CB8AC3E}">
        <p14:creationId xmlns:p14="http://schemas.microsoft.com/office/powerpoint/2010/main" val="175266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44514C-DDA6-4344-BA63-3B5005CC5404}"/>
              </a:ext>
            </a:extLst>
          </p:cNvPr>
          <p:cNvSpPr>
            <a:spLocks noGrp="1"/>
          </p:cNvSpPr>
          <p:nvPr>
            <p:ph type="body" sz="quarter" idx="12"/>
          </p:nvPr>
        </p:nvSpPr>
        <p:spPr/>
        <p:txBody>
          <a:bodyPr/>
          <a:lstStyle/>
          <a:p>
            <a:r>
              <a:rPr lang="en-GB"/>
              <a:t>But beware…</a:t>
            </a:r>
          </a:p>
        </p:txBody>
      </p:sp>
      <p:sp>
        <p:nvSpPr>
          <p:cNvPr id="6" name="Text Placeholder 5">
            <a:extLst>
              <a:ext uri="{FF2B5EF4-FFF2-40B4-BE49-F238E27FC236}">
                <a16:creationId xmlns:a16="http://schemas.microsoft.com/office/drawing/2014/main" id="{9B6EC9E6-EFCF-D7C7-B352-907BFAA30A4D}"/>
              </a:ext>
            </a:extLst>
          </p:cNvPr>
          <p:cNvSpPr>
            <a:spLocks noGrp="1"/>
          </p:cNvSpPr>
          <p:nvPr>
            <p:ph type="body" sz="quarter" idx="13"/>
          </p:nvPr>
        </p:nvSpPr>
        <p:spPr/>
        <p:txBody>
          <a:bodyPr/>
          <a:lstStyle/>
          <a:p>
            <a:r>
              <a:rPr lang="en-GB" sz="1700"/>
              <a:t>Reasonable preference</a:t>
            </a:r>
          </a:p>
        </p:txBody>
      </p:sp>
      <p:sp>
        <p:nvSpPr>
          <p:cNvPr id="7" name="Text Placeholder 6">
            <a:extLst>
              <a:ext uri="{FF2B5EF4-FFF2-40B4-BE49-F238E27FC236}">
                <a16:creationId xmlns:a16="http://schemas.microsoft.com/office/drawing/2014/main" id="{8220E221-0A36-8D88-E621-82FC16007FBA}"/>
              </a:ext>
            </a:extLst>
          </p:cNvPr>
          <p:cNvSpPr>
            <a:spLocks noGrp="1"/>
          </p:cNvSpPr>
          <p:nvPr>
            <p:ph type="body" sz="quarter" idx="14"/>
          </p:nvPr>
        </p:nvSpPr>
        <p:spPr/>
        <p:txBody>
          <a:bodyPr/>
          <a:lstStyle/>
          <a:p>
            <a:r>
              <a:rPr lang="en-GB" sz="1300"/>
              <a:t>Discrimination</a:t>
            </a:r>
            <a:r>
              <a:rPr lang="en-GB"/>
              <a:t> </a:t>
            </a:r>
          </a:p>
        </p:txBody>
      </p:sp>
      <p:sp>
        <p:nvSpPr>
          <p:cNvPr id="8" name="Text Placeholder 7">
            <a:extLst>
              <a:ext uri="{FF2B5EF4-FFF2-40B4-BE49-F238E27FC236}">
                <a16:creationId xmlns:a16="http://schemas.microsoft.com/office/drawing/2014/main" id="{A1222386-DA35-C98E-A5BF-95D41A08E24E}"/>
              </a:ext>
            </a:extLst>
          </p:cNvPr>
          <p:cNvSpPr>
            <a:spLocks noGrp="1"/>
          </p:cNvSpPr>
          <p:nvPr>
            <p:ph type="body" sz="quarter" idx="15"/>
          </p:nvPr>
        </p:nvSpPr>
        <p:spPr/>
        <p:txBody>
          <a:bodyPr/>
          <a:lstStyle/>
          <a:p>
            <a:r>
              <a:rPr lang="en-GB"/>
              <a:t>Statutory guidance</a:t>
            </a:r>
          </a:p>
        </p:txBody>
      </p:sp>
      <p:sp>
        <p:nvSpPr>
          <p:cNvPr id="9" name="Text Placeholder 8">
            <a:extLst>
              <a:ext uri="{FF2B5EF4-FFF2-40B4-BE49-F238E27FC236}">
                <a16:creationId xmlns:a16="http://schemas.microsoft.com/office/drawing/2014/main" id="{2127F102-F25B-DA06-7DCE-40B3503F064C}"/>
              </a:ext>
            </a:extLst>
          </p:cNvPr>
          <p:cNvSpPr>
            <a:spLocks noGrp="1"/>
          </p:cNvSpPr>
          <p:nvPr>
            <p:ph type="body" sz="quarter" idx="20"/>
          </p:nvPr>
        </p:nvSpPr>
        <p:spPr/>
        <p:txBody>
          <a:bodyPr/>
          <a:lstStyle/>
          <a:p>
            <a:r>
              <a:rPr lang="en-GB" sz="1800"/>
              <a:t>Additional preference</a:t>
            </a:r>
          </a:p>
        </p:txBody>
      </p:sp>
      <p:sp>
        <p:nvSpPr>
          <p:cNvPr id="10" name="Text Placeholder 9">
            <a:extLst>
              <a:ext uri="{FF2B5EF4-FFF2-40B4-BE49-F238E27FC236}">
                <a16:creationId xmlns:a16="http://schemas.microsoft.com/office/drawing/2014/main" id="{635A3394-E62F-EA6B-CFFC-7620F3531C96}"/>
              </a:ext>
            </a:extLst>
          </p:cNvPr>
          <p:cNvSpPr>
            <a:spLocks noGrp="1"/>
          </p:cNvSpPr>
          <p:nvPr>
            <p:ph type="body" sz="quarter" idx="21"/>
          </p:nvPr>
        </p:nvSpPr>
        <p:spPr/>
        <p:txBody>
          <a:bodyPr/>
          <a:lstStyle/>
          <a:p>
            <a:r>
              <a:rPr lang="en-GB"/>
              <a:t>Clarity</a:t>
            </a:r>
          </a:p>
        </p:txBody>
      </p:sp>
      <p:sp>
        <p:nvSpPr>
          <p:cNvPr id="11" name="Text Placeholder 10">
            <a:extLst>
              <a:ext uri="{FF2B5EF4-FFF2-40B4-BE49-F238E27FC236}">
                <a16:creationId xmlns:a16="http://schemas.microsoft.com/office/drawing/2014/main" id="{13C755E8-6899-8CBF-AFE9-C8DA72EBE122}"/>
              </a:ext>
            </a:extLst>
          </p:cNvPr>
          <p:cNvSpPr>
            <a:spLocks noGrp="1"/>
          </p:cNvSpPr>
          <p:nvPr>
            <p:ph type="body" sz="quarter" idx="22"/>
          </p:nvPr>
        </p:nvSpPr>
        <p:spPr/>
        <p:txBody>
          <a:bodyPr/>
          <a:lstStyle/>
          <a:p>
            <a:r>
              <a:rPr lang="en-GB"/>
              <a:t>Public law duties</a:t>
            </a:r>
          </a:p>
        </p:txBody>
      </p:sp>
    </p:spTree>
    <p:extLst>
      <p:ext uri="{BB962C8B-B14F-4D97-AF65-F5344CB8AC3E}">
        <p14:creationId xmlns:p14="http://schemas.microsoft.com/office/powerpoint/2010/main" val="384726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r>
              <a:rPr lang="en-GB"/>
              <a:t>The need to consider:</a:t>
            </a:r>
          </a:p>
          <a:p>
            <a:endParaRPr lang="en-GB"/>
          </a:p>
          <a:p>
            <a:pPr marL="228600" indent="-228600">
              <a:buAutoNum type="arabicPeriod"/>
            </a:pPr>
            <a:r>
              <a:rPr lang="en-GB"/>
              <a:t>The current homelessness strategy;</a:t>
            </a:r>
          </a:p>
          <a:p>
            <a:pPr marL="228600" indent="-228600">
              <a:buAutoNum type="arabicPeriod"/>
            </a:pPr>
            <a:endParaRPr lang="en-GB"/>
          </a:p>
          <a:p>
            <a:pPr marL="228600" indent="-228600">
              <a:buAutoNum type="arabicPeriod"/>
            </a:pPr>
            <a:r>
              <a:rPr lang="en-GB"/>
              <a:t>The current tenancy strategy; and</a:t>
            </a:r>
          </a:p>
          <a:p>
            <a:pPr marL="228600" indent="-228600">
              <a:buAutoNum type="arabicPeriod"/>
            </a:pPr>
            <a:endParaRPr lang="en-GB"/>
          </a:p>
          <a:p>
            <a:pPr marL="228600" indent="-228600">
              <a:buAutoNum type="arabicPeriod"/>
            </a:pPr>
            <a:r>
              <a:rPr lang="en-GB"/>
              <a:t>The London Housing Strategy (if a London Borough).</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a:t>And also</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a:t>Section 166A(12), Housing Act 1996</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buFont typeface="Wingdings" pitchFamily="2" charset="2"/>
              <a:buChar char="§"/>
            </a:pPr>
            <a:r>
              <a:rPr lang="en-GB"/>
              <a:t>E.g. exceptional cases panels</a:t>
            </a:r>
          </a:p>
          <a:p>
            <a:pPr marL="171450" indent="-171450">
              <a:buFont typeface="Wingdings" pitchFamily="2" charset="2"/>
              <a:buChar char="§"/>
            </a:pPr>
            <a:endParaRPr lang="en-GB"/>
          </a:p>
          <a:p>
            <a:pPr marL="171450" indent="-171450">
              <a:buFont typeface="Wingdings" pitchFamily="2" charset="2"/>
              <a:buChar char="§"/>
            </a:pPr>
            <a:r>
              <a:rPr lang="en-GB"/>
              <a:t>Supreme Court – R(Z) v LB Hackney [2020] UKSC 40; [2020] 1 W.L.R. 4327</a:t>
            </a:r>
          </a:p>
          <a:p>
            <a:pPr marL="171450" indent="-171450">
              <a:buFont typeface="Wingdings" pitchFamily="2" charset="2"/>
              <a:buChar char="§"/>
            </a:pPr>
            <a:endParaRPr lang="en-GB"/>
          </a:p>
          <a:p>
            <a:pPr marL="171450" indent="-171450">
              <a:buFont typeface="Wingdings" pitchFamily="2" charset="2"/>
              <a:buChar char="§"/>
            </a:pPr>
            <a:r>
              <a:rPr lang="en-GB"/>
              <a:t>See RBKC </a:t>
            </a:r>
            <a:r>
              <a:rPr lang="en-GB" err="1"/>
              <a:t>Grenfell</a:t>
            </a:r>
            <a:r>
              <a:rPr lang="en-GB"/>
              <a:t> policies - R(Gomes) v RBKC [2023] EWHC 778 (Admin)</a:t>
            </a:r>
          </a:p>
          <a:p>
            <a:pPr marL="171450" indent="-171450">
              <a:buFont typeface="Wingdings" pitchFamily="2" charset="2"/>
              <a:buChar char="§"/>
            </a:pPr>
            <a:endParaRPr lang="en-GB"/>
          </a:p>
          <a:p>
            <a:pPr marL="171450" indent="-171450">
              <a:buFont typeface="Wingdings" pitchFamily="2" charset="2"/>
              <a:buChar char="§"/>
            </a:pPr>
            <a:r>
              <a:rPr lang="en-GB" b="0" i="1" u="none" strike="noStrike">
                <a:solidFill>
                  <a:srgbClr val="3D3D3D"/>
                </a:solidFill>
                <a:effectLst/>
              </a:rPr>
              <a:t>'Providing social housing for local people’ </a:t>
            </a:r>
            <a:r>
              <a:rPr lang="en-GB" b="0" u="none" strike="noStrike">
                <a:solidFill>
                  <a:srgbClr val="3D3D3D"/>
                </a:solidFill>
                <a:effectLst/>
              </a:rPr>
              <a:t>at [19]</a:t>
            </a:r>
            <a:r>
              <a:rPr lang="en-GB" b="0" u="none" strike="noStrike">
                <a:solidFill>
                  <a:srgbClr val="3D3D3D"/>
                </a:solidFill>
                <a:effectLst/>
                <a:highlight>
                  <a:srgbClr val="FFFFFF"/>
                </a:highlight>
              </a:rPr>
              <a:t> </a:t>
            </a:r>
            <a:endParaRPr lang="en-GB"/>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a:t>The need for flexibility/discretion</a:t>
            </a:r>
          </a:p>
        </p:txBody>
      </p:sp>
    </p:spTree>
    <p:extLst>
      <p:ext uri="{BB962C8B-B14F-4D97-AF65-F5344CB8AC3E}">
        <p14:creationId xmlns:p14="http://schemas.microsoft.com/office/powerpoint/2010/main" val="337128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pPr marL="171450" indent="-171450">
              <a:buFont typeface="Wingdings" pitchFamily="2" charset="2"/>
              <a:buChar char="q"/>
            </a:pPr>
            <a:r>
              <a:rPr lang="en-GB"/>
              <a:t>4 cases</a:t>
            </a:r>
          </a:p>
          <a:p>
            <a:pPr marL="171450" indent="-171450">
              <a:buFont typeface="Wingdings" pitchFamily="2" charset="2"/>
              <a:buChar char="q"/>
            </a:pPr>
            <a:endParaRPr lang="en-GB"/>
          </a:p>
          <a:p>
            <a:pPr marL="171450" indent="-171450">
              <a:buFont typeface="Wingdings" pitchFamily="2" charset="2"/>
              <a:buChar char="q"/>
            </a:pPr>
            <a:r>
              <a:rPr lang="en-GB"/>
              <a:t>Irrationality/breach of policy</a:t>
            </a:r>
          </a:p>
          <a:p>
            <a:pPr marL="171450" indent="-171450">
              <a:buFont typeface="Wingdings" pitchFamily="2" charset="2"/>
              <a:buChar char="q"/>
            </a:pPr>
            <a:endParaRPr lang="en-GB"/>
          </a:p>
          <a:p>
            <a:pPr marL="171450" indent="-171450">
              <a:buFont typeface="Wingdings" pitchFamily="2" charset="2"/>
              <a:buChar char="q"/>
            </a:pPr>
            <a:r>
              <a:rPr lang="en-GB"/>
              <a:t>Error of fact/procedural impropriety</a:t>
            </a:r>
          </a:p>
          <a:p>
            <a:pPr marL="171450" indent="-171450">
              <a:buFont typeface="Wingdings" pitchFamily="2" charset="2"/>
              <a:buChar char="q"/>
            </a:pPr>
            <a:endParaRPr lang="en-GB"/>
          </a:p>
          <a:p>
            <a:pPr marL="171450" indent="-171450">
              <a:buFont typeface="Wingdings" pitchFamily="2" charset="2"/>
              <a:buChar char="q"/>
            </a:pPr>
            <a:r>
              <a:rPr lang="en-GB"/>
              <a:t>Article 8/Grenfell</a:t>
            </a:r>
          </a:p>
          <a:p>
            <a:pPr marL="171450" indent="-171450">
              <a:buFont typeface="Wingdings" pitchFamily="2" charset="2"/>
              <a:buChar char="q"/>
            </a:pPr>
            <a:endParaRPr lang="en-GB"/>
          </a:p>
          <a:p>
            <a:pPr marL="171450" indent="-171450">
              <a:buFont typeface="Wingdings" pitchFamily="2" charset="2"/>
              <a:buChar char="q"/>
            </a:pPr>
            <a:r>
              <a:rPr lang="en-GB"/>
              <a:t>Exclusion of reasonable preference sub-category </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pPr algn="ctr"/>
            <a:r>
              <a:rPr lang="en-GB" sz="2500"/>
              <a:t>Court Judgments &amp; Part 6, Housing Act 1996</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a:t>2023</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pPr marL="171450" indent="-171450">
              <a:buFont typeface="Wingdings" pitchFamily="2" charset="2"/>
              <a:buChar char="q"/>
            </a:pPr>
            <a:r>
              <a:rPr lang="en-GB"/>
              <a:t>4 cases</a:t>
            </a:r>
          </a:p>
          <a:p>
            <a:pPr marL="171450" indent="-171450">
              <a:buFont typeface="Wingdings" pitchFamily="2" charset="2"/>
              <a:buChar char="q"/>
            </a:pPr>
            <a:endParaRPr lang="en-GB"/>
          </a:p>
          <a:p>
            <a:pPr marL="171450" indent="-171450">
              <a:buFont typeface="Wingdings" pitchFamily="2" charset="2"/>
              <a:buChar char="q"/>
            </a:pPr>
            <a:r>
              <a:rPr lang="en-GB"/>
              <a:t>Indirect discrimination (re prioritisation)</a:t>
            </a:r>
          </a:p>
          <a:p>
            <a:pPr marL="171450" indent="-171450">
              <a:buFont typeface="Wingdings" pitchFamily="2" charset="2"/>
              <a:buChar char="q"/>
            </a:pPr>
            <a:endParaRPr lang="en-GB"/>
          </a:p>
          <a:p>
            <a:pPr marL="171450" indent="-171450">
              <a:buFont typeface="Wingdings" pitchFamily="2" charset="2"/>
              <a:buChar char="q"/>
            </a:pPr>
            <a:r>
              <a:rPr lang="en-GB"/>
              <a:t>Backdating of qualifying date</a:t>
            </a:r>
          </a:p>
          <a:p>
            <a:pPr marL="171450" indent="-171450">
              <a:buFont typeface="Wingdings" pitchFamily="2" charset="2"/>
              <a:buChar char="q"/>
            </a:pPr>
            <a:endParaRPr lang="en-GB"/>
          </a:p>
          <a:p>
            <a:pPr marL="171450" indent="-171450">
              <a:buFont typeface="Wingdings" pitchFamily="2" charset="2"/>
              <a:buChar char="q"/>
            </a:pPr>
            <a:r>
              <a:rPr lang="en-GB"/>
              <a:t>Breach of s.11(2), Children Act 2004</a:t>
            </a:r>
          </a:p>
          <a:p>
            <a:pPr marL="171450" indent="-171450">
              <a:buFont typeface="Wingdings" pitchFamily="2" charset="2"/>
              <a:buChar char="q"/>
            </a:pPr>
            <a:endParaRPr lang="en-GB"/>
          </a:p>
          <a:p>
            <a:pPr marL="171450" indent="-171450">
              <a:buFont typeface="Wingdings" pitchFamily="2" charset="2"/>
              <a:buChar char="q"/>
            </a:pPr>
            <a:r>
              <a:rPr lang="en-GB"/>
              <a:t>Fettering of discretion/PSED </a:t>
            </a:r>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a:t>2024</a:t>
            </a:r>
          </a:p>
        </p:txBody>
      </p:sp>
    </p:spTree>
    <p:extLst>
      <p:ext uri="{BB962C8B-B14F-4D97-AF65-F5344CB8AC3E}">
        <p14:creationId xmlns:p14="http://schemas.microsoft.com/office/powerpoint/2010/main" val="260538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6BF1C7-BA9C-1B08-D1CC-624FA453280F}"/>
              </a:ext>
            </a:extLst>
          </p:cNvPr>
          <p:cNvSpPr>
            <a:spLocks noGrp="1"/>
          </p:cNvSpPr>
          <p:nvPr>
            <p:ph type="body" sz="quarter" idx="10"/>
          </p:nvPr>
        </p:nvSpPr>
        <p:spPr/>
        <p:txBody>
          <a:bodyPr/>
          <a:lstStyle/>
          <a:p>
            <a:r>
              <a:rPr lang="en-GB" b="1" i="0" u="none" strike="noStrike">
                <a:solidFill>
                  <a:srgbClr val="0B0C0C"/>
                </a:solidFill>
                <a:effectLst/>
                <a:latin typeface="GDS Transport"/>
              </a:rPr>
              <a:t>Improving access to social housing for victims of domestic abuse</a:t>
            </a:r>
          </a:p>
          <a:p>
            <a:endParaRPr lang="en-GB" b="1">
              <a:solidFill>
                <a:srgbClr val="0B0C0C"/>
              </a:solidFill>
              <a:latin typeface="GDS Transport"/>
            </a:endParaRPr>
          </a:p>
          <a:p>
            <a:r>
              <a:rPr lang="en-GB" b="1" i="0" u="none" strike="noStrike">
                <a:solidFill>
                  <a:srgbClr val="0B0C0C"/>
                </a:solidFill>
                <a:effectLst/>
                <a:latin typeface="GDS Transport"/>
              </a:rPr>
              <a:t>Last updated 25/1/22</a:t>
            </a:r>
          </a:p>
          <a:p>
            <a:endParaRPr lang="en-GB"/>
          </a:p>
        </p:txBody>
      </p:sp>
      <p:sp>
        <p:nvSpPr>
          <p:cNvPr id="7" name="Text Placeholder 6">
            <a:extLst>
              <a:ext uri="{FF2B5EF4-FFF2-40B4-BE49-F238E27FC236}">
                <a16:creationId xmlns:a16="http://schemas.microsoft.com/office/drawing/2014/main" id="{EF8893C1-05A0-BDD4-99AF-A9E79CDB3962}"/>
              </a:ext>
            </a:extLst>
          </p:cNvPr>
          <p:cNvSpPr>
            <a:spLocks noGrp="1"/>
          </p:cNvSpPr>
          <p:nvPr>
            <p:ph type="body" sz="quarter" idx="12"/>
          </p:nvPr>
        </p:nvSpPr>
        <p:spPr>
          <a:xfrm>
            <a:off x="719138" y="725183"/>
            <a:ext cx="7720012" cy="759129"/>
          </a:xfrm>
        </p:spPr>
        <p:txBody>
          <a:bodyPr/>
          <a:lstStyle/>
          <a:p>
            <a:pPr algn="ctr"/>
            <a:r>
              <a:rPr lang="en-GB"/>
              <a:t>Domestic Abuse</a:t>
            </a:r>
          </a:p>
          <a:p>
            <a:pPr algn="ctr"/>
            <a:r>
              <a:rPr lang="en-GB" sz="1600" b="0"/>
              <a:t>Following on from the Domestic Abuse Act 2021</a:t>
            </a:r>
          </a:p>
        </p:txBody>
      </p:sp>
      <p:sp>
        <p:nvSpPr>
          <p:cNvPr id="8" name="Text Placeholder 7">
            <a:extLst>
              <a:ext uri="{FF2B5EF4-FFF2-40B4-BE49-F238E27FC236}">
                <a16:creationId xmlns:a16="http://schemas.microsoft.com/office/drawing/2014/main" id="{6FE90CCC-4F40-CA43-2324-F0BD05F689F5}"/>
              </a:ext>
            </a:extLst>
          </p:cNvPr>
          <p:cNvSpPr>
            <a:spLocks noGrp="1"/>
          </p:cNvSpPr>
          <p:nvPr>
            <p:ph type="body" sz="quarter" idx="13"/>
          </p:nvPr>
        </p:nvSpPr>
        <p:spPr/>
        <p:txBody>
          <a:bodyPr/>
          <a:lstStyle/>
          <a:p>
            <a:r>
              <a:rPr lang="en-GB"/>
              <a:t>Statutory Guidance</a:t>
            </a:r>
          </a:p>
        </p:txBody>
      </p:sp>
      <p:sp>
        <p:nvSpPr>
          <p:cNvPr id="6" name="Text Placeholder 5">
            <a:extLst>
              <a:ext uri="{FF2B5EF4-FFF2-40B4-BE49-F238E27FC236}">
                <a16:creationId xmlns:a16="http://schemas.microsoft.com/office/drawing/2014/main" id="{5A5DFF17-468D-CD82-0ED5-320E5644373E}"/>
              </a:ext>
            </a:extLst>
          </p:cNvPr>
          <p:cNvSpPr>
            <a:spLocks noGrp="1"/>
          </p:cNvSpPr>
          <p:nvPr>
            <p:ph type="body" sz="quarter" idx="11"/>
          </p:nvPr>
        </p:nvSpPr>
        <p:spPr/>
        <p:txBody>
          <a:bodyPr/>
          <a:lstStyle/>
          <a:p>
            <a:pPr algn="just"/>
            <a:r>
              <a:rPr lang="en-GB" sz="1800" b="0" i="0" u="none" strike="noStrike">
                <a:solidFill>
                  <a:srgbClr val="0B0C0C"/>
                </a:solidFill>
                <a:effectLst/>
                <a:latin typeface="GDS Transport"/>
              </a:rPr>
              <a:t>The purpose of this guidance is to assist local authorities to apply the allocation legislation to ensure that victims of domestic abuse are able to move into social housing from a refuge or other form of temporary accommodation by ensuring that:</a:t>
            </a:r>
          </a:p>
          <a:p>
            <a:pPr marL="285750" indent="-285750" algn="just">
              <a:buFont typeface="Wingdings" pitchFamily="2" charset="2"/>
              <a:buChar char="§"/>
            </a:pPr>
            <a:r>
              <a:rPr lang="en-GB" sz="1800" b="0" i="0" u="none" strike="noStrike">
                <a:solidFill>
                  <a:srgbClr val="0B0C0C"/>
                </a:solidFill>
                <a:effectLst/>
                <a:latin typeface="GDS Transport"/>
              </a:rPr>
              <a:t>they have appropriate priority under the local authority’s allocation scheme, and</a:t>
            </a:r>
          </a:p>
          <a:p>
            <a:pPr marL="285750" indent="-285750" algn="just">
              <a:buFont typeface="Wingdings" pitchFamily="2" charset="2"/>
              <a:buChar char="§"/>
            </a:pPr>
            <a:r>
              <a:rPr lang="en-GB" sz="1800" b="0" i="0" u="none" strike="noStrike">
                <a:solidFill>
                  <a:srgbClr val="0B0C0C"/>
                </a:solidFill>
                <a:effectLst/>
                <a:latin typeface="GDS Transport"/>
              </a:rPr>
              <a:t>those who have fled to a refuge in another local authority area are not disadvantaged by any residency or local connection requirements.</a:t>
            </a:r>
          </a:p>
          <a:p>
            <a:endParaRPr lang="en-GB"/>
          </a:p>
        </p:txBody>
      </p:sp>
    </p:spTree>
    <p:extLst>
      <p:ext uri="{BB962C8B-B14F-4D97-AF65-F5344CB8AC3E}">
        <p14:creationId xmlns:p14="http://schemas.microsoft.com/office/powerpoint/2010/main" val="289897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0465A-EFC5-9609-F6EC-64F1A05C77C1}"/>
              </a:ext>
            </a:extLst>
          </p:cNvPr>
          <p:cNvSpPr>
            <a:spLocks noGrp="1"/>
          </p:cNvSpPr>
          <p:nvPr>
            <p:ph type="title"/>
          </p:nvPr>
        </p:nvSpPr>
        <p:spPr/>
        <p:txBody>
          <a:bodyPr/>
          <a:lstStyle/>
          <a:p>
            <a:r>
              <a:rPr lang="en-GB"/>
              <a:t>Lord </a:t>
            </a:r>
            <a:r>
              <a:rPr lang="en-GB" err="1"/>
              <a:t>Neuberger</a:t>
            </a:r>
            <a:r>
              <a:rPr lang="en-GB"/>
              <a:t> in R (Ahmad) v Newham LBC [2009] 3 All E.R. 755 at 55</a:t>
            </a:r>
          </a:p>
        </p:txBody>
      </p:sp>
      <p:sp>
        <p:nvSpPr>
          <p:cNvPr id="6" name="Subtitle 5">
            <a:extLst>
              <a:ext uri="{FF2B5EF4-FFF2-40B4-BE49-F238E27FC236}">
                <a16:creationId xmlns:a16="http://schemas.microsoft.com/office/drawing/2014/main" id="{AA1461C1-6609-B03D-7349-5A015F5D1FB9}"/>
              </a:ext>
            </a:extLst>
          </p:cNvPr>
          <p:cNvSpPr>
            <a:spLocks noGrp="1"/>
          </p:cNvSpPr>
          <p:nvPr>
            <p:ph type="subTitle" idx="1"/>
          </p:nvPr>
        </p:nvSpPr>
        <p:spPr/>
        <p:txBody>
          <a:bodyPr/>
          <a:lstStyle/>
          <a:p>
            <a:r>
              <a:rPr lang="en-GB" b="0" i="0" u="none" strike="noStrike">
                <a:solidFill>
                  <a:srgbClr val="333333"/>
                </a:solidFill>
                <a:effectLst/>
                <a:highlight>
                  <a:srgbClr val="FFFFFF"/>
                </a:highlight>
                <a:latin typeface="verdana" panose="020B0604030504040204" pitchFamily="34" charset="0"/>
              </a:rPr>
              <a:t>“However, what is important is to emphasise that once a housing allocation scheme complies with the requirements of section 167 and any other statutory requirements, the courts should be very slow to interfere on the ground of alleged irrationality.”</a:t>
            </a:r>
            <a:endParaRPr lang="en-GB"/>
          </a:p>
        </p:txBody>
      </p:sp>
    </p:spTree>
    <p:extLst>
      <p:ext uri="{BB962C8B-B14F-4D97-AF65-F5344CB8AC3E}">
        <p14:creationId xmlns:p14="http://schemas.microsoft.com/office/powerpoint/2010/main" val="1701862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A3A97A9-A3EC-B01D-B375-2F1A88807EB5}"/>
              </a:ext>
            </a:extLst>
          </p:cNvPr>
          <p:cNvPicPr>
            <a:picLocks noGrp="1" noChangeAspect="1"/>
          </p:cNvPicPr>
          <p:nvPr>
            <p:ph type="pic" sz="quarter" idx="13"/>
          </p:nvPr>
        </p:nvPicPr>
        <p:blipFill>
          <a:blip r:embed="rId2"/>
          <a:srcRect t="3130" b="3130"/>
          <a:stretch/>
        </p:blipFill>
        <p:spPr/>
      </p:pic>
      <p:sp>
        <p:nvSpPr>
          <p:cNvPr id="3" name="Text Placeholder 2">
            <a:extLst>
              <a:ext uri="{FF2B5EF4-FFF2-40B4-BE49-F238E27FC236}">
                <a16:creationId xmlns:a16="http://schemas.microsoft.com/office/drawing/2014/main" id="{449520F9-DD1C-719E-8E42-4C209DF92F3E}"/>
              </a:ext>
            </a:extLst>
          </p:cNvPr>
          <p:cNvSpPr>
            <a:spLocks noGrp="1"/>
          </p:cNvSpPr>
          <p:nvPr>
            <p:ph type="body" sz="quarter" idx="12"/>
          </p:nvPr>
        </p:nvSpPr>
        <p:spPr/>
        <p:txBody>
          <a:bodyPr/>
          <a:lstStyle/>
          <a:p>
            <a:r>
              <a:rPr lang="en-GB"/>
              <a:t>Sarah Salmon</a:t>
            </a:r>
          </a:p>
        </p:txBody>
      </p:sp>
      <p:pic>
        <p:nvPicPr>
          <p:cNvPr id="6" name="Picture 5">
            <a:extLst>
              <a:ext uri="{FF2B5EF4-FFF2-40B4-BE49-F238E27FC236}">
                <a16:creationId xmlns:a16="http://schemas.microsoft.com/office/drawing/2014/main" id="{FBD9DB8B-D7AC-D1DC-07F1-68AB3513B129}"/>
              </a:ext>
            </a:extLst>
          </p:cNvPr>
          <p:cNvPicPr>
            <a:picLocks noChangeAspect="1"/>
          </p:cNvPicPr>
          <p:nvPr/>
        </p:nvPicPr>
        <p:blipFill>
          <a:blip r:embed="rId3"/>
          <a:stretch>
            <a:fillRect/>
          </a:stretch>
        </p:blipFill>
        <p:spPr>
          <a:xfrm>
            <a:off x="4190545" y="1747736"/>
            <a:ext cx="2984581" cy="2857103"/>
          </a:xfrm>
          <a:prstGeom prst="rect">
            <a:avLst/>
          </a:prstGeom>
        </p:spPr>
      </p:pic>
    </p:spTree>
    <p:extLst>
      <p:ext uri="{BB962C8B-B14F-4D97-AF65-F5344CB8AC3E}">
        <p14:creationId xmlns:p14="http://schemas.microsoft.com/office/powerpoint/2010/main" val="408071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F27504-B5C2-FAB5-C20F-6D4A67E7627C}"/>
              </a:ext>
            </a:extLst>
          </p:cNvPr>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28839869-213C-E608-6033-C0C7171C026A}"/>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B200B6CE-8CAE-2F49-4694-080F721DA868}"/>
              </a:ext>
            </a:extLst>
          </p:cNvPr>
          <p:cNvSpPr>
            <a:spLocks noGrp="1"/>
          </p:cNvSpPr>
          <p:nvPr>
            <p:ph type="body" sz="quarter" idx="12"/>
          </p:nvPr>
        </p:nvSpPr>
        <p:spPr/>
        <p:txBody>
          <a:bodyPr/>
          <a:lstStyle/>
          <a:p>
            <a:endParaRPr lang="en-GB"/>
          </a:p>
        </p:txBody>
      </p:sp>
      <p:sp>
        <p:nvSpPr>
          <p:cNvPr id="8" name="Text Placeholder 7">
            <a:extLst>
              <a:ext uri="{FF2B5EF4-FFF2-40B4-BE49-F238E27FC236}">
                <a16:creationId xmlns:a16="http://schemas.microsoft.com/office/drawing/2014/main" id="{7A527C24-6DA5-7AD1-67FA-FCF0A5793F66}"/>
              </a:ext>
            </a:extLst>
          </p:cNvPr>
          <p:cNvSpPr>
            <a:spLocks noGrp="1"/>
          </p:cNvSpPr>
          <p:nvPr>
            <p:ph type="body" sz="quarter" idx="13"/>
          </p:nvPr>
        </p:nvSpPr>
        <p:spPr/>
        <p:txBody>
          <a:bodyPr/>
          <a:lstStyle/>
          <a:p>
            <a:endParaRPr lang="en-GB"/>
          </a:p>
        </p:txBody>
      </p:sp>
      <p:sp>
        <p:nvSpPr>
          <p:cNvPr id="9" name="Text Placeholder 8">
            <a:extLst>
              <a:ext uri="{FF2B5EF4-FFF2-40B4-BE49-F238E27FC236}">
                <a16:creationId xmlns:a16="http://schemas.microsoft.com/office/drawing/2014/main" id="{EB2AB829-B0F3-9CFE-8971-0236B9603D2A}"/>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81109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8AC4A6-E679-8B6A-69EB-782800EFF693}"/>
              </a:ext>
            </a:extLst>
          </p:cNvPr>
          <p:cNvSpPr>
            <a:spLocks noGrp="1"/>
          </p:cNvSpPr>
          <p:nvPr>
            <p:ph type="body" sz="quarter" idx="12"/>
          </p:nvPr>
        </p:nvSpPr>
        <p:spPr/>
        <p:txBody>
          <a:bodyPr/>
          <a:lstStyle/>
          <a:p>
            <a:r>
              <a:rPr lang="en-GB"/>
              <a:t>What are we covering?</a:t>
            </a:r>
          </a:p>
        </p:txBody>
      </p:sp>
      <p:sp>
        <p:nvSpPr>
          <p:cNvPr id="6" name="Text Placeholder 5">
            <a:extLst>
              <a:ext uri="{FF2B5EF4-FFF2-40B4-BE49-F238E27FC236}">
                <a16:creationId xmlns:a16="http://schemas.microsoft.com/office/drawing/2014/main" id="{88FEF8A3-26C5-7CD0-2BBA-85D07707E368}"/>
              </a:ext>
            </a:extLst>
          </p:cNvPr>
          <p:cNvSpPr>
            <a:spLocks noGrp="1"/>
          </p:cNvSpPr>
          <p:nvPr>
            <p:ph type="body" sz="quarter" idx="13"/>
          </p:nvPr>
        </p:nvSpPr>
        <p:spPr/>
        <p:txBody>
          <a:bodyPr/>
          <a:lstStyle/>
          <a:p>
            <a:r>
              <a:rPr lang="en-GB"/>
              <a:t>Discrimination / PSED</a:t>
            </a:r>
          </a:p>
        </p:txBody>
      </p:sp>
      <p:sp>
        <p:nvSpPr>
          <p:cNvPr id="7" name="Text Placeholder 6">
            <a:extLst>
              <a:ext uri="{FF2B5EF4-FFF2-40B4-BE49-F238E27FC236}">
                <a16:creationId xmlns:a16="http://schemas.microsoft.com/office/drawing/2014/main" id="{1560AB55-6909-19CE-6B08-8B83611987A8}"/>
              </a:ext>
            </a:extLst>
          </p:cNvPr>
          <p:cNvSpPr>
            <a:spLocks noGrp="1"/>
          </p:cNvSpPr>
          <p:nvPr>
            <p:ph type="body" sz="quarter" idx="14"/>
          </p:nvPr>
        </p:nvSpPr>
        <p:spPr/>
        <p:txBody>
          <a:bodyPr/>
          <a:lstStyle/>
          <a:p>
            <a:r>
              <a:rPr lang="en-GB"/>
              <a:t>Extent of local discretion</a:t>
            </a:r>
          </a:p>
        </p:txBody>
      </p:sp>
      <p:sp>
        <p:nvSpPr>
          <p:cNvPr id="8" name="Text Placeholder 7">
            <a:extLst>
              <a:ext uri="{FF2B5EF4-FFF2-40B4-BE49-F238E27FC236}">
                <a16:creationId xmlns:a16="http://schemas.microsoft.com/office/drawing/2014/main" id="{23A9ACE5-DBE7-0190-D3D7-1543F5D54AF7}"/>
              </a:ext>
            </a:extLst>
          </p:cNvPr>
          <p:cNvSpPr>
            <a:spLocks noGrp="1"/>
          </p:cNvSpPr>
          <p:nvPr>
            <p:ph type="body" sz="quarter" idx="15"/>
          </p:nvPr>
        </p:nvSpPr>
        <p:spPr/>
        <p:txBody>
          <a:bodyPr/>
          <a:lstStyle/>
          <a:p>
            <a:r>
              <a:rPr lang="en-GB"/>
              <a:t>Reasonable Preference</a:t>
            </a:r>
          </a:p>
        </p:txBody>
      </p:sp>
    </p:spTree>
    <p:extLst>
      <p:ext uri="{BB962C8B-B14F-4D97-AF65-F5344CB8AC3E}">
        <p14:creationId xmlns:p14="http://schemas.microsoft.com/office/powerpoint/2010/main" val="272818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BAA66-F770-EAA7-19AA-A3301A82C00E}"/>
              </a:ext>
            </a:extLst>
          </p:cNvPr>
          <p:cNvSpPr>
            <a:spLocks noGrp="1"/>
          </p:cNvSpPr>
          <p:nvPr>
            <p:ph type="body" sz="quarter" idx="10"/>
          </p:nvPr>
        </p:nvSpPr>
        <p:spPr/>
        <p:txBody>
          <a:bodyPr/>
          <a:lstStyle/>
          <a:p>
            <a:r>
              <a:rPr lang="en-US" sz="2000"/>
              <a:t>Ensuring compliance with the Equality Act 2010</a:t>
            </a:r>
            <a:endParaRPr lang="en-GB" sz="2000"/>
          </a:p>
        </p:txBody>
      </p:sp>
      <p:sp>
        <p:nvSpPr>
          <p:cNvPr id="3" name="Text Placeholder 2">
            <a:extLst>
              <a:ext uri="{FF2B5EF4-FFF2-40B4-BE49-F238E27FC236}">
                <a16:creationId xmlns:a16="http://schemas.microsoft.com/office/drawing/2014/main" id="{758E6318-DB98-07D1-B0A8-92C1BB7E716E}"/>
              </a:ext>
            </a:extLst>
          </p:cNvPr>
          <p:cNvSpPr>
            <a:spLocks noGrp="1"/>
          </p:cNvSpPr>
          <p:nvPr>
            <p:ph type="body" sz="quarter" idx="11"/>
          </p:nvPr>
        </p:nvSpPr>
        <p:spPr/>
        <p:txBody>
          <a:bodyPr/>
          <a:lstStyle/>
          <a:p>
            <a:r>
              <a:rPr lang="en-US"/>
              <a:t>Tara O’Leary</a:t>
            </a:r>
            <a:endParaRPr lang="en-GB"/>
          </a:p>
        </p:txBody>
      </p:sp>
      <p:sp>
        <p:nvSpPr>
          <p:cNvPr id="4" name="Text Placeholder 3">
            <a:extLst>
              <a:ext uri="{FF2B5EF4-FFF2-40B4-BE49-F238E27FC236}">
                <a16:creationId xmlns:a16="http://schemas.microsoft.com/office/drawing/2014/main" id="{14DBA231-BC5B-D52B-5238-97AD3F9984D9}"/>
              </a:ext>
            </a:extLst>
          </p:cNvPr>
          <p:cNvSpPr>
            <a:spLocks noGrp="1"/>
          </p:cNvSpPr>
          <p:nvPr>
            <p:ph type="body" sz="quarter" idx="12"/>
          </p:nvPr>
        </p:nvSpPr>
        <p:spPr/>
        <p:txBody>
          <a:bodyPr/>
          <a:lstStyle/>
          <a:p>
            <a:r>
              <a:rPr lang="en-US"/>
              <a:t>June 2024</a:t>
            </a:r>
            <a:endParaRPr lang="en-GB"/>
          </a:p>
        </p:txBody>
      </p:sp>
    </p:spTree>
    <p:extLst>
      <p:ext uri="{BB962C8B-B14F-4D97-AF65-F5344CB8AC3E}">
        <p14:creationId xmlns:p14="http://schemas.microsoft.com/office/powerpoint/2010/main" val="369462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8A4D7-E9C9-43C6-15B4-CAD01C8AB40F}"/>
              </a:ext>
            </a:extLst>
          </p:cNvPr>
          <p:cNvSpPr>
            <a:spLocks noGrp="1"/>
          </p:cNvSpPr>
          <p:nvPr>
            <p:ph type="body" sz="quarter" idx="10"/>
          </p:nvPr>
        </p:nvSpPr>
        <p:spPr/>
        <p:txBody>
          <a:bodyPr lIns="91440" tIns="45720" rIns="91440" bIns="45720" anchor="t"/>
          <a:lstStyle/>
          <a:p>
            <a:pPr algn="r"/>
            <a:endParaRPr lang="en-US" sz="1800">
              <a:solidFill>
                <a:srgbClr val="1E1E1E"/>
              </a:solidFill>
              <a:highlight>
                <a:srgbClr val="FFFFFF"/>
              </a:highlight>
              <a:latin typeface="Roboto" panose="02000000000000000000" pitchFamily="2" charset="0"/>
              <a:ea typeface="Roboto" panose="02000000000000000000" pitchFamily="2" charset="0"/>
              <a:cs typeface="Roboto" panose="02000000000000000000" pitchFamily="2" charset="0"/>
            </a:endParaRPr>
          </a:p>
          <a:p>
            <a:r>
              <a:rPr lang="en-US" sz="1800">
                <a:solidFill>
                  <a:srgbClr val="3D3D3D"/>
                </a:solidFill>
                <a:highlight>
                  <a:srgbClr val="FFFFFF"/>
                </a:highlight>
                <a:latin typeface="Roboto"/>
                <a:ea typeface="+mn-lt"/>
                <a:cs typeface="+mn-lt"/>
              </a:rPr>
              <a:t>“Parliament has enacted that discriminatory acts proscribed by the </a:t>
            </a:r>
            <a:r>
              <a:rPr lang="en-US" sz="1800" i="1">
                <a:solidFill>
                  <a:srgbClr val="3D3D3D"/>
                </a:solidFill>
                <a:highlight>
                  <a:srgbClr val="FFFFFF"/>
                </a:highlight>
                <a:latin typeface="Roboto"/>
                <a:ea typeface="+mn-lt"/>
                <a:cs typeface="+mn-lt"/>
              </a:rPr>
              <a:t>[</a:t>
            </a:r>
            <a:r>
              <a:rPr lang="en-US" sz="1800" i="1">
                <a:solidFill>
                  <a:srgbClr val="182B2A"/>
                </a:solidFill>
                <a:highlight>
                  <a:srgbClr val="FFFFFF"/>
                </a:highlight>
                <a:latin typeface="Roboto"/>
                <a:ea typeface="+mn-lt"/>
                <a:cs typeface="+mn-lt"/>
              </a:rPr>
              <a:t>Equality Act 2010</a:t>
            </a:r>
            <a:r>
              <a:rPr lang="en-US" sz="1800" i="1">
                <a:solidFill>
                  <a:srgbClr val="3D3D3D"/>
                </a:solidFill>
                <a:highlight>
                  <a:srgbClr val="FFFFFF"/>
                </a:highlight>
                <a:latin typeface="Roboto"/>
                <a:ea typeface="+mn-lt"/>
                <a:cs typeface="+mn-lt"/>
              </a:rPr>
              <a:t>]</a:t>
            </a:r>
            <a:r>
              <a:rPr lang="en-US" sz="1800">
                <a:solidFill>
                  <a:srgbClr val="3D3D3D"/>
                </a:solidFill>
                <a:highlight>
                  <a:srgbClr val="FFFFFF"/>
                </a:highlight>
                <a:latin typeface="Roboto"/>
                <a:ea typeface="+mn-lt"/>
                <a:cs typeface="+mn-lt"/>
              </a:rPr>
              <a:t> are unlawful. The courts cannot be required to give legal effect to acts proscribed as unlawful.”</a:t>
            </a:r>
            <a:endParaRPr lang="en-US" sz="1800">
              <a:latin typeface="Roboto"/>
            </a:endParaRPr>
          </a:p>
          <a:p>
            <a:pPr algn="r"/>
            <a:endParaRPr lang="en-US" sz="1800">
              <a:solidFill>
                <a:srgbClr val="1E1E1E"/>
              </a:solidFill>
              <a:highlight>
                <a:srgbClr val="FFFFFF"/>
              </a:highlight>
              <a:latin typeface="Roboto"/>
              <a:ea typeface="Roboto"/>
              <a:cs typeface="Roboto"/>
            </a:endParaRPr>
          </a:p>
          <a:p>
            <a:pPr algn="r"/>
            <a:r>
              <a:rPr lang="en-US" sz="1400">
                <a:solidFill>
                  <a:srgbClr val="1E1E1E"/>
                </a:solidFill>
                <a:highlight>
                  <a:srgbClr val="FFFFFF"/>
                </a:highlight>
                <a:latin typeface="Roboto"/>
                <a:ea typeface="Roboto"/>
                <a:cs typeface="Roboto"/>
              </a:rPr>
              <a:t>Lord Bingham of Cornhill </a:t>
            </a:r>
          </a:p>
          <a:p>
            <a:pPr algn="r"/>
            <a:r>
              <a:rPr lang="en-US" sz="1400" i="1">
                <a:solidFill>
                  <a:srgbClr val="1E1E1E"/>
                </a:solidFill>
                <a:highlight>
                  <a:srgbClr val="FFFFFF"/>
                </a:highlight>
                <a:latin typeface="Roboto"/>
                <a:ea typeface="Roboto"/>
                <a:cs typeface="Roboto"/>
              </a:rPr>
              <a:t>Lewisham LBC v Malcolm (EHRC intervening) </a:t>
            </a:r>
            <a:r>
              <a:rPr lang="en-US" sz="1400">
                <a:solidFill>
                  <a:srgbClr val="1E1E1E"/>
                </a:solidFill>
                <a:highlight>
                  <a:srgbClr val="FFFFFF"/>
                </a:highlight>
                <a:latin typeface="Roboto"/>
                <a:ea typeface="Roboto"/>
                <a:cs typeface="Roboto"/>
              </a:rPr>
              <a:t>[2008] AC 1399</a:t>
            </a:r>
          </a:p>
        </p:txBody>
      </p:sp>
    </p:spTree>
    <p:extLst>
      <p:ext uri="{BB962C8B-B14F-4D97-AF65-F5344CB8AC3E}">
        <p14:creationId xmlns:p14="http://schemas.microsoft.com/office/powerpoint/2010/main" val="335197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0F3B02-D719-282C-7056-DC6623037F40}"/>
              </a:ext>
            </a:extLst>
          </p:cNvPr>
          <p:cNvSpPr>
            <a:spLocks noGrp="1"/>
          </p:cNvSpPr>
          <p:nvPr>
            <p:ph type="title"/>
          </p:nvPr>
        </p:nvSpPr>
        <p:spPr/>
        <p:txBody>
          <a:bodyPr/>
          <a:lstStyle/>
          <a:p>
            <a:r>
              <a:rPr lang="en-GB">
                <a:latin typeface="Montserrat"/>
              </a:rPr>
              <a:t>Allocations – key equalities concepts</a:t>
            </a:r>
            <a:endParaRPr lang="en-GB"/>
          </a:p>
        </p:txBody>
      </p:sp>
      <p:sp>
        <p:nvSpPr>
          <p:cNvPr id="10" name="Subtitle 9">
            <a:extLst>
              <a:ext uri="{FF2B5EF4-FFF2-40B4-BE49-F238E27FC236}">
                <a16:creationId xmlns:a16="http://schemas.microsoft.com/office/drawing/2014/main" id="{5986D929-7078-31B0-2786-24E4E0A4BEA8}"/>
              </a:ext>
            </a:extLst>
          </p:cNvPr>
          <p:cNvSpPr>
            <a:spLocks noGrp="1"/>
          </p:cNvSpPr>
          <p:nvPr>
            <p:ph type="subTitle" idx="1"/>
          </p:nvPr>
        </p:nvSpPr>
        <p:spPr/>
        <p:txBody>
          <a:bodyPr/>
          <a:lstStyle/>
          <a:p>
            <a:pPr algn="just"/>
            <a:r>
              <a:rPr lang="en-GB" b="1">
                <a:ea typeface="+mn-lt"/>
                <a:cs typeface="+mn-lt"/>
              </a:rPr>
              <a:t>LF v United Kingdom</a:t>
            </a:r>
            <a:endParaRPr lang="en-US"/>
          </a:p>
          <a:p>
            <a:pPr algn="just"/>
            <a:r>
              <a:rPr lang="en-GB">
                <a:solidFill>
                  <a:srgbClr val="3D3D3D"/>
                </a:solidFill>
                <a:ea typeface="+mn-lt"/>
                <a:cs typeface="+mn-lt"/>
              </a:rPr>
              <a:t>(2022) 75 E.H.R.R. SE5</a:t>
            </a:r>
            <a:endParaRPr lang="en-GB"/>
          </a:p>
          <a:p>
            <a:endParaRPr lang="en-GB" b="1">
              <a:solidFill>
                <a:srgbClr val="3D3D3D"/>
              </a:solidFill>
              <a:ea typeface="+mn-lt"/>
              <a:cs typeface="+mn-lt"/>
            </a:endParaRPr>
          </a:p>
          <a:p>
            <a:r>
              <a:rPr lang="en-GB" b="1">
                <a:solidFill>
                  <a:srgbClr val="3D3D3D"/>
                </a:solidFill>
                <a:ea typeface="+mn-lt"/>
                <a:cs typeface="+mn-lt"/>
              </a:rPr>
              <a:t>R (Z and another) v LB Hackney</a:t>
            </a:r>
            <a:r>
              <a:rPr lang="en-GB">
                <a:solidFill>
                  <a:srgbClr val="3D3D3D"/>
                </a:solidFill>
                <a:ea typeface="+mn-lt"/>
                <a:cs typeface="+mn-lt"/>
              </a:rPr>
              <a:t> [2020] UKSC 40</a:t>
            </a:r>
            <a:endParaRPr lang="en-GB"/>
          </a:p>
          <a:p>
            <a:endParaRPr lang="en-GB">
              <a:solidFill>
                <a:srgbClr val="3D3D3D"/>
              </a:solidFill>
              <a:ea typeface="roboto"/>
              <a:cs typeface="roboto"/>
            </a:endParaRPr>
          </a:p>
          <a:p>
            <a:endParaRPr lang="en-GB"/>
          </a:p>
        </p:txBody>
      </p:sp>
      <p:sp>
        <p:nvSpPr>
          <p:cNvPr id="11" name="Text Placeholder 10">
            <a:extLst>
              <a:ext uri="{FF2B5EF4-FFF2-40B4-BE49-F238E27FC236}">
                <a16:creationId xmlns:a16="http://schemas.microsoft.com/office/drawing/2014/main" id="{5ACA3A45-303B-DF96-90C9-481DC8A51841}"/>
              </a:ext>
            </a:extLst>
          </p:cNvPr>
          <p:cNvSpPr>
            <a:spLocks noGrp="1"/>
          </p:cNvSpPr>
          <p:nvPr>
            <p:ph type="body" sz="quarter" idx="10"/>
          </p:nvPr>
        </p:nvSpPr>
        <p:spPr>
          <a:xfrm>
            <a:off x="2689225" y="2710398"/>
            <a:ext cx="1811338" cy="1239302"/>
          </a:xfrm>
        </p:spPr>
        <p:txBody>
          <a:bodyPr lIns="91440" tIns="45720" rIns="91440" bIns="45720" anchor="t"/>
          <a:lstStyle/>
          <a:p>
            <a:r>
              <a:rPr lang="en-GB" b="1">
                <a:solidFill>
                  <a:srgbClr val="3D3D3D"/>
                </a:solidFill>
                <a:ea typeface="+mn-lt"/>
                <a:cs typeface="+mn-lt"/>
              </a:rPr>
              <a:t>R (Gullu) v Hillingdon LBC; R (Ward) v Hillingdon LBC </a:t>
            </a:r>
            <a:r>
              <a:rPr lang="en-GB">
                <a:solidFill>
                  <a:srgbClr val="3D3D3D"/>
                </a:solidFill>
                <a:ea typeface="+mn-lt"/>
                <a:cs typeface="+mn-lt"/>
              </a:rPr>
              <a:t>[2018] EWCA Civ 692 </a:t>
            </a:r>
            <a:endParaRPr lang="en-US"/>
          </a:p>
          <a:p>
            <a:endParaRPr lang="en-GB" b="1">
              <a:solidFill>
                <a:srgbClr val="3D3D3D"/>
              </a:solidFill>
              <a:ea typeface="+mn-lt"/>
              <a:cs typeface="+mn-lt"/>
            </a:endParaRPr>
          </a:p>
          <a:p>
            <a:r>
              <a:rPr lang="en-GB" b="1">
                <a:solidFill>
                  <a:srgbClr val="3D3D3D"/>
                </a:solidFill>
                <a:ea typeface="+mn-lt"/>
                <a:cs typeface="+mn-lt"/>
              </a:rPr>
              <a:t>R (TX) v Adur DC</a:t>
            </a:r>
            <a:r>
              <a:rPr lang="en-GB">
                <a:solidFill>
                  <a:srgbClr val="3D3D3D"/>
                </a:solidFill>
                <a:ea typeface="+mn-lt"/>
                <a:cs typeface="+mn-lt"/>
              </a:rPr>
              <a:t> [2022] EWHC 2240 (Admin)</a:t>
            </a:r>
            <a:endParaRPr lang="en-GB"/>
          </a:p>
          <a:p>
            <a:endParaRPr lang="en-GB"/>
          </a:p>
        </p:txBody>
      </p:sp>
      <p:sp>
        <p:nvSpPr>
          <p:cNvPr id="12" name="Text Placeholder 11">
            <a:extLst>
              <a:ext uri="{FF2B5EF4-FFF2-40B4-BE49-F238E27FC236}">
                <a16:creationId xmlns:a16="http://schemas.microsoft.com/office/drawing/2014/main" id="{B1DDB550-C151-0D51-6927-14A97933C7E4}"/>
              </a:ext>
            </a:extLst>
          </p:cNvPr>
          <p:cNvSpPr>
            <a:spLocks noGrp="1"/>
          </p:cNvSpPr>
          <p:nvPr>
            <p:ph type="body" sz="quarter" idx="11"/>
          </p:nvPr>
        </p:nvSpPr>
        <p:spPr>
          <a:xfrm>
            <a:off x="4658121" y="3199272"/>
            <a:ext cx="1811338" cy="750428"/>
          </a:xfrm>
        </p:spPr>
        <p:txBody>
          <a:bodyPr lIns="91440" tIns="45720" rIns="91440" bIns="45720" anchor="t"/>
          <a:lstStyle/>
          <a:p>
            <a:r>
              <a:rPr lang="en-GB" b="1"/>
              <a:t>R (Nur) v Birmingham City Council </a:t>
            </a:r>
            <a:r>
              <a:rPr lang="en-GB"/>
              <a:t>[2020] EWHC 3526 (Admin) and [2021] EWHC 1138 (Admin)</a:t>
            </a:r>
          </a:p>
        </p:txBody>
      </p:sp>
      <p:sp>
        <p:nvSpPr>
          <p:cNvPr id="13" name="Text Placeholder 12">
            <a:extLst>
              <a:ext uri="{FF2B5EF4-FFF2-40B4-BE49-F238E27FC236}">
                <a16:creationId xmlns:a16="http://schemas.microsoft.com/office/drawing/2014/main" id="{A5B41899-F348-1B5A-91C0-5D5B05A7D5CA}"/>
              </a:ext>
            </a:extLst>
          </p:cNvPr>
          <p:cNvSpPr>
            <a:spLocks noGrp="1"/>
          </p:cNvSpPr>
          <p:nvPr>
            <p:ph type="body" sz="quarter" idx="12"/>
          </p:nvPr>
        </p:nvSpPr>
        <p:spPr>
          <a:xfrm>
            <a:off x="6633110" y="2710398"/>
            <a:ext cx="1783280" cy="1239302"/>
          </a:xfrm>
        </p:spPr>
        <p:txBody>
          <a:bodyPr lIns="91440" tIns="45720" rIns="91440" bIns="45720" anchor="t"/>
          <a:lstStyle/>
          <a:p>
            <a:r>
              <a:rPr lang="en-GB" b="1"/>
              <a:t>R (H) v Ealing LBC </a:t>
            </a:r>
            <a:r>
              <a:rPr lang="en-GB"/>
              <a:t>[2017] EWCA </a:t>
            </a:r>
            <a:r>
              <a:rPr lang="en-GB" err="1"/>
              <a:t>Civ</a:t>
            </a:r>
            <a:r>
              <a:rPr lang="en-GB"/>
              <a:t> 1127 </a:t>
            </a:r>
          </a:p>
          <a:p>
            <a:endParaRPr lang="en-GB"/>
          </a:p>
          <a:p>
            <a:r>
              <a:rPr lang="en-GB" b="1"/>
              <a:t>R (C) v Islington LBC </a:t>
            </a:r>
            <a:r>
              <a:rPr lang="en-GB"/>
              <a:t>[2017] EWHC 1288 (Admin)</a:t>
            </a:r>
          </a:p>
          <a:p>
            <a:endParaRPr lang="en-GB"/>
          </a:p>
          <a:p>
            <a:r>
              <a:rPr lang="en-GB" b="1"/>
              <a:t>Gullu &amp; Ward</a:t>
            </a:r>
            <a:r>
              <a:rPr lang="en-GB"/>
              <a:t> [69-74]</a:t>
            </a:r>
          </a:p>
          <a:p>
            <a:endParaRPr lang="en-GB"/>
          </a:p>
          <a:p>
            <a:endParaRPr lang="en-GB"/>
          </a:p>
        </p:txBody>
      </p:sp>
      <p:sp>
        <p:nvSpPr>
          <p:cNvPr id="14" name="Text Placeholder 13">
            <a:extLst>
              <a:ext uri="{FF2B5EF4-FFF2-40B4-BE49-F238E27FC236}">
                <a16:creationId xmlns:a16="http://schemas.microsoft.com/office/drawing/2014/main" id="{221FAE9D-E663-427F-91DD-CE5A2EE89F67}"/>
              </a:ext>
            </a:extLst>
          </p:cNvPr>
          <p:cNvSpPr>
            <a:spLocks noGrp="1"/>
          </p:cNvSpPr>
          <p:nvPr>
            <p:ph type="body" sz="quarter" idx="13"/>
          </p:nvPr>
        </p:nvSpPr>
        <p:spPr>
          <a:xfrm>
            <a:off x="715567" y="2365375"/>
            <a:ext cx="1810857" cy="345023"/>
          </a:xfrm>
        </p:spPr>
        <p:txBody>
          <a:bodyPr lIns="91440" tIns="45720" rIns="91440" bIns="45720" anchor="t"/>
          <a:lstStyle/>
          <a:p>
            <a:r>
              <a:rPr lang="en-GB">
                <a:latin typeface="Montserrat"/>
              </a:rPr>
              <a:t>Direct – s.13</a:t>
            </a:r>
            <a:endParaRPr lang="en-GB"/>
          </a:p>
        </p:txBody>
      </p:sp>
      <p:sp>
        <p:nvSpPr>
          <p:cNvPr id="15" name="Text Placeholder 14">
            <a:extLst>
              <a:ext uri="{FF2B5EF4-FFF2-40B4-BE49-F238E27FC236}">
                <a16:creationId xmlns:a16="http://schemas.microsoft.com/office/drawing/2014/main" id="{355944DF-B163-52AF-407E-17DB0FCF4AB3}"/>
              </a:ext>
            </a:extLst>
          </p:cNvPr>
          <p:cNvSpPr>
            <a:spLocks noGrp="1"/>
          </p:cNvSpPr>
          <p:nvPr>
            <p:ph type="body" sz="quarter" idx="14"/>
          </p:nvPr>
        </p:nvSpPr>
        <p:spPr/>
        <p:txBody>
          <a:bodyPr lIns="91440" tIns="45720" rIns="91440" bIns="45720" anchor="t"/>
          <a:lstStyle/>
          <a:p>
            <a:r>
              <a:rPr lang="en-GB">
                <a:latin typeface="Montserrat"/>
              </a:rPr>
              <a:t>Indirect – s.19</a:t>
            </a:r>
            <a:endParaRPr lang="en-GB"/>
          </a:p>
        </p:txBody>
      </p:sp>
      <p:sp>
        <p:nvSpPr>
          <p:cNvPr id="16" name="Text Placeholder 15">
            <a:extLst>
              <a:ext uri="{FF2B5EF4-FFF2-40B4-BE49-F238E27FC236}">
                <a16:creationId xmlns:a16="http://schemas.microsoft.com/office/drawing/2014/main" id="{61B17DB6-B71F-D5CE-DABE-C76D39199BDC}"/>
              </a:ext>
            </a:extLst>
          </p:cNvPr>
          <p:cNvSpPr>
            <a:spLocks noGrp="1"/>
          </p:cNvSpPr>
          <p:nvPr>
            <p:ph type="body" sz="quarter" idx="15"/>
          </p:nvPr>
        </p:nvSpPr>
        <p:spPr/>
        <p:txBody>
          <a:bodyPr lIns="91440" tIns="45720" rIns="91440" bIns="45720" anchor="t"/>
          <a:lstStyle/>
          <a:p>
            <a:r>
              <a:rPr lang="en-GB">
                <a:latin typeface="Montserrat"/>
              </a:rPr>
              <a:t>Reasonable adjustments – s.20</a:t>
            </a:r>
            <a:endParaRPr lang="en-GB"/>
          </a:p>
        </p:txBody>
      </p:sp>
      <p:sp>
        <p:nvSpPr>
          <p:cNvPr id="17" name="Text Placeholder 16">
            <a:extLst>
              <a:ext uri="{FF2B5EF4-FFF2-40B4-BE49-F238E27FC236}">
                <a16:creationId xmlns:a16="http://schemas.microsoft.com/office/drawing/2014/main" id="{EE21BA2C-88EB-9A9F-80C9-C46732FB8FDB}"/>
              </a:ext>
            </a:extLst>
          </p:cNvPr>
          <p:cNvSpPr>
            <a:spLocks noGrp="1"/>
          </p:cNvSpPr>
          <p:nvPr>
            <p:ph type="body" sz="quarter" idx="16"/>
          </p:nvPr>
        </p:nvSpPr>
        <p:spPr/>
        <p:txBody>
          <a:bodyPr lIns="91440" tIns="45720" rIns="91440" bIns="45720" anchor="t"/>
          <a:lstStyle/>
          <a:p>
            <a:r>
              <a:rPr lang="en-GB">
                <a:latin typeface="Montserrat"/>
              </a:rPr>
              <a:t>PSED – s.149</a:t>
            </a:r>
            <a:endParaRPr lang="en-GB"/>
          </a:p>
        </p:txBody>
      </p:sp>
    </p:spTree>
    <p:extLst>
      <p:ext uri="{BB962C8B-B14F-4D97-AF65-F5344CB8AC3E}">
        <p14:creationId xmlns:p14="http://schemas.microsoft.com/office/powerpoint/2010/main" val="290031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3EFE21-7544-3310-E953-0AF86B9ACED2}"/>
              </a:ext>
            </a:extLst>
          </p:cNvPr>
          <p:cNvSpPr>
            <a:spLocks noGrp="1"/>
          </p:cNvSpPr>
          <p:nvPr>
            <p:ph type="body" sz="quarter" idx="12"/>
          </p:nvPr>
        </p:nvSpPr>
        <p:spPr>
          <a:xfrm>
            <a:off x="705601" y="601244"/>
            <a:ext cx="7717838" cy="531886"/>
          </a:xfrm>
        </p:spPr>
        <p:txBody>
          <a:bodyPr lIns="91440" tIns="45720" rIns="91440" bIns="45720" anchor="t"/>
          <a:lstStyle/>
          <a:p>
            <a:r>
              <a:rPr lang="en-GB"/>
              <a:t>Evidence and justification </a:t>
            </a:r>
          </a:p>
        </p:txBody>
      </p:sp>
      <p:sp>
        <p:nvSpPr>
          <p:cNvPr id="13" name="Text Placeholder 12">
            <a:extLst>
              <a:ext uri="{FF2B5EF4-FFF2-40B4-BE49-F238E27FC236}">
                <a16:creationId xmlns:a16="http://schemas.microsoft.com/office/drawing/2014/main" id="{BA46F5E3-9499-798E-6687-9750DAB8BF5E}"/>
              </a:ext>
            </a:extLst>
          </p:cNvPr>
          <p:cNvSpPr>
            <a:spLocks noGrp="1"/>
          </p:cNvSpPr>
          <p:nvPr>
            <p:ph type="body" sz="quarter" idx="13"/>
          </p:nvPr>
        </p:nvSpPr>
        <p:spPr>
          <a:xfrm>
            <a:off x="704850" y="1301196"/>
            <a:ext cx="7718425" cy="3262254"/>
          </a:xfrm>
        </p:spPr>
        <p:txBody>
          <a:bodyPr lIns="91440" tIns="45720" rIns="91440" bIns="45720" anchor="t"/>
          <a:lstStyle/>
          <a:p>
            <a:pPr>
              <a:lnSpc>
                <a:spcPct val="100000"/>
              </a:lnSpc>
            </a:pPr>
            <a:r>
              <a:rPr lang="en-GB"/>
              <a:t>Proportionality: </a:t>
            </a:r>
            <a:r>
              <a:rPr lang="en-GB" b="0"/>
              <a:t>is it the least intrusive action that can be taken without compromising a legitimate objective? Does it strike a fair balance between the obective and the effect of discrimination? </a:t>
            </a:r>
            <a:r>
              <a:rPr lang="en-GB" b="0" i="1"/>
              <a:t>Akerman-Livingstone v Aster Communities </a:t>
            </a:r>
            <a:r>
              <a:rPr lang="en-GB" b="0"/>
              <a:t>[2015] UKSC 15 [28]. </a:t>
            </a:r>
          </a:p>
          <a:p>
            <a:pPr>
              <a:lnSpc>
                <a:spcPct val="100000"/>
              </a:lnSpc>
            </a:pPr>
            <a:endParaRPr lang="en-GB" b="0"/>
          </a:p>
          <a:p>
            <a:pPr>
              <a:lnSpc>
                <a:spcPct val="100000"/>
              </a:lnSpc>
            </a:pPr>
            <a:r>
              <a:rPr lang="en-GB"/>
              <a:t>Evidence: </a:t>
            </a:r>
            <a:r>
              <a:rPr lang="en-GB" b="0"/>
              <a:t>that LHA has specifically considered this group and sought to accommodate their needs (</a:t>
            </a:r>
            <a:r>
              <a:rPr lang="en-GB" b="0" i="1"/>
              <a:t>arising from their protected characteristic</a:t>
            </a:r>
            <a:r>
              <a:rPr lang="en-GB" b="0"/>
              <a:t>) in some way: </a:t>
            </a:r>
            <a:r>
              <a:rPr lang="en-GB" b="0" i="1"/>
              <a:t>Adur </a:t>
            </a:r>
            <a:r>
              <a:rPr lang="en-GB" b="0"/>
              <a:t>[65] </a:t>
            </a:r>
          </a:p>
          <a:p>
            <a:pPr>
              <a:lnSpc>
                <a:spcPct val="100000"/>
              </a:lnSpc>
            </a:pPr>
            <a:endParaRPr lang="en-GB" b="0"/>
          </a:p>
          <a:p>
            <a:pPr>
              <a:lnSpc>
                <a:spcPct val="100000"/>
              </a:lnSpc>
            </a:pPr>
            <a:r>
              <a:rPr lang="en-GB"/>
              <a:t>Flexibility across the scheme: </a:t>
            </a:r>
            <a:r>
              <a:rPr lang="en-GB" b="0"/>
              <a:t>have you met the group's needs in </a:t>
            </a:r>
            <a:r>
              <a:rPr lang="en-GB" b="0" i="1"/>
              <a:t>some</a:t>
            </a:r>
            <a:r>
              <a:rPr lang="en-GB" b="0"/>
              <a:t> way, even if not in the way contended for by the applicant? </a:t>
            </a:r>
            <a:r>
              <a:rPr lang="en-GB" b="0" i="1"/>
              <a:t>R (C) v Islington </a:t>
            </a:r>
            <a:r>
              <a:rPr lang="en-GB" b="0"/>
              <a:t>[104]</a:t>
            </a:r>
          </a:p>
          <a:p>
            <a:pPr>
              <a:lnSpc>
                <a:spcPct val="100000"/>
              </a:lnSpc>
            </a:pPr>
            <a:endParaRPr lang="en-GB" b="0"/>
          </a:p>
          <a:p>
            <a:pPr>
              <a:lnSpc>
                <a:spcPct val="100000"/>
              </a:lnSpc>
            </a:pPr>
            <a:r>
              <a:rPr lang="en-GB"/>
              <a:t>Justification crosses all equality duties: </a:t>
            </a:r>
            <a:r>
              <a:rPr lang="en-GB" b="0"/>
              <a:t>a good EIA offers justification for indirect discrimination, reasonableness of adjustments and PSED: </a:t>
            </a:r>
            <a:r>
              <a:rPr lang="en-GB" b="0" i="1"/>
              <a:t>Gullu</a:t>
            </a:r>
            <a:r>
              <a:rPr lang="en-GB" b="0"/>
              <a:t> [69]</a:t>
            </a:r>
          </a:p>
          <a:p>
            <a:pPr>
              <a:lnSpc>
                <a:spcPct val="100000"/>
              </a:lnSpc>
            </a:pPr>
            <a:endParaRPr lang="en-GB" b="0"/>
          </a:p>
          <a:p>
            <a:pPr>
              <a:lnSpc>
                <a:spcPct val="100000"/>
              </a:lnSpc>
            </a:pPr>
            <a:r>
              <a:rPr lang="en-GB"/>
              <a:t>Duty of inquiry: </a:t>
            </a:r>
            <a:r>
              <a:rPr lang="en-GB" b="0"/>
              <a:t>Statistics, lettings, housing stock, nomination partners, equalities data </a:t>
            </a:r>
          </a:p>
        </p:txBody>
      </p:sp>
    </p:spTree>
    <p:extLst>
      <p:ext uri="{BB962C8B-B14F-4D97-AF65-F5344CB8AC3E}">
        <p14:creationId xmlns:p14="http://schemas.microsoft.com/office/powerpoint/2010/main" val="175650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Young Boy With Closed Eyes Covering Ears With Hands Stock Photo, Picture  and Royalty Free Image. Image 70491323.">
            <a:extLst>
              <a:ext uri="{FF2B5EF4-FFF2-40B4-BE49-F238E27FC236}">
                <a16:creationId xmlns:a16="http://schemas.microsoft.com/office/drawing/2014/main" id="{0035CA75-5CAA-E6F8-1DC6-B276AF5B8C5E}"/>
              </a:ext>
            </a:extLst>
          </p:cNvPr>
          <p:cNvPicPr>
            <a:picLocks noGrp="1" noChangeAspect="1"/>
          </p:cNvPicPr>
          <p:nvPr>
            <p:ph type="pic" sz="quarter" idx="13"/>
          </p:nvPr>
        </p:nvPicPr>
        <p:blipFill>
          <a:blip r:embed="rId2"/>
          <a:srcRect l="12507" r="12507"/>
          <a:stretch/>
        </p:blipFill>
        <p:spPr/>
      </p:pic>
      <p:sp>
        <p:nvSpPr>
          <p:cNvPr id="2" name="Text Placeholder 1">
            <a:extLst>
              <a:ext uri="{FF2B5EF4-FFF2-40B4-BE49-F238E27FC236}">
                <a16:creationId xmlns:a16="http://schemas.microsoft.com/office/drawing/2014/main" id="{3ED2F8FB-1D16-9D76-002E-D7A0B4777FC5}"/>
              </a:ext>
            </a:extLst>
          </p:cNvPr>
          <p:cNvSpPr>
            <a:spLocks noGrp="1"/>
          </p:cNvSpPr>
          <p:nvPr>
            <p:ph type="body" sz="quarter" idx="10"/>
          </p:nvPr>
        </p:nvSpPr>
        <p:spPr>
          <a:xfrm>
            <a:off x="733621" y="1293292"/>
            <a:ext cx="3840540" cy="3381437"/>
          </a:xfrm>
        </p:spPr>
        <p:txBody>
          <a:bodyPr lIns="91440" tIns="45720" rIns="91440" bIns="45720" anchor="t"/>
          <a:lstStyle/>
          <a:p>
            <a:pPr marL="285750" indent="-285750">
              <a:buChar char="•"/>
            </a:pPr>
            <a:r>
              <a:rPr lang="en-GB" sz="1400"/>
              <a:t>Policies are made to be reviewed, and equality duties are continuous</a:t>
            </a:r>
            <a:endParaRPr lang="en-US" sz="1400"/>
          </a:p>
          <a:p>
            <a:pPr marL="285750" indent="-285750">
              <a:buChar char="•"/>
            </a:pPr>
            <a:endParaRPr lang="en-US" sz="1400"/>
          </a:p>
          <a:p>
            <a:pPr marL="285750" indent="-285750">
              <a:buChar char="•"/>
            </a:pPr>
            <a:r>
              <a:rPr lang="en-US" sz="1400" b="1" i="1"/>
              <a:t>Gullu, Ward</a:t>
            </a:r>
            <a:r>
              <a:rPr lang="en-US" sz="1400"/>
              <a:t> [72-74]: LHA does not have to hypothetically consider every imaginable group until an issue comes to its attention</a:t>
            </a:r>
          </a:p>
          <a:p>
            <a:pPr marL="285750" indent="-285750">
              <a:buChar char="•"/>
            </a:pPr>
            <a:endParaRPr lang="en-US" sz="1400"/>
          </a:p>
          <a:p>
            <a:pPr marL="285750" indent="-285750">
              <a:buChar char="•"/>
            </a:pPr>
            <a:r>
              <a:rPr lang="en-US" sz="1400"/>
              <a:t>PSED was </a:t>
            </a:r>
            <a:r>
              <a:rPr lang="en-US" sz="1400" u="sng"/>
              <a:t>initially</a:t>
            </a:r>
            <a:r>
              <a:rPr lang="en-US" sz="1400"/>
              <a:t> lawful when completed in 2013, but </a:t>
            </a:r>
            <a:r>
              <a:rPr lang="en-US" sz="1400" u="sng"/>
              <a:t>became</a:t>
            </a:r>
            <a:r>
              <a:rPr lang="en-US" sz="1400"/>
              <a:t> deficient when </a:t>
            </a:r>
            <a:r>
              <a:rPr lang="en-US" sz="1400" err="1"/>
              <a:t>Mr</a:t>
            </a:r>
            <a:r>
              <a:rPr lang="en-US" sz="1400"/>
              <a:t> Gullu's challenge highlighted a problem </a:t>
            </a:r>
          </a:p>
          <a:p>
            <a:pPr marL="285750" indent="-285750">
              <a:buChar char="•"/>
            </a:pPr>
            <a:endParaRPr lang="en-US" sz="1400"/>
          </a:p>
          <a:p>
            <a:pPr marL="285750" indent="-285750">
              <a:buChar char="•"/>
            </a:pPr>
            <a:r>
              <a:rPr lang="en-US" sz="1400" b="1" i="1"/>
              <a:t>Nur</a:t>
            </a:r>
            <a:r>
              <a:rPr lang="en-US" sz="1400"/>
              <a:t> [2021] [27-28]: failure to monitor or assess implementation over time. Could not justify policy in absence of data. After 4 years had no idea if objectives achieved. </a:t>
            </a:r>
          </a:p>
        </p:txBody>
      </p:sp>
      <p:sp>
        <p:nvSpPr>
          <p:cNvPr id="3" name="Text Placeholder 2">
            <a:extLst>
              <a:ext uri="{FF2B5EF4-FFF2-40B4-BE49-F238E27FC236}">
                <a16:creationId xmlns:a16="http://schemas.microsoft.com/office/drawing/2014/main" id="{F996D342-200A-FF95-49E4-E2C6553B00CA}"/>
              </a:ext>
            </a:extLst>
          </p:cNvPr>
          <p:cNvSpPr>
            <a:spLocks noGrp="1"/>
          </p:cNvSpPr>
          <p:nvPr>
            <p:ph type="body" sz="quarter" idx="12"/>
          </p:nvPr>
        </p:nvSpPr>
        <p:spPr/>
        <p:txBody>
          <a:bodyPr lIns="91440" tIns="45720" rIns="91440" bIns="45720" anchor="t"/>
          <a:lstStyle/>
          <a:p>
            <a:r>
              <a:rPr lang="en-GB"/>
              <a:t>Review and refresh</a:t>
            </a:r>
          </a:p>
        </p:txBody>
      </p:sp>
    </p:spTree>
    <p:extLst>
      <p:ext uri="{BB962C8B-B14F-4D97-AF65-F5344CB8AC3E}">
        <p14:creationId xmlns:p14="http://schemas.microsoft.com/office/powerpoint/2010/main" val="1391637937"/>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Minimalist Business Basic Template by Slidesgo</vt:lpstr>
      <vt:lpstr>PowerPoint Presentation</vt:lpstr>
      <vt:lpstr>PowerPoint Presentation</vt:lpstr>
      <vt:lpstr>PowerPoint Presentation</vt:lpstr>
      <vt:lpstr>PowerPoint Presentation</vt:lpstr>
      <vt:lpstr>PowerPoint Presentation</vt:lpstr>
      <vt:lpstr>PowerPoint Presentation</vt:lpstr>
      <vt:lpstr>Allocations – key equalities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 Neuberger in R (Ahmad) v Newham LBC [2009] 3 All E.R. 755 at 55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revision>269</cp:revision>
  <dcterms:modified xsi:type="dcterms:W3CDTF">2024-06-03T17:44:13Z</dcterms:modified>
</cp:coreProperties>
</file>