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2"/>
  </p:notesMasterIdLst>
  <p:sldIdLst>
    <p:sldId id="294" r:id="rId2"/>
    <p:sldId id="333" r:id="rId3"/>
    <p:sldId id="295" r:id="rId4"/>
    <p:sldId id="319" r:id="rId5"/>
    <p:sldId id="304" r:id="rId6"/>
    <p:sldId id="324" r:id="rId7"/>
    <p:sldId id="320" r:id="rId8"/>
    <p:sldId id="321" r:id="rId9"/>
    <p:sldId id="322" r:id="rId10"/>
    <p:sldId id="323" r:id="rId11"/>
    <p:sldId id="332" r:id="rId12"/>
    <p:sldId id="325" r:id="rId13"/>
    <p:sldId id="327" r:id="rId14"/>
    <p:sldId id="346" r:id="rId15"/>
    <p:sldId id="329" r:id="rId16"/>
    <p:sldId id="343" r:id="rId17"/>
    <p:sldId id="330" r:id="rId18"/>
    <p:sldId id="345" r:id="rId19"/>
    <p:sldId id="344" r:id="rId20"/>
    <p:sldId id="311" r:id="rId21"/>
    <p:sldId id="334" r:id="rId22"/>
    <p:sldId id="342" r:id="rId23"/>
    <p:sldId id="341" r:id="rId24"/>
    <p:sldId id="335" r:id="rId25"/>
    <p:sldId id="340" r:id="rId26"/>
    <p:sldId id="339" r:id="rId27"/>
    <p:sldId id="338" r:id="rId28"/>
    <p:sldId id="337" r:id="rId29"/>
    <p:sldId id="336" r:id="rId30"/>
    <p:sldId id="318" r:id="rId31"/>
  </p:sldIdLst>
  <p:sldSz cx="9144000" cy="5143500" type="screen16x9"/>
  <p:notesSz cx="6858000" cy="9144000"/>
  <p:embeddedFontLst>
    <p:embeddedFont>
      <p:font typeface="Helvetica" panose="020B0604020202020204" pitchFamily="34"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594"/>
    <a:srgbClr val="F2F6F6"/>
    <a:srgbClr val="C6DADA"/>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0"/>
    <p:restoredTop sz="94645"/>
  </p:normalViewPr>
  <p:slideViewPr>
    <p:cSldViewPr snapToGrid="0">
      <p:cViewPr varScale="1">
        <p:scale>
          <a:sx n="129" d="100"/>
          <a:sy n="129" d="100"/>
        </p:scale>
        <p:origin x="16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F/N 25:  </a:t>
            </a:r>
            <a:r>
              <a:rPr lang="en-US" i="1" dirty="0"/>
              <a:t>“</a:t>
            </a:r>
            <a:r>
              <a:rPr lang="en-GB" i="1" dirty="0">
                <a:solidFill>
                  <a:srgbClr val="0079D5"/>
                </a:solidFill>
                <a:effectLst/>
                <a:latin typeface="Helvetica" pitchFamily="2" charset="0"/>
              </a:rPr>
              <a:t>Such particular demographic characteristics could, for example, include areas that are islands with no land bridge that have a significant proportion of elderly residents</a:t>
            </a:r>
            <a:r>
              <a:rPr lang="en-GB" i="0" dirty="0">
                <a:solidFill>
                  <a:srgbClr val="0079D5"/>
                </a:solidFill>
                <a:effectLst/>
                <a:latin typeface="Helvetica" pitchFamily="2" charset="0"/>
              </a:rPr>
              <a:t>”.  This would truly be an exceptional case.</a:t>
            </a:r>
            <a:endParaRPr lang="en-GB" dirty="0">
              <a:solidFill>
                <a:srgbClr val="0079D5"/>
              </a:solidFill>
              <a:effectLst/>
              <a:latin typeface="Helvetica" pitchFamily="2" charset="0"/>
            </a:endParaRPr>
          </a:p>
          <a:p>
            <a:endParaRPr lang="en-US" dirty="0"/>
          </a:p>
        </p:txBody>
      </p:sp>
    </p:spTree>
    <p:extLst>
      <p:ext uri="{BB962C8B-B14F-4D97-AF65-F5344CB8AC3E}">
        <p14:creationId xmlns:p14="http://schemas.microsoft.com/office/powerpoint/2010/main" val="186937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252C3-A742-0808-3178-BEF42570C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034C9-2E6A-634A-BF91-E7816CFB3E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EF419E9-1444-E5FE-E8B8-6C4F38347914}"/>
              </a:ext>
            </a:extLst>
          </p:cNvPr>
          <p:cNvSpPr>
            <a:spLocks noGrp="1"/>
          </p:cNvSpPr>
          <p:nvPr>
            <p:ph type="body" idx="1"/>
          </p:nvPr>
        </p:nvSpPr>
        <p:spPr/>
        <p:txBody>
          <a:bodyPr/>
          <a:lstStyle/>
          <a:p>
            <a:r>
              <a:rPr lang="en-US" dirty="0"/>
              <a:t>See F/N 25:  </a:t>
            </a:r>
            <a:r>
              <a:rPr lang="en-US" i="1" dirty="0"/>
              <a:t>“</a:t>
            </a:r>
            <a:r>
              <a:rPr lang="en-GB" i="1" dirty="0">
                <a:solidFill>
                  <a:srgbClr val="0079D5"/>
                </a:solidFill>
                <a:effectLst/>
                <a:latin typeface="Helvetica" pitchFamily="2" charset="0"/>
              </a:rPr>
              <a:t>Such particular demographic characteristics could, for example, include areas that are islands with no land bridge that have a significant proportion of elderly residents</a:t>
            </a:r>
            <a:r>
              <a:rPr lang="en-GB" i="0" dirty="0">
                <a:solidFill>
                  <a:srgbClr val="0079D5"/>
                </a:solidFill>
                <a:effectLst/>
                <a:latin typeface="Helvetica" pitchFamily="2" charset="0"/>
              </a:rPr>
              <a:t>”.  This would truly be an exceptional case.</a:t>
            </a:r>
            <a:endParaRPr lang="en-GB" dirty="0">
              <a:solidFill>
                <a:srgbClr val="0079D5"/>
              </a:solidFill>
              <a:effectLst/>
              <a:latin typeface="Helvetica" pitchFamily="2" charset="0"/>
            </a:endParaRPr>
          </a:p>
          <a:p>
            <a:endParaRPr lang="en-US" dirty="0"/>
          </a:p>
        </p:txBody>
      </p:sp>
    </p:spTree>
    <p:extLst>
      <p:ext uri="{BB962C8B-B14F-4D97-AF65-F5344CB8AC3E}">
        <p14:creationId xmlns:p14="http://schemas.microsoft.com/office/powerpoint/2010/main" val="267826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59E53-97C2-D680-B0D4-413937D78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73743-6D67-89A2-E545-2AEEC9BF594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DD72B5-B9B6-6482-C422-1589F67552E7}"/>
              </a:ext>
            </a:extLst>
          </p:cNvPr>
          <p:cNvSpPr>
            <a:spLocks noGrp="1"/>
          </p:cNvSpPr>
          <p:nvPr>
            <p:ph type="body" idx="1"/>
          </p:nvPr>
        </p:nvSpPr>
        <p:spPr/>
        <p:txBody>
          <a:bodyPr/>
          <a:lstStyle/>
          <a:p>
            <a:r>
              <a:rPr lang="en-US" dirty="0"/>
              <a:t>See F/N 25:  </a:t>
            </a:r>
            <a:r>
              <a:rPr lang="en-US" i="1" dirty="0"/>
              <a:t>“</a:t>
            </a:r>
            <a:r>
              <a:rPr lang="en-GB" i="1" dirty="0">
                <a:solidFill>
                  <a:srgbClr val="0079D5"/>
                </a:solidFill>
                <a:effectLst/>
                <a:latin typeface="Helvetica" pitchFamily="2" charset="0"/>
              </a:rPr>
              <a:t>Such particular demographic characteristics could, for example, include areas that are islands with no land bridge that have a significant proportion of elderly residents</a:t>
            </a:r>
            <a:r>
              <a:rPr lang="en-GB" i="0" dirty="0">
                <a:solidFill>
                  <a:srgbClr val="0079D5"/>
                </a:solidFill>
                <a:effectLst/>
                <a:latin typeface="Helvetica" pitchFamily="2" charset="0"/>
              </a:rPr>
              <a:t>”.  This would truly be an exceptional case.</a:t>
            </a:r>
            <a:endParaRPr lang="en-GB" dirty="0">
              <a:solidFill>
                <a:srgbClr val="0079D5"/>
              </a:solidFill>
              <a:effectLst/>
              <a:latin typeface="Helvetica" pitchFamily="2" charset="0"/>
            </a:endParaRPr>
          </a:p>
          <a:p>
            <a:endParaRPr lang="en-US" dirty="0"/>
          </a:p>
        </p:txBody>
      </p:sp>
    </p:spTree>
    <p:extLst>
      <p:ext uri="{BB962C8B-B14F-4D97-AF65-F5344CB8AC3E}">
        <p14:creationId xmlns:p14="http://schemas.microsoft.com/office/powerpoint/2010/main" val="300157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CAAB6-1F65-9D21-8316-30E598C61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BCCE1-7256-43D5-BC5F-8AAE372184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5C91E2E-82B5-FD6A-745D-853EB5B5E35E}"/>
              </a:ext>
            </a:extLst>
          </p:cNvPr>
          <p:cNvSpPr>
            <a:spLocks noGrp="1"/>
          </p:cNvSpPr>
          <p:nvPr>
            <p:ph type="body" idx="1"/>
          </p:nvPr>
        </p:nvSpPr>
        <p:spPr/>
        <p:txBody>
          <a:bodyPr/>
          <a:lstStyle/>
          <a:p>
            <a:r>
              <a:rPr lang="en-US" dirty="0"/>
              <a:t>See F/N 25:  </a:t>
            </a:r>
            <a:r>
              <a:rPr lang="en-US" i="1" dirty="0"/>
              <a:t>“</a:t>
            </a:r>
            <a:r>
              <a:rPr lang="en-GB" i="1" dirty="0">
                <a:solidFill>
                  <a:srgbClr val="0079D5"/>
                </a:solidFill>
                <a:effectLst/>
                <a:latin typeface="Helvetica" pitchFamily="2" charset="0"/>
              </a:rPr>
              <a:t>Such particular demographic characteristics could, for example, include areas that are islands with no land bridge that have a significant proportion of elderly residents</a:t>
            </a:r>
            <a:r>
              <a:rPr lang="en-GB" i="0" dirty="0">
                <a:solidFill>
                  <a:srgbClr val="0079D5"/>
                </a:solidFill>
                <a:effectLst/>
                <a:latin typeface="Helvetica" pitchFamily="2" charset="0"/>
              </a:rPr>
              <a:t>”.  This would truly be an exceptional case.</a:t>
            </a:r>
            <a:endParaRPr lang="en-GB" dirty="0">
              <a:solidFill>
                <a:srgbClr val="0079D5"/>
              </a:solidFill>
              <a:effectLst/>
              <a:latin typeface="Helvetica" pitchFamily="2" charset="0"/>
            </a:endParaRPr>
          </a:p>
          <a:p>
            <a:endParaRPr lang="en-US" dirty="0"/>
          </a:p>
        </p:txBody>
      </p:sp>
    </p:spTree>
    <p:extLst>
      <p:ext uri="{BB962C8B-B14F-4D97-AF65-F5344CB8AC3E}">
        <p14:creationId xmlns:p14="http://schemas.microsoft.com/office/powerpoint/2010/main" val="135643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BC307-BE9B-685D-AD5B-E1ECB9080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A5ECE-4399-4A5A-5104-FBB4637399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235522C-264B-AB8A-64DF-3F02E51CF097}"/>
              </a:ext>
            </a:extLst>
          </p:cNvPr>
          <p:cNvSpPr>
            <a:spLocks noGrp="1"/>
          </p:cNvSpPr>
          <p:nvPr>
            <p:ph type="body" idx="1"/>
          </p:nvPr>
        </p:nvSpPr>
        <p:spPr/>
        <p:txBody>
          <a:bodyPr/>
          <a:lstStyle/>
          <a:p>
            <a:r>
              <a:rPr lang="en-US" dirty="0"/>
              <a:t>See F/N 25:  </a:t>
            </a:r>
            <a:r>
              <a:rPr lang="en-US" i="1" dirty="0"/>
              <a:t>“</a:t>
            </a:r>
            <a:r>
              <a:rPr lang="en-GB" i="1" dirty="0">
                <a:solidFill>
                  <a:srgbClr val="0079D5"/>
                </a:solidFill>
                <a:effectLst/>
                <a:latin typeface="Helvetica" pitchFamily="2" charset="0"/>
              </a:rPr>
              <a:t>Such particular demographic characteristics could, for example, include areas that are islands with no land bridge that have a significant proportion of elderly residents</a:t>
            </a:r>
            <a:r>
              <a:rPr lang="en-GB" i="0" dirty="0">
                <a:solidFill>
                  <a:srgbClr val="0079D5"/>
                </a:solidFill>
                <a:effectLst/>
                <a:latin typeface="Helvetica" pitchFamily="2" charset="0"/>
              </a:rPr>
              <a:t>”.  This would truly be an exceptional case.</a:t>
            </a:r>
            <a:endParaRPr lang="en-GB" dirty="0">
              <a:solidFill>
                <a:srgbClr val="0079D5"/>
              </a:solidFill>
              <a:effectLst/>
              <a:latin typeface="Helvetica" pitchFamily="2" charset="0"/>
            </a:endParaRPr>
          </a:p>
          <a:p>
            <a:endParaRPr lang="en-US" dirty="0"/>
          </a:p>
        </p:txBody>
      </p:sp>
    </p:spTree>
    <p:extLst>
      <p:ext uri="{BB962C8B-B14F-4D97-AF65-F5344CB8AC3E}">
        <p14:creationId xmlns:p14="http://schemas.microsoft.com/office/powerpoint/2010/main" val="36740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717FD-5169-6AAF-226D-971C66B3C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25061-A2A9-E3BE-E899-4A35437222A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B286C03-574F-B5DD-4EBC-46BEC82C572F}"/>
              </a:ext>
            </a:extLst>
          </p:cNvPr>
          <p:cNvSpPr>
            <a:spLocks noGrp="1"/>
          </p:cNvSpPr>
          <p:nvPr>
            <p:ph type="body" idx="1"/>
          </p:nvPr>
        </p:nvSpPr>
        <p:spPr/>
        <p:txBody>
          <a:bodyPr/>
          <a:lstStyle/>
          <a:p>
            <a:r>
              <a:rPr lang="en-US" dirty="0"/>
              <a:t>See F/N 25:  </a:t>
            </a:r>
            <a:r>
              <a:rPr lang="en-US" i="1" dirty="0"/>
              <a:t>“</a:t>
            </a:r>
            <a:r>
              <a:rPr lang="en-GB" i="1" dirty="0">
                <a:solidFill>
                  <a:srgbClr val="0079D5"/>
                </a:solidFill>
                <a:effectLst/>
                <a:latin typeface="Helvetica" pitchFamily="2" charset="0"/>
              </a:rPr>
              <a:t>Such particular demographic characteristics could, for example, include areas that are islands with no land bridge that have a significant proportion of elderly residents</a:t>
            </a:r>
            <a:r>
              <a:rPr lang="en-GB" i="0" dirty="0">
                <a:solidFill>
                  <a:srgbClr val="0079D5"/>
                </a:solidFill>
                <a:effectLst/>
                <a:latin typeface="Helvetica" pitchFamily="2" charset="0"/>
              </a:rPr>
              <a:t>”.  This would truly be an exceptional case.</a:t>
            </a:r>
            <a:endParaRPr lang="en-GB" dirty="0">
              <a:solidFill>
                <a:srgbClr val="0079D5"/>
              </a:solidFill>
              <a:effectLst/>
              <a:latin typeface="Helvetica" pitchFamily="2" charset="0"/>
            </a:endParaRPr>
          </a:p>
          <a:p>
            <a:endParaRPr lang="en-US" dirty="0"/>
          </a:p>
        </p:txBody>
      </p:sp>
    </p:spTree>
    <p:extLst>
      <p:ext uri="{BB962C8B-B14F-4D97-AF65-F5344CB8AC3E}">
        <p14:creationId xmlns:p14="http://schemas.microsoft.com/office/powerpoint/2010/main" val="241933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EA02-7EA3-B8A7-E30D-2CE1E191A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30909-4AA5-F6F8-942B-E01C9FA6851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C6C1A6D-16C1-6849-DA73-F1B3D38C6DD4}"/>
              </a:ext>
            </a:extLst>
          </p:cNvPr>
          <p:cNvSpPr>
            <a:spLocks noGrp="1"/>
          </p:cNvSpPr>
          <p:nvPr>
            <p:ph type="body" idx="1"/>
          </p:nvPr>
        </p:nvSpPr>
        <p:spPr/>
        <p:txBody>
          <a:bodyPr/>
          <a:lstStyle/>
          <a:p>
            <a:r>
              <a:rPr lang="en-US" dirty="0"/>
              <a:t>See F/N 25:  </a:t>
            </a:r>
            <a:r>
              <a:rPr lang="en-US" i="1" dirty="0"/>
              <a:t>“</a:t>
            </a:r>
            <a:r>
              <a:rPr lang="en-GB" i="1" dirty="0">
                <a:solidFill>
                  <a:srgbClr val="0079D5"/>
                </a:solidFill>
                <a:effectLst/>
                <a:latin typeface="Helvetica" pitchFamily="2" charset="0"/>
              </a:rPr>
              <a:t>Such particular demographic characteristics could, for example, include areas that are islands with no land bridge that have a significant proportion of elderly residents</a:t>
            </a:r>
            <a:r>
              <a:rPr lang="en-GB" i="0" dirty="0">
                <a:solidFill>
                  <a:srgbClr val="0079D5"/>
                </a:solidFill>
                <a:effectLst/>
                <a:latin typeface="Helvetica" pitchFamily="2" charset="0"/>
              </a:rPr>
              <a:t>”.  This would truly be an exceptional case.</a:t>
            </a:r>
            <a:endParaRPr lang="en-GB" dirty="0">
              <a:solidFill>
                <a:srgbClr val="0079D5"/>
              </a:solidFill>
              <a:effectLst/>
              <a:latin typeface="Helvetica" pitchFamily="2" charset="0"/>
            </a:endParaRPr>
          </a:p>
          <a:p>
            <a:endParaRPr lang="en-US" dirty="0"/>
          </a:p>
        </p:txBody>
      </p:sp>
    </p:spTree>
    <p:extLst>
      <p:ext uri="{BB962C8B-B14F-4D97-AF65-F5344CB8AC3E}">
        <p14:creationId xmlns:p14="http://schemas.microsoft.com/office/powerpoint/2010/main" val="3059894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14137533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2">
            <a:extLst>
              <a:ext uri="{FF2B5EF4-FFF2-40B4-BE49-F238E27FC236}">
                <a16:creationId xmlns:a16="http://schemas.microsoft.com/office/drawing/2014/main" id="{B12960E7-EE36-A868-9601-23BDB75C4879}"/>
              </a:ext>
            </a:extLst>
          </p:cNvPr>
          <p:cNvSpPr>
            <a:spLocks noGrp="1"/>
          </p:cNvSpPr>
          <p:nvPr>
            <p:ph type="body" sz="quarter" idx="10"/>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691F77C1-6D7C-6AF6-B4E9-489BF170829D}"/>
              </a:ext>
            </a:extLst>
          </p:cNvPr>
          <p:cNvSpPr>
            <a:spLocks noGrp="1"/>
          </p:cNvSpPr>
          <p:nvPr>
            <p:ph type="body" sz="quarter" idx="11"/>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id="{4BD0B767-30E6-0EB6-A389-60694CC9AD32}"/>
              </a:ext>
            </a:extLst>
          </p:cNvPr>
          <p:cNvSpPr>
            <a:spLocks noGrp="1"/>
          </p:cNvSpPr>
          <p:nvPr>
            <p:ph type="body" sz="quarter" idx="12"/>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9891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2">
            <a:extLst>
              <a:ext uri="{FF2B5EF4-FFF2-40B4-BE49-F238E27FC236}">
                <a16:creationId xmlns:a16="http://schemas.microsoft.com/office/drawing/2014/main"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4">
            <a:extLst>
              <a:ext uri="{FF2B5EF4-FFF2-40B4-BE49-F238E27FC236}">
                <a16:creationId xmlns:a16="http://schemas.microsoft.com/office/drawing/2014/main"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10" name="Text Placeholder 6">
            <a:extLst>
              <a:ext uri="{FF2B5EF4-FFF2-40B4-BE49-F238E27FC236}">
                <a16:creationId xmlns:a16="http://schemas.microsoft.com/office/drawing/2014/main"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3" name="Text Placeholder 6">
            <a:extLst>
              <a:ext uri="{FF2B5EF4-FFF2-40B4-BE49-F238E27FC236}">
                <a16:creationId xmlns:a16="http://schemas.microsoft.com/office/drawing/2014/main"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4" name="Text Placeholder 6">
            <a:extLst>
              <a:ext uri="{FF2B5EF4-FFF2-40B4-BE49-F238E27FC236}">
                <a16:creationId xmlns:a16="http://schemas.microsoft.com/office/drawing/2014/main"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38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4" name="Google Shape;174;p24">
            <a:extLst>
              <a:ext uri="{FF2B5EF4-FFF2-40B4-BE49-F238E27FC236}">
                <a16:creationId xmlns:a16="http://schemas.microsoft.com/office/drawing/2014/main"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6">
            <a:extLst>
              <a:ext uri="{FF2B5EF4-FFF2-40B4-BE49-F238E27FC236}">
                <a16:creationId xmlns:a16="http://schemas.microsoft.com/office/drawing/2014/main"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28">
            <a:extLst>
              <a:ext uri="{FF2B5EF4-FFF2-40B4-BE49-F238E27FC236}">
                <a16:creationId xmlns:a16="http://schemas.microsoft.com/office/drawing/2014/main"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6">
            <a:extLst>
              <a:ext uri="{FF2B5EF4-FFF2-40B4-BE49-F238E27FC236}">
                <a16:creationId xmlns:a16="http://schemas.microsoft.com/office/drawing/2014/main"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7" name="Text Placeholder 6">
            <a:extLst>
              <a:ext uri="{FF2B5EF4-FFF2-40B4-BE49-F238E27FC236}">
                <a16:creationId xmlns:a16="http://schemas.microsoft.com/office/drawing/2014/main"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8" name="Text Placeholder 6">
            <a:extLst>
              <a:ext uri="{FF2B5EF4-FFF2-40B4-BE49-F238E27FC236}">
                <a16:creationId xmlns:a16="http://schemas.microsoft.com/office/drawing/2014/main"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9" name="Text Placeholder 6">
            <a:extLst>
              <a:ext uri="{FF2B5EF4-FFF2-40B4-BE49-F238E27FC236}">
                <a16:creationId xmlns:a16="http://schemas.microsoft.com/office/drawing/2014/main"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15262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spTree>
    <p:extLst>
      <p:ext uri="{BB962C8B-B14F-4D97-AF65-F5344CB8AC3E}">
        <p14:creationId xmlns:p14="http://schemas.microsoft.com/office/powerpoint/2010/main" val="339983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Tree>
    <p:extLst>
      <p:ext uri="{BB962C8B-B14F-4D97-AF65-F5344CB8AC3E}">
        <p14:creationId xmlns:p14="http://schemas.microsoft.com/office/powerpoint/2010/main" val="4024272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B">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F05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id="{E2E6679E-87EE-F7CD-9CA8-4CEB8C3A1A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dirty="0"/>
              <a:t>Slide with a full screen picture</a:t>
            </a:r>
            <a:endParaRPr dirty="0"/>
          </a:p>
        </p:txBody>
      </p:sp>
      <p:sp>
        <p:nvSpPr>
          <p:cNvPr id="9" name="Google Shape;547;p31">
            <a:extLst>
              <a:ext uri="{FF2B5EF4-FFF2-40B4-BE49-F238E27FC236}">
                <a16:creationId xmlns:a16="http://schemas.microsoft.com/office/drawing/2014/main"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1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a:solidFill>
              <a:srgbClr val="5FC594"/>
            </a:solidFill>
          </a:ln>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030AE02C-B6CF-EAB4-655A-6F6CB8B117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144927959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id="{66ADB9AD-7F88-929A-51A3-394740C0D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Thanks!</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Ask us more questions:</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4" name="Straight Connector 3">
            <a:extLst>
              <a:ext uri="{FF2B5EF4-FFF2-40B4-BE49-F238E27FC236}">
                <a16:creationId xmlns:a16="http://schemas.microsoft.com/office/drawing/2014/main"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For instructions and inquiries:</a:t>
            </a:r>
          </a:p>
        </p:txBody>
      </p:sp>
      <p:sp>
        <p:nvSpPr>
          <p:cNvPr id="3" name="Text Placeholder 17">
            <a:extLst>
              <a:ext uri="{FF2B5EF4-FFF2-40B4-BE49-F238E27FC236}">
                <a16:creationId xmlns:a16="http://schemas.microsoft.com/office/drawing/2014/main"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5" name="Straight Connector 4">
            <a:extLst>
              <a:ext uri="{FF2B5EF4-FFF2-40B4-BE49-F238E27FC236}">
                <a16:creationId xmlns:a16="http://schemas.microsoft.com/office/drawing/2014/main"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D9CC6D03-C320-B1CC-3051-961031290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 name="Google Shape;174;p24">
            <a:extLst>
              <a:ext uri="{FF2B5EF4-FFF2-40B4-BE49-F238E27FC236}">
                <a16:creationId xmlns:a16="http://schemas.microsoft.com/office/drawing/2014/main" id="{42EE35CF-A833-6EA7-BD2B-A70D8D647CA1}"/>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 name="Text Placeholder 2">
            <a:extLst>
              <a:ext uri="{FF2B5EF4-FFF2-40B4-BE49-F238E27FC236}">
                <a16:creationId xmlns:a16="http://schemas.microsoft.com/office/drawing/2014/main" id="{8F10D34B-4FC9-3A4C-7C53-B744D18D309A}"/>
              </a:ext>
            </a:extLst>
          </p:cNvPr>
          <p:cNvSpPr>
            <a:spLocks noGrp="1"/>
          </p:cNvSpPr>
          <p:nvPr>
            <p:ph type="body" sz="quarter" idx="11"/>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6">
            <a:extLst>
              <a:ext uri="{FF2B5EF4-FFF2-40B4-BE49-F238E27FC236}">
                <a16:creationId xmlns:a16="http://schemas.microsoft.com/office/drawing/2014/main" id="{EB740477-CEAC-7278-6C7A-C928CD5751B0}"/>
              </a:ext>
            </a:extLst>
          </p:cNvPr>
          <p:cNvSpPr>
            <a:spLocks noGrp="1"/>
          </p:cNvSpPr>
          <p:nvPr>
            <p:ph type="body" sz="quarter" idx="12"/>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id="{7694351F-665B-2B9E-5790-BD935F8977B3}"/>
              </a:ext>
            </a:extLst>
          </p:cNvPr>
          <p:cNvSpPr>
            <a:spLocks noGrp="1"/>
          </p:cNvSpPr>
          <p:nvPr>
            <p:ph type="body" sz="quarter" idx="13"/>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83072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id="{D120A9AB-F528-583F-2869-3DECD461D43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4" name="Google Shape;174;p24">
            <a:extLst>
              <a:ext uri="{FF2B5EF4-FFF2-40B4-BE49-F238E27FC236}">
                <a16:creationId xmlns:a16="http://schemas.microsoft.com/office/drawing/2014/main" id="{BB602477-D896-7327-F497-F9BEE1271FD4}"/>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5" name="Text Placeholder 2">
            <a:extLst>
              <a:ext uri="{FF2B5EF4-FFF2-40B4-BE49-F238E27FC236}">
                <a16:creationId xmlns:a16="http://schemas.microsoft.com/office/drawing/2014/main" id="{6072F24A-9315-EFFA-1AE7-BBA84B4E08AD}"/>
              </a:ext>
            </a:extLst>
          </p:cNvPr>
          <p:cNvSpPr>
            <a:spLocks noGrp="1"/>
          </p:cNvSpPr>
          <p:nvPr>
            <p:ph type="body" sz="quarter" idx="11"/>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4">
            <a:extLst>
              <a:ext uri="{FF2B5EF4-FFF2-40B4-BE49-F238E27FC236}">
                <a16:creationId xmlns:a16="http://schemas.microsoft.com/office/drawing/2014/main" id="{9E64AFBC-EFF7-DAD9-2ABA-C487230005BA}"/>
              </a:ext>
            </a:extLst>
          </p:cNvPr>
          <p:cNvSpPr>
            <a:spLocks noGrp="1"/>
          </p:cNvSpPr>
          <p:nvPr>
            <p:ph type="body" sz="quarter" idx="12"/>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id="{2B1B1202-28A9-BF81-F15E-524644CB71F2}"/>
              </a:ext>
            </a:extLst>
          </p:cNvPr>
          <p:cNvSpPr>
            <a:spLocks noGrp="1"/>
          </p:cNvSpPr>
          <p:nvPr>
            <p:ph type="body" sz="quarter" idx="13"/>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id="{A0A0D202-B844-84D3-5255-69877C66256E}"/>
              </a:ext>
            </a:extLst>
          </p:cNvPr>
          <p:cNvSpPr>
            <a:spLocks noGrp="1"/>
          </p:cNvSpPr>
          <p:nvPr>
            <p:ph type="body" sz="quarter" idx="14"/>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id="{1D4101C8-EACC-1A3A-354A-A9AAC83DD91B}"/>
              </a:ext>
            </a:extLst>
          </p:cNvPr>
          <p:cNvSpPr>
            <a:spLocks noGrp="1"/>
          </p:cNvSpPr>
          <p:nvPr>
            <p:ph type="body" sz="quarter" idx="15"/>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53588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9" name="Google Shape;179;p24">
            <a:extLst>
              <a:ext uri="{FF2B5EF4-FFF2-40B4-BE49-F238E27FC236}">
                <a16:creationId xmlns:a16="http://schemas.microsoft.com/office/drawing/2014/main"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id="{BF9DDA28-F6DC-378E-381F-406DDEFFEF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id="{FEDEF661-66CA-5223-CE25-CF1C248DB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id="{F034777F-1AD8-B6DC-0BA9-8FF43D444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1" name="Google Shape;174;p24">
            <a:extLst>
              <a:ext uri="{FF2B5EF4-FFF2-40B4-BE49-F238E27FC236}">
                <a16:creationId xmlns:a16="http://schemas.microsoft.com/office/drawing/2014/main" id="{00925841-2837-668B-D7C8-167619AF8132}"/>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25" name="Text Placeholder 24">
            <a:extLst>
              <a:ext uri="{FF2B5EF4-FFF2-40B4-BE49-F238E27FC236}">
                <a16:creationId xmlns:a16="http://schemas.microsoft.com/office/drawing/2014/main" id="{0B42D348-1781-B176-1470-27D0FE96B1EE}"/>
              </a:ext>
            </a:extLst>
          </p:cNvPr>
          <p:cNvSpPr>
            <a:spLocks noGrp="1"/>
          </p:cNvSpPr>
          <p:nvPr>
            <p:ph type="body" sz="quarter" idx="11"/>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6">
            <a:extLst>
              <a:ext uri="{FF2B5EF4-FFF2-40B4-BE49-F238E27FC236}">
                <a16:creationId xmlns:a16="http://schemas.microsoft.com/office/drawing/2014/main" id="{94986DFE-2B73-BE78-5C30-6AB568852802}"/>
              </a:ext>
            </a:extLst>
          </p:cNvPr>
          <p:cNvSpPr>
            <a:spLocks noGrp="1"/>
          </p:cNvSpPr>
          <p:nvPr>
            <p:ph type="body" sz="quarter" idx="12"/>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8">
            <a:extLst>
              <a:ext uri="{FF2B5EF4-FFF2-40B4-BE49-F238E27FC236}">
                <a16:creationId xmlns:a16="http://schemas.microsoft.com/office/drawing/2014/main" id="{405AAE70-EAD5-7D22-ADEB-BB6FAF6190DD}"/>
              </a:ext>
            </a:extLst>
          </p:cNvPr>
          <p:cNvSpPr>
            <a:spLocks noGrp="1"/>
          </p:cNvSpPr>
          <p:nvPr>
            <p:ph type="body" sz="quarter" idx="13"/>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6">
            <a:extLst>
              <a:ext uri="{FF2B5EF4-FFF2-40B4-BE49-F238E27FC236}">
                <a16:creationId xmlns:a16="http://schemas.microsoft.com/office/drawing/2014/main" id="{3D0AEC81-F6EA-B878-376F-853E8095A4F6}"/>
              </a:ext>
            </a:extLst>
          </p:cNvPr>
          <p:cNvSpPr>
            <a:spLocks noGrp="1"/>
          </p:cNvSpPr>
          <p:nvPr>
            <p:ph type="body" sz="quarter" idx="14"/>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29" name="Text Placeholder 6">
            <a:extLst>
              <a:ext uri="{FF2B5EF4-FFF2-40B4-BE49-F238E27FC236}">
                <a16:creationId xmlns:a16="http://schemas.microsoft.com/office/drawing/2014/main" id="{3FD70A09-B65D-6BE6-7349-8F1A50C9EA7E}"/>
              </a:ext>
            </a:extLst>
          </p:cNvPr>
          <p:cNvSpPr>
            <a:spLocks noGrp="1"/>
          </p:cNvSpPr>
          <p:nvPr>
            <p:ph type="body" sz="quarter" idx="15"/>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0" name="Text Placeholder 6">
            <a:extLst>
              <a:ext uri="{FF2B5EF4-FFF2-40B4-BE49-F238E27FC236}">
                <a16:creationId xmlns:a16="http://schemas.microsoft.com/office/drawing/2014/main" id="{5874D7E3-BF4F-0BEB-3A28-53B94A4AF259}"/>
              </a:ext>
            </a:extLst>
          </p:cNvPr>
          <p:cNvSpPr>
            <a:spLocks noGrp="1"/>
          </p:cNvSpPr>
          <p:nvPr>
            <p:ph type="body" sz="quarter" idx="16"/>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1" name="Text Placeholder 6">
            <a:extLst>
              <a:ext uri="{FF2B5EF4-FFF2-40B4-BE49-F238E27FC236}">
                <a16:creationId xmlns:a16="http://schemas.microsoft.com/office/drawing/2014/main" id="{55BF8B86-EBA2-7285-554C-49AEDF7ADEA6}"/>
              </a:ext>
            </a:extLst>
          </p:cNvPr>
          <p:cNvSpPr>
            <a:spLocks noGrp="1"/>
          </p:cNvSpPr>
          <p:nvPr>
            <p:ph type="body" sz="quarter" idx="17"/>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4054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id="{1260BC4D-2BE6-03E8-4588-09264AFFD5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id="{9D30A8FF-8812-F884-D245-C36022CC99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777058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pic>
        <p:nvPicPr>
          <p:cNvPr id="2" name="Graphic 1">
            <a:extLst>
              <a:ext uri="{FF2B5EF4-FFF2-40B4-BE49-F238E27FC236}">
                <a16:creationId xmlns:a16="http://schemas.microsoft.com/office/drawing/2014/main" id="{85A12E68-569C-9DD0-BDB1-287D5E41AA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402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pic>
        <p:nvPicPr>
          <p:cNvPr id="2" name="Graphic 1">
            <a:extLst>
              <a:ext uri="{FF2B5EF4-FFF2-40B4-BE49-F238E27FC236}">
                <a16:creationId xmlns:a16="http://schemas.microsoft.com/office/drawing/2014/main" id="{3C4FA30C-F1DD-77DA-3B8E-BF3BD02CC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37000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pic>
        <p:nvPicPr>
          <p:cNvPr id="2" name="Graphic 1">
            <a:extLst>
              <a:ext uri="{FF2B5EF4-FFF2-40B4-BE49-F238E27FC236}">
                <a16:creationId xmlns:a16="http://schemas.microsoft.com/office/drawing/2014/main" id="{A9E81223-D8FC-EE1E-6810-7B2FD00735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13877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id="{A3FA842B-38E1-092E-6CCB-F484F45D9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id="{C93DD896-2621-BEC0-D4F9-05FD03EE5E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81023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id="{672B1535-56E8-DDC1-1054-16E20EB06062}"/>
              </a:ext>
            </a:extLst>
          </p:cNvPr>
          <p:cNvSpPr/>
          <p:nvPr userDrawn="1"/>
        </p:nvSpPr>
        <p:spPr>
          <a:xfrm>
            <a:off x="2684850" y="539500"/>
            <a:ext cx="3774300" cy="37743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8" name="Graphic 7">
            <a:extLst>
              <a:ext uri="{FF2B5EF4-FFF2-40B4-BE49-F238E27FC236}">
                <a16:creationId xmlns:a16="http://schemas.microsoft.com/office/drawing/2014/main" id="{2B85E7B3-D304-6508-4DBB-6F27230386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Presentation title in three lines if need be</a:t>
            </a:r>
          </a:p>
        </p:txBody>
      </p:sp>
      <p:sp>
        <p:nvSpPr>
          <p:cNvPr id="16" name="Text Placeholder 15">
            <a:extLst>
              <a:ext uri="{FF2B5EF4-FFF2-40B4-BE49-F238E27FC236}">
                <a16:creationId xmlns:a16="http://schemas.microsoft.com/office/drawing/2014/main"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pic>
        <p:nvPicPr>
          <p:cNvPr id="6" name="Graphic 5">
            <a:extLst>
              <a:ext uri="{FF2B5EF4-FFF2-40B4-BE49-F238E27FC236}">
                <a16:creationId xmlns:a16="http://schemas.microsoft.com/office/drawing/2014/main" id="{0A1A91A2-2055-D0C3-94DA-58FCB21675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447759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id="{2FDBE5E2-FAF6-F558-D9C3-33C08C92B2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636760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id="{7F156DB2-6DB7-4E17-0353-449ABD1EFC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id="{1069FA9F-90A4-79A1-B887-E90E7AAC21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54543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id="{CDB79693-7AF8-58F1-AE0E-1BF3468AC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id="{914411D8-923E-2E67-CA3B-B52D12F9A9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358378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7736334B-291E-239B-B2A6-730450E2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id="{F78B02DE-2219-1DDD-D8EB-C1732E2714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pic>
        <p:nvPicPr>
          <p:cNvPr id="2" name="Graphic 1">
            <a:extLst>
              <a:ext uri="{FF2B5EF4-FFF2-40B4-BE49-F238E27FC236}">
                <a16:creationId xmlns:a16="http://schemas.microsoft.com/office/drawing/2014/main" id="{2C671081-C13A-E689-3397-08CF35D7FA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pic>
        <p:nvPicPr>
          <p:cNvPr id="9" name="Graphic 8">
            <a:extLst>
              <a:ext uri="{FF2B5EF4-FFF2-40B4-BE49-F238E27FC236}">
                <a16:creationId xmlns:a16="http://schemas.microsoft.com/office/drawing/2014/main" id="{5E7C92AE-9CA9-5C49-60DF-BA0692828A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id="{B9E0221E-1C1E-EC28-A247-BC90B714F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id="{6C3DFBF8-CB3F-81ED-2E7C-54E9431682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id="{42271A9D-9A8F-F606-9CF2-2BB0357861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id="{5E510114-6CD5-E26A-4F56-E51B7A21E11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dirty="0"/>
              <a:t>Short note or explanation lorem ipsum dolor sit </a:t>
            </a:r>
            <a:r>
              <a:rPr lang="en-US" dirty="0" err="1"/>
              <a:t>amet</a:t>
            </a:r>
            <a:r>
              <a:rPr lang="en-US" dirty="0"/>
              <a:t>, </a:t>
            </a:r>
            <a:r>
              <a:rPr lang="en-GB" noProof="0" dirty="0" err="1"/>
              <a:t>consectetur</a:t>
            </a:r>
            <a:r>
              <a:rPr lang="en-US" dirty="0"/>
              <a:t> </a:t>
            </a:r>
            <a:r>
              <a:rPr lang="en-US" dirty="0" err="1"/>
              <a:t>adispicing</a:t>
            </a:r>
            <a:r>
              <a:rPr lang="en-US" dirty="0"/>
              <a:t> </a:t>
            </a:r>
            <a:r>
              <a:rPr lang="en-US" dirty="0" err="1"/>
              <a:t>elit</a:t>
            </a:r>
            <a:r>
              <a:rPr lang="en-US" dirty="0"/>
              <a:t>. </a:t>
            </a:r>
            <a:r>
              <a:rPr lang="en-US" dirty="0" err="1"/>
              <a:t>Fusce</a:t>
            </a:r>
            <a:r>
              <a:rPr lang="en-US" dirty="0"/>
              <a:t> convallis </a:t>
            </a:r>
            <a:r>
              <a:rPr lang="en-US" dirty="0" err="1"/>
              <a:t>est</a:t>
            </a:r>
            <a:r>
              <a:rPr lang="en-US" dirty="0"/>
              <a:t> dui.</a:t>
            </a:r>
            <a:endParaRPr lang="en-GB" dirty="0"/>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F28C4755-3934-0C40-9675-4B202F4116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8" name="Text Placeholder 6">
            <a:extLst>
              <a:ext uri="{FF2B5EF4-FFF2-40B4-BE49-F238E27FC236}">
                <a16:creationId xmlns:a16="http://schemas.microsoft.com/office/drawing/2014/main"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id="{1623B3F9-D122-500A-5697-5CDFA762A3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id="{A14D598F-D0F4-A0AB-BF84-7D441246A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3" name="TextBox 2">
            <a:extLst>
              <a:ext uri="{FF2B5EF4-FFF2-40B4-BE49-F238E27FC236}">
                <a16:creationId xmlns:a16="http://schemas.microsoft.com/office/drawing/2014/main"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dirty="0">
                <a:solidFill>
                  <a:srgbClr val="000000"/>
                </a:solidFill>
                <a:effectLst/>
                <a:latin typeface="+mn-lt"/>
              </a:rPr>
              <a:t>Lorem ipsum </a:t>
            </a:r>
            <a:r>
              <a:rPr lang="en-GB" b="1" i="0" dirty="0" err="1">
                <a:solidFill>
                  <a:srgbClr val="000000"/>
                </a:solidFill>
                <a:effectLst/>
                <a:latin typeface="+mn-lt"/>
              </a:rPr>
              <a:t>dolor</a:t>
            </a:r>
            <a:r>
              <a:rPr lang="en-GB" b="1" i="0" dirty="0">
                <a:solidFill>
                  <a:srgbClr val="000000"/>
                </a:solidFill>
                <a:effectLst/>
                <a:latin typeface="+mn-lt"/>
              </a:rPr>
              <a:t> sit </a:t>
            </a:r>
            <a:r>
              <a:rPr lang="en-GB" b="1" i="0" dirty="0" err="1">
                <a:solidFill>
                  <a:srgbClr val="000000"/>
                </a:solidFill>
                <a:effectLst/>
                <a:latin typeface="+mn-lt"/>
              </a:rPr>
              <a:t>amet</a:t>
            </a:r>
            <a:r>
              <a:rPr lang="en-GB" b="1" i="0" dirty="0">
                <a:solidFill>
                  <a:srgbClr val="000000"/>
                </a:solidFill>
                <a:effectLst/>
                <a:latin typeface="+mn-lt"/>
              </a:rPr>
              <a:t>, </a:t>
            </a:r>
            <a:r>
              <a:rPr lang="en-GB" b="1" i="0" dirty="0" err="1">
                <a:solidFill>
                  <a:srgbClr val="000000"/>
                </a:solidFill>
                <a:effectLst/>
                <a:latin typeface="+mn-lt"/>
              </a:rPr>
              <a:t>consectetur</a:t>
            </a:r>
            <a:r>
              <a:rPr lang="en-GB" b="1" i="0" dirty="0">
                <a:solidFill>
                  <a:srgbClr val="000000"/>
                </a:solidFill>
                <a:effectLst/>
                <a:latin typeface="+mn-lt"/>
              </a:rPr>
              <a:t> </a:t>
            </a:r>
            <a:r>
              <a:rPr lang="en-GB" b="1" i="0" dirty="0" err="1">
                <a:solidFill>
                  <a:srgbClr val="000000"/>
                </a:solidFill>
                <a:effectLst/>
                <a:latin typeface="+mn-lt"/>
              </a:rPr>
              <a:t>adipiscing</a:t>
            </a:r>
            <a:r>
              <a:rPr lang="en-GB" b="1" i="0" dirty="0">
                <a:solidFill>
                  <a:srgbClr val="000000"/>
                </a:solidFill>
                <a:effectLst/>
                <a:latin typeface="+mn-lt"/>
              </a:rPr>
              <a:t> </a:t>
            </a:r>
            <a:r>
              <a:rPr lang="en-GB" b="1" i="0" dirty="0" err="1">
                <a:solidFill>
                  <a:srgbClr val="000000"/>
                </a:solidFill>
                <a:effectLst/>
                <a:latin typeface="+mn-lt"/>
              </a:rPr>
              <a:t>elit</a:t>
            </a:r>
            <a:r>
              <a:rPr lang="en-GB" b="1" i="0" dirty="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dirty="0">
                <a:solidFill>
                  <a:srgbClr val="000000"/>
                </a:solidFill>
                <a:effectLst/>
                <a:latin typeface="+mn-lt"/>
              </a:rPr>
              <a:t>Donec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consequat</a:t>
            </a:r>
            <a:r>
              <a:rPr lang="en-GB" b="1" i="0" dirty="0">
                <a:solidFill>
                  <a:srgbClr val="000000"/>
                </a:solidFill>
                <a:effectLst/>
                <a:latin typeface="+mn-lt"/>
              </a:rPr>
              <a:t> </a:t>
            </a:r>
            <a:r>
              <a:rPr lang="en-GB" b="1" i="0" dirty="0" err="1">
                <a:solidFill>
                  <a:srgbClr val="000000"/>
                </a:solidFill>
                <a:effectLst/>
                <a:latin typeface="+mn-lt"/>
              </a:rPr>
              <a:t>nisl</a:t>
            </a:r>
            <a:r>
              <a:rPr lang="en-GB" b="1" i="0" dirty="0">
                <a:solidFill>
                  <a:srgbClr val="000000"/>
                </a:solidFill>
                <a:effectLst/>
                <a:latin typeface="+mn-lt"/>
              </a:rPr>
              <a:t>,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Fusce</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a:t>
            </a:r>
            <a:r>
              <a:rPr lang="en-GB" b="1" i="0" dirty="0" err="1">
                <a:solidFill>
                  <a:srgbClr val="000000"/>
                </a:solidFill>
                <a:effectLst/>
                <a:latin typeface="+mn-lt"/>
              </a:rPr>
              <a:t>ultricies</a:t>
            </a:r>
            <a:r>
              <a:rPr lang="en-GB" b="1" i="0" dirty="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Vivamus</a:t>
            </a:r>
            <a:r>
              <a:rPr lang="en-GB" b="1" i="0" dirty="0">
                <a:solidFill>
                  <a:srgbClr val="000000"/>
                </a:solidFill>
                <a:effectLst/>
                <a:latin typeface="+mn-lt"/>
              </a:rPr>
              <a:t> id ligula </a:t>
            </a:r>
            <a:r>
              <a:rPr lang="en-GB" b="1" i="0" dirty="0" err="1">
                <a:solidFill>
                  <a:srgbClr val="000000"/>
                </a:solidFill>
                <a:effectLst/>
                <a:latin typeface="+mn-lt"/>
              </a:rPr>
              <a:t>hendrerit</a:t>
            </a:r>
            <a:r>
              <a:rPr lang="en-GB" b="1" i="0" dirty="0">
                <a:solidFill>
                  <a:srgbClr val="000000"/>
                </a:solidFill>
                <a:effectLst/>
                <a:latin typeface="+mn-lt"/>
              </a:rPr>
              <a:t> eros gravida </a:t>
            </a:r>
            <a:r>
              <a:rPr lang="en-GB" b="1" i="0" dirty="0" err="1">
                <a:solidFill>
                  <a:srgbClr val="000000"/>
                </a:solidFill>
                <a:effectLst/>
                <a:latin typeface="+mn-lt"/>
              </a:rPr>
              <a:t>sagittis</a:t>
            </a:r>
            <a:r>
              <a:rPr lang="en-GB" b="1" i="0" dirty="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dirty="0"/>
              <a:t>KEY TAKEAWAYS</a:t>
            </a:r>
            <a:endParaRPr lang="en-GB" noProof="0" dirty="0"/>
          </a:p>
        </p:txBody>
      </p:sp>
      <p:sp>
        <p:nvSpPr>
          <p:cNvPr id="31" name="TextBox 30">
            <a:extLst>
              <a:ext uri="{FF2B5EF4-FFF2-40B4-BE49-F238E27FC236}">
                <a16:creationId xmlns:a16="http://schemas.microsoft.com/office/drawing/2014/main"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Lorem ipsum </a:t>
            </a:r>
            <a:r>
              <a:rPr lang="en-GB" sz="1800" b="1" i="0" dirty="0" err="1">
                <a:solidFill>
                  <a:srgbClr val="374646"/>
                </a:solidFill>
                <a:effectLst/>
                <a:latin typeface="+mn-lt"/>
              </a:rPr>
              <a:t>dolor</a:t>
            </a:r>
            <a:r>
              <a:rPr lang="en-GB" sz="1800" b="1" i="0" dirty="0">
                <a:solidFill>
                  <a:srgbClr val="374646"/>
                </a:solidFill>
                <a:effectLst/>
                <a:latin typeface="+mn-lt"/>
              </a:rPr>
              <a:t> sit </a:t>
            </a:r>
            <a:r>
              <a:rPr lang="en-GB" sz="1800" b="1" i="0" dirty="0" err="1">
                <a:solidFill>
                  <a:srgbClr val="374646"/>
                </a:solidFill>
                <a:effectLst/>
                <a:latin typeface="+mn-lt"/>
              </a:rPr>
              <a:t>amet</a:t>
            </a:r>
            <a:r>
              <a:rPr lang="en-GB" sz="1800" b="1" i="0" dirty="0">
                <a:solidFill>
                  <a:srgbClr val="374646"/>
                </a:solidFill>
                <a:effectLst/>
                <a:latin typeface="+mn-lt"/>
              </a:rPr>
              <a:t>, </a:t>
            </a:r>
            <a:r>
              <a:rPr lang="en-GB" sz="1800" b="1" i="0" dirty="0" err="1">
                <a:solidFill>
                  <a:srgbClr val="374646"/>
                </a:solidFill>
                <a:effectLst/>
                <a:latin typeface="+mn-lt"/>
              </a:rPr>
              <a:t>consectetur</a:t>
            </a:r>
            <a:r>
              <a:rPr lang="en-GB" sz="1800" b="1" i="0" dirty="0">
                <a:solidFill>
                  <a:srgbClr val="374646"/>
                </a:solidFill>
                <a:effectLst/>
                <a:latin typeface="+mn-lt"/>
              </a:rPr>
              <a:t> </a:t>
            </a:r>
            <a:r>
              <a:rPr lang="en-GB" sz="1800" b="1" i="0" dirty="0" err="1">
                <a:solidFill>
                  <a:srgbClr val="374646"/>
                </a:solidFill>
                <a:effectLst/>
                <a:latin typeface="+mn-lt"/>
              </a:rPr>
              <a:t>adipiscing</a:t>
            </a:r>
            <a:r>
              <a:rPr lang="en-GB" sz="1800" b="1" i="0" dirty="0">
                <a:solidFill>
                  <a:srgbClr val="374646"/>
                </a:solidFill>
                <a:effectLst/>
                <a:latin typeface="+mn-lt"/>
              </a:rPr>
              <a:t> </a:t>
            </a:r>
            <a:r>
              <a:rPr lang="en-GB" sz="1800" b="1" i="0" dirty="0" err="1">
                <a:solidFill>
                  <a:srgbClr val="374646"/>
                </a:solidFill>
                <a:effectLst/>
                <a:latin typeface="+mn-lt"/>
              </a:rPr>
              <a:t>elit</a:t>
            </a:r>
            <a:r>
              <a:rPr lang="en-GB" sz="1800" b="1" i="0" dirty="0">
                <a:solidFill>
                  <a:srgbClr val="374646"/>
                </a:solidFill>
                <a:effectLst/>
                <a:latin typeface="+mn-lt"/>
              </a:rPr>
              <a:t>. Donec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consequat</a:t>
            </a:r>
            <a:r>
              <a:rPr lang="en-GB" sz="1800" b="1" i="0" dirty="0">
                <a:solidFill>
                  <a:srgbClr val="374646"/>
                </a:solidFill>
                <a:effectLst/>
                <a:latin typeface="+mn-lt"/>
              </a:rPr>
              <a:t> </a:t>
            </a:r>
            <a:r>
              <a:rPr lang="en-GB" sz="1800" b="1" i="0" dirty="0" err="1">
                <a:solidFill>
                  <a:srgbClr val="374646"/>
                </a:solidFill>
                <a:effectLst/>
                <a:latin typeface="+mn-lt"/>
              </a:rPr>
              <a:t>nisl</a:t>
            </a:r>
            <a:r>
              <a:rPr lang="en-GB" sz="1800" b="1" i="0" dirty="0">
                <a:solidFill>
                  <a:srgbClr val="374646"/>
                </a:solidFill>
                <a:effectLst/>
                <a:latin typeface="+mn-lt"/>
              </a:rPr>
              <a:t>,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Fusce</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a:t>
            </a:r>
            <a:r>
              <a:rPr lang="en-GB" sz="1800" b="1" i="0" dirty="0" err="1">
                <a:solidFill>
                  <a:srgbClr val="374646"/>
                </a:solidFill>
                <a:effectLst/>
                <a:latin typeface="+mn-lt"/>
              </a:rPr>
              <a:t>ultricies</a:t>
            </a:r>
            <a:r>
              <a:rPr lang="en-GB" sz="1800" b="1" i="0" dirty="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Vivamus</a:t>
            </a:r>
            <a:r>
              <a:rPr lang="en-GB" sz="1800" b="1" i="0" dirty="0">
                <a:solidFill>
                  <a:srgbClr val="374646"/>
                </a:solidFill>
                <a:effectLst/>
                <a:latin typeface="+mn-lt"/>
              </a:rPr>
              <a:t> id ligula </a:t>
            </a:r>
            <a:r>
              <a:rPr lang="en-GB" sz="1800" b="1" i="0" dirty="0" err="1">
                <a:solidFill>
                  <a:srgbClr val="374646"/>
                </a:solidFill>
                <a:effectLst/>
                <a:latin typeface="+mn-lt"/>
              </a:rPr>
              <a:t>hendrerit</a:t>
            </a:r>
            <a:r>
              <a:rPr lang="en-GB" sz="1800" b="1" i="0" dirty="0">
                <a:solidFill>
                  <a:srgbClr val="374646"/>
                </a:solidFill>
                <a:effectLst/>
                <a:latin typeface="+mn-lt"/>
              </a:rPr>
              <a:t> eros gravida </a:t>
            </a:r>
            <a:r>
              <a:rPr lang="en-GB" sz="1800" b="1" i="0" dirty="0" err="1">
                <a:solidFill>
                  <a:srgbClr val="374646"/>
                </a:solidFill>
                <a:effectLst/>
                <a:latin typeface="+mn-lt"/>
              </a:rPr>
              <a:t>sagittis</a:t>
            </a:r>
            <a:r>
              <a:rPr lang="en-GB" sz="1800" b="1" i="0" dirty="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Nullam</a:t>
            </a:r>
            <a:r>
              <a:rPr lang="en-GB" sz="1800" b="1" i="0" dirty="0">
                <a:solidFill>
                  <a:srgbClr val="374646"/>
                </a:solidFill>
                <a:effectLst/>
                <a:latin typeface="+mn-lt"/>
              </a:rPr>
              <a:t> ac </a:t>
            </a:r>
            <a:r>
              <a:rPr lang="en-GB" sz="1800" b="1" i="0" dirty="0" err="1">
                <a:solidFill>
                  <a:srgbClr val="374646"/>
                </a:solidFill>
                <a:effectLst/>
                <a:latin typeface="+mn-lt"/>
              </a:rPr>
              <a:t>tincidunt</a:t>
            </a:r>
            <a:r>
              <a:rPr lang="en-GB" sz="1800" b="1" i="0" dirty="0">
                <a:solidFill>
                  <a:srgbClr val="374646"/>
                </a:solidFill>
                <a:effectLst/>
                <a:latin typeface="+mn-lt"/>
              </a:rPr>
              <a:t> dui. </a:t>
            </a:r>
            <a:endParaRPr lang="en-GB" sz="1800" b="1" dirty="0">
              <a:solidFill>
                <a:srgbClr val="374646"/>
              </a:solidFill>
              <a:latin typeface="+mn-lt"/>
            </a:endParaRPr>
          </a:p>
        </p:txBody>
      </p:sp>
      <p:pic>
        <p:nvPicPr>
          <p:cNvPr id="33" name="Graphic 32">
            <a:extLst>
              <a:ext uri="{FF2B5EF4-FFF2-40B4-BE49-F238E27FC236}">
                <a16:creationId xmlns:a16="http://schemas.microsoft.com/office/drawing/2014/main" id="{B3F7AF3A-C98E-0B96-0DD0-165ED73942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id="{4EB5654C-F304-3369-84C5-632132CBF9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id="{EA38D24E-3EFA-58B1-0426-258BD1BAB0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id="{A0E4AB4A-2DE8-3F54-5BB4-E15B6FC1E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48" r:id="rId2"/>
    <p:sldLayoutId id="2147483726" r:id="rId3"/>
    <p:sldLayoutId id="2147483727" r:id="rId4"/>
    <p:sldLayoutId id="2147483666" r:id="rId5"/>
    <p:sldLayoutId id="2147483684" r:id="rId6"/>
    <p:sldLayoutId id="2147483724" r:id="rId7"/>
    <p:sldLayoutId id="2147483725" r:id="rId8"/>
    <p:sldLayoutId id="2147483694" r:id="rId9"/>
    <p:sldLayoutId id="2147483728" r:id="rId10"/>
    <p:sldLayoutId id="2147483695" r:id="rId11"/>
    <p:sldLayoutId id="2147483680" r:id="rId12"/>
    <p:sldLayoutId id="2147483701" r:id="rId13"/>
    <p:sldLayoutId id="2147483702" r:id="rId14"/>
    <p:sldLayoutId id="2147483700" r:id="rId15"/>
    <p:sldLayoutId id="2147483681" r:id="rId16"/>
    <p:sldLayoutId id="2147483692" r:id="rId17"/>
    <p:sldLayoutId id="2147483693" r:id="rId18"/>
    <p:sldLayoutId id="2147483691" r:id="rId19"/>
    <p:sldLayoutId id="2147483696" r:id="rId20"/>
    <p:sldLayoutId id="2147483698" r:id="rId21"/>
    <p:sldLayoutId id="2147483699" r:id="rId22"/>
    <p:sldLayoutId id="2147483697" r:id="rId23"/>
    <p:sldLayoutId id="2147483723" r:id="rId24"/>
    <p:sldLayoutId id="2147483685" r:id="rId25"/>
    <p:sldLayoutId id="2147483688" r:id="rId26"/>
    <p:sldLayoutId id="2147483686" r:id="rId27"/>
    <p:sldLayoutId id="2147483690" r:id="rId28"/>
    <p:sldLayoutId id="2147483687" r:id="rId29"/>
    <p:sldLayoutId id="2147483689"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D8FF74-A0D5-F5C3-766B-69BB97C2CD01}"/>
              </a:ext>
            </a:extLst>
          </p:cNvPr>
          <p:cNvSpPr>
            <a:spLocks noGrp="1"/>
          </p:cNvSpPr>
          <p:nvPr>
            <p:ph type="body" sz="quarter" idx="10"/>
          </p:nvPr>
        </p:nvSpPr>
        <p:spPr/>
        <p:txBody>
          <a:bodyPr/>
          <a:lstStyle/>
          <a:p>
            <a:r>
              <a:rPr lang="en-GB" dirty="0"/>
              <a:t>NPPF 2023</a:t>
            </a:r>
          </a:p>
          <a:p>
            <a:r>
              <a:rPr lang="en-GB" dirty="0"/>
              <a:t>And Local Plans</a:t>
            </a:r>
          </a:p>
        </p:txBody>
      </p:sp>
      <p:sp>
        <p:nvSpPr>
          <p:cNvPr id="6" name="Text Placeholder 5">
            <a:extLst>
              <a:ext uri="{FF2B5EF4-FFF2-40B4-BE49-F238E27FC236}">
                <a16:creationId xmlns:a16="http://schemas.microsoft.com/office/drawing/2014/main" id="{5E581971-7969-86BB-8CAF-12AF09DA4FDD}"/>
              </a:ext>
            </a:extLst>
          </p:cNvPr>
          <p:cNvSpPr>
            <a:spLocks noGrp="1"/>
          </p:cNvSpPr>
          <p:nvPr>
            <p:ph type="body" sz="quarter" idx="11"/>
          </p:nvPr>
        </p:nvSpPr>
        <p:spPr/>
        <p:txBody>
          <a:bodyPr/>
          <a:lstStyle/>
          <a:p>
            <a:r>
              <a:rPr lang="en-GB" dirty="0"/>
              <a:t>Paul </a:t>
            </a:r>
            <a:r>
              <a:rPr lang="en-GB" dirty="0" err="1"/>
              <a:t>Shadarevian</a:t>
            </a:r>
            <a:r>
              <a:rPr lang="en-GB" dirty="0"/>
              <a:t> KC</a:t>
            </a:r>
          </a:p>
          <a:p>
            <a:r>
              <a:rPr lang="en-GB" dirty="0"/>
              <a:t>Wayne Beglan </a:t>
            </a:r>
          </a:p>
          <a:p>
            <a:r>
              <a:rPr lang="en-GB" dirty="0"/>
              <a:t>Verity Bell</a:t>
            </a:r>
          </a:p>
        </p:txBody>
      </p:sp>
      <p:sp>
        <p:nvSpPr>
          <p:cNvPr id="7" name="Text Placeholder 6">
            <a:extLst>
              <a:ext uri="{FF2B5EF4-FFF2-40B4-BE49-F238E27FC236}">
                <a16:creationId xmlns:a16="http://schemas.microsoft.com/office/drawing/2014/main" id="{6E02506A-1B01-6457-6BD6-89DEF4D44F27}"/>
              </a:ext>
            </a:extLst>
          </p:cNvPr>
          <p:cNvSpPr>
            <a:spLocks noGrp="1"/>
          </p:cNvSpPr>
          <p:nvPr>
            <p:ph type="body" sz="quarter" idx="12"/>
          </p:nvPr>
        </p:nvSpPr>
        <p:spPr/>
        <p:txBody>
          <a:bodyPr/>
          <a:lstStyle/>
          <a:p>
            <a:r>
              <a:rPr lang="en-GB" dirty="0"/>
              <a:t>January 2024</a:t>
            </a:r>
          </a:p>
        </p:txBody>
      </p:sp>
    </p:spTree>
    <p:extLst>
      <p:ext uri="{BB962C8B-B14F-4D97-AF65-F5344CB8AC3E}">
        <p14:creationId xmlns:p14="http://schemas.microsoft.com/office/powerpoint/2010/main" val="1119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911DA-3218-B96C-1A8A-BC2E3D045B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09F702-115C-4977-46A9-3128472D69F2}"/>
              </a:ext>
            </a:extLst>
          </p:cNvPr>
          <p:cNvSpPr>
            <a:spLocks noGrp="1"/>
          </p:cNvSpPr>
          <p:nvPr>
            <p:ph type="body" sz="quarter" idx="10"/>
          </p:nvPr>
        </p:nvSpPr>
        <p:spPr/>
        <p:txBody>
          <a:bodyPr/>
          <a:lstStyle/>
          <a:p>
            <a:r>
              <a:rPr lang="en-GB" dirty="0"/>
              <a:t>Strategic policies should look ahead over a minimum 15 year period from adoption, to anticipate and respond to long-term requirements and opportunities, such as those arising from major improvements in infrastructure </a:t>
            </a:r>
          </a:p>
          <a:p>
            <a:endParaRPr lang="en-GB" dirty="0"/>
          </a:p>
          <a:p>
            <a:r>
              <a:rPr lang="en-GB" dirty="0"/>
              <a:t>(Except in relation to town centre development, as set out in chapter 7). </a:t>
            </a:r>
          </a:p>
        </p:txBody>
      </p:sp>
      <p:sp>
        <p:nvSpPr>
          <p:cNvPr id="3" name="Text Placeholder 2">
            <a:extLst>
              <a:ext uri="{FF2B5EF4-FFF2-40B4-BE49-F238E27FC236}">
                <a16:creationId xmlns:a16="http://schemas.microsoft.com/office/drawing/2014/main" id="{89935E59-FD28-A43B-462F-D271686F738A}"/>
              </a:ext>
            </a:extLst>
          </p:cNvPr>
          <p:cNvSpPr>
            <a:spLocks noGrp="1"/>
          </p:cNvSpPr>
          <p:nvPr>
            <p:ph type="body" sz="quarter" idx="12"/>
          </p:nvPr>
        </p:nvSpPr>
        <p:spPr/>
        <p:txBody>
          <a:bodyPr/>
          <a:lstStyle/>
          <a:p>
            <a:r>
              <a:rPr lang="en-GB" dirty="0"/>
              <a:t>The Main Changes – New Settlements</a:t>
            </a:r>
          </a:p>
        </p:txBody>
      </p:sp>
      <p:sp>
        <p:nvSpPr>
          <p:cNvPr id="4" name="Text Placeholder 3">
            <a:extLst>
              <a:ext uri="{FF2B5EF4-FFF2-40B4-BE49-F238E27FC236}">
                <a16:creationId xmlns:a16="http://schemas.microsoft.com/office/drawing/2014/main" id="{5C4BE3CB-F3A2-3F35-9741-57E5DF806F4D}"/>
              </a:ext>
            </a:extLst>
          </p:cNvPr>
          <p:cNvSpPr>
            <a:spLocks noGrp="1"/>
          </p:cNvSpPr>
          <p:nvPr>
            <p:ph type="body" sz="quarter" idx="13"/>
          </p:nvPr>
        </p:nvSpPr>
        <p:spPr/>
        <p:txBody>
          <a:bodyPr/>
          <a:lstStyle/>
          <a:p>
            <a:r>
              <a:rPr lang="en-GB" dirty="0"/>
              <a:t>2019		</a:t>
            </a:r>
          </a:p>
        </p:txBody>
      </p:sp>
      <p:sp>
        <p:nvSpPr>
          <p:cNvPr id="8" name="Text Placeholder 7">
            <a:extLst>
              <a:ext uri="{FF2B5EF4-FFF2-40B4-BE49-F238E27FC236}">
                <a16:creationId xmlns:a16="http://schemas.microsoft.com/office/drawing/2014/main" id="{8852A6F2-600B-C0FC-D04E-85389E0CCB9B}"/>
              </a:ext>
            </a:extLst>
          </p:cNvPr>
          <p:cNvSpPr>
            <a:spLocks noGrp="1"/>
          </p:cNvSpPr>
          <p:nvPr>
            <p:ph type="body" sz="quarter" idx="14"/>
          </p:nvPr>
        </p:nvSpPr>
        <p:spPr/>
        <p:txBody>
          <a:bodyPr/>
          <a:lstStyle/>
          <a:p>
            <a:r>
              <a:rPr lang="en-GB" dirty="0">
                <a:effectLst/>
              </a:rPr>
              <a:t>Strategic policies should look ahead over a minimum 15 year period from adoption, to anticipate and respond to long-term requirements and opportunities, such as those arising from major improvements in infrastructure. </a:t>
            </a:r>
            <a:r>
              <a:rPr lang="en-GB" dirty="0">
                <a:solidFill>
                  <a:srgbClr val="00B0F0"/>
                </a:solidFill>
                <a:effectLst/>
              </a:rPr>
              <a:t>Where larger scale developments such as new settlements or significant extensions to existing villages and towns form part of the strategy for the area, policies should be set within a vision that looks further ahead (</a:t>
            </a:r>
            <a:r>
              <a:rPr lang="en-GB" u="sng" dirty="0">
                <a:solidFill>
                  <a:srgbClr val="00B0F0"/>
                </a:solidFill>
                <a:effectLst/>
              </a:rPr>
              <a:t>at least 30 years</a:t>
            </a:r>
            <a:r>
              <a:rPr lang="en-GB" dirty="0">
                <a:solidFill>
                  <a:srgbClr val="00B0F0"/>
                </a:solidFill>
                <a:effectLst/>
              </a:rPr>
              <a:t>), to take into account the likely timescale for delivery</a:t>
            </a:r>
            <a:endParaRPr lang="en-GB" dirty="0">
              <a:effectLst/>
            </a:endParaRPr>
          </a:p>
          <a:p>
            <a:endParaRPr lang="en-GB" dirty="0"/>
          </a:p>
        </p:txBody>
      </p:sp>
      <p:sp>
        <p:nvSpPr>
          <p:cNvPr id="9" name="Text Placeholder 8">
            <a:extLst>
              <a:ext uri="{FF2B5EF4-FFF2-40B4-BE49-F238E27FC236}">
                <a16:creationId xmlns:a16="http://schemas.microsoft.com/office/drawing/2014/main" id="{EFB0688F-7931-C591-C4C2-3E6481985D63}"/>
              </a:ext>
            </a:extLst>
          </p:cNvPr>
          <p:cNvSpPr>
            <a:spLocks noGrp="1"/>
          </p:cNvSpPr>
          <p:nvPr>
            <p:ph type="body" sz="quarter" idx="15"/>
          </p:nvPr>
        </p:nvSpPr>
        <p:spPr/>
        <p:txBody>
          <a:bodyPr/>
          <a:lstStyle/>
          <a:p>
            <a:r>
              <a:rPr lang="en-GB" dirty="0"/>
              <a:t>2023</a:t>
            </a:r>
          </a:p>
        </p:txBody>
      </p:sp>
    </p:spTree>
    <p:extLst>
      <p:ext uri="{BB962C8B-B14F-4D97-AF65-F5344CB8AC3E}">
        <p14:creationId xmlns:p14="http://schemas.microsoft.com/office/powerpoint/2010/main" val="285522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ED269-45A6-0B47-6C22-EF9121B140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77DB0E-8618-C8FB-75F7-4D8545C47B1A}"/>
              </a:ext>
            </a:extLst>
          </p:cNvPr>
          <p:cNvSpPr>
            <a:spLocks noGrp="1"/>
          </p:cNvSpPr>
          <p:nvPr>
            <p:ph type="body" sz="quarter" idx="10"/>
          </p:nvPr>
        </p:nvSpPr>
        <p:spPr/>
        <p:txBody>
          <a:bodyPr/>
          <a:lstStyle/>
          <a:p>
            <a:r>
              <a:rPr lang="en-GB" dirty="0"/>
              <a:t>§136:  Once established, Green Belt boundaries should </a:t>
            </a:r>
            <a:r>
              <a:rPr lang="en-GB" b="1" dirty="0"/>
              <a:t>[1]</a:t>
            </a:r>
            <a:r>
              <a:rPr lang="en-GB" dirty="0"/>
              <a:t> </a:t>
            </a:r>
            <a:r>
              <a:rPr lang="en-GB" u="sng" dirty="0"/>
              <a:t>only</a:t>
            </a:r>
            <a:r>
              <a:rPr lang="en-GB" dirty="0"/>
              <a:t> be altered where </a:t>
            </a:r>
            <a:r>
              <a:rPr lang="en-GB" b="1" dirty="0"/>
              <a:t>[2]</a:t>
            </a:r>
            <a:r>
              <a:rPr lang="en-GB" dirty="0"/>
              <a:t> </a:t>
            </a:r>
            <a:r>
              <a:rPr lang="en-GB" u="sng" dirty="0"/>
              <a:t>exceptional circumstances are </a:t>
            </a:r>
            <a:r>
              <a:rPr lang="en-GB" b="1" u="sng" dirty="0"/>
              <a:t>[3]</a:t>
            </a:r>
            <a:r>
              <a:rPr lang="en-GB" u="sng" dirty="0"/>
              <a:t> fully evidenced and justified</a:t>
            </a:r>
            <a:r>
              <a:rPr lang="en-GB" dirty="0"/>
              <a:t>, </a:t>
            </a:r>
            <a:r>
              <a:rPr lang="en-GB" b="1" dirty="0"/>
              <a:t>[4] </a:t>
            </a:r>
            <a:r>
              <a:rPr lang="en-GB" dirty="0"/>
              <a:t>through the preparation or updating of plans. </a:t>
            </a:r>
          </a:p>
          <a:p>
            <a:endParaRPr lang="en-GB" dirty="0"/>
          </a:p>
          <a:p>
            <a:r>
              <a:rPr lang="en-GB" dirty="0"/>
              <a:t>Strategic policies should establish the need for any changes to Green Belt boundaries, having regard to their intended permanence in the long term, so they can endure beyond the plan period . . .. </a:t>
            </a:r>
          </a:p>
        </p:txBody>
      </p:sp>
      <p:sp>
        <p:nvSpPr>
          <p:cNvPr id="3" name="Text Placeholder 2">
            <a:extLst>
              <a:ext uri="{FF2B5EF4-FFF2-40B4-BE49-F238E27FC236}">
                <a16:creationId xmlns:a16="http://schemas.microsoft.com/office/drawing/2014/main" id="{80EC6671-911B-7193-A326-DA696F9CF935}"/>
              </a:ext>
            </a:extLst>
          </p:cNvPr>
          <p:cNvSpPr>
            <a:spLocks noGrp="1"/>
          </p:cNvSpPr>
          <p:nvPr>
            <p:ph type="body" sz="quarter" idx="12"/>
          </p:nvPr>
        </p:nvSpPr>
        <p:spPr/>
        <p:txBody>
          <a:bodyPr/>
          <a:lstStyle/>
          <a:p>
            <a:r>
              <a:rPr lang="en-GB" dirty="0"/>
              <a:t>The Main Changes – Green Belt</a:t>
            </a:r>
          </a:p>
        </p:txBody>
      </p:sp>
      <p:sp>
        <p:nvSpPr>
          <p:cNvPr id="4" name="Text Placeholder 3">
            <a:extLst>
              <a:ext uri="{FF2B5EF4-FFF2-40B4-BE49-F238E27FC236}">
                <a16:creationId xmlns:a16="http://schemas.microsoft.com/office/drawing/2014/main" id="{271C541A-0EEC-47C1-7BB6-71F2CE906406}"/>
              </a:ext>
            </a:extLst>
          </p:cNvPr>
          <p:cNvSpPr>
            <a:spLocks noGrp="1"/>
          </p:cNvSpPr>
          <p:nvPr>
            <p:ph type="body" sz="quarter" idx="13"/>
          </p:nvPr>
        </p:nvSpPr>
        <p:spPr/>
        <p:txBody>
          <a:bodyPr/>
          <a:lstStyle/>
          <a:p>
            <a:r>
              <a:rPr lang="en-GB" dirty="0"/>
              <a:t>2019		</a:t>
            </a:r>
          </a:p>
        </p:txBody>
      </p:sp>
      <p:sp>
        <p:nvSpPr>
          <p:cNvPr id="8" name="Text Placeholder 7">
            <a:extLst>
              <a:ext uri="{FF2B5EF4-FFF2-40B4-BE49-F238E27FC236}">
                <a16:creationId xmlns:a16="http://schemas.microsoft.com/office/drawing/2014/main" id="{41BF6EED-FEF4-CBDE-A525-CFB586E1E57E}"/>
              </a:ext>
            </a:extLst>
          </p:cNvPr>
          <p:cNvSpPr>
            <a:spLocks noGrp="1"/>
          </p:cNvSpPr>
          <p:nvPr>
            <p:ph type="body" sz="quarter" idx="14"/>
          </p:nvPr>
        </p:nvSpPr>
        <p:spPr/>
        <p:txBody>
          <a:bodyPr/>
          <a:lstStyle/>
          <a:p>
            <a:r>
              <a:rPr lang="en-GB" dirty="0">
                <a:effectLst/>
              </a:rPr>
              <a:t>§145:  Once established, </a:t>
            </a:r>
            <a:r>
              <a:rPr lang="en-GB" dirty="0">
                <a:solidFill>
                  <a:srgbClr val="0079D5"/>
                </a:solidFill>
                <a:effectLst/>
              </a:rPr>
              <a:t>there is </a:t>
            </a:r>
            <a:r>
              <a:rPr lang="en-GB" b="1" dirty="0">
                <a:effectLst/>
              </a:rPr>
              <a:t>[1]</a:t>
            </a:r>
            <a:r>
              <a:rPr lang="en-GB" b="1" dirty="0">
                <a:solidFill>
                  <a:srgbClr val="0079D5"/>
                </a:solidFill>
                <a:effectLst/>
              </a:rPr>
              <a:t> </a:t>
            </a:r>
            <a:r>
              <a:rPr lang="en-GB" u="sng" dirty="0">
                <a:solidFill>
                  <a:srgbClr val="0079D5"/>
                </a:solidFill>
                <a:effectLst/>
              </a:rPr>
              <a:t>no requirement</a:t>
            </a:r>
            <a:r>
              <a:rPr lang="en-GB" dirty="0">
                <a:solidFill>
                  <a:srgbClr val="0079D5"/>
                </a:solidFill>
                <a:effectLst/>
              </a:rPr>
              <a:t> for </a:t>
            </a:r>
            <a:r>
              <a:rPr lang="en-GB" dirty="0">
                <a:effectLst/>
              </a:rPr>
              <a:t>Green Belt boundaries </a:t>
            </a:r>
            <a:r>
              <a:rPr lang="en-GB" dirty="0">
                <a:solidFill>
                  <a:srgbClr val="0079D5"/>
                </a:solidFill>
                <a:effectLst/>
              </a:rPr>
              <a:t>to </a:t>
            </a:r>
            <a:r>
              <a:rPr lang="en-GB" dirty="0">
                <a:effectLst/>
              </a:rPr>
              <a:t>be </a:t>
            </a:r>
            <a:r>
              <a:rPr lang="en-GB" dirty="0">
                <a:solidFill>
                  <a:srgbClr val="0079D5"/>
                </a:solidFill>
                <a:effectLst/>
              </a:rPr>
              <a:t>reviewed</a:t>
            </a:r>
            <a:r>
              <a:rPr lang="en-GB" dirty="0"/>
              <a:t> </a:t>
            </a:r>
            <a:r>
              <a:rPr lang="en-GB" dirty="0">
                <a:solidFill>
                  <a:srgbClr val="0079D5"/>
                </a:solidFill>
                <a:effectLst/>
              </a:rPr>
              <a:t>or changed when plans are being prepared or updated. Authorities </a:t>
            </a:r>
            <a:r>
              <a:rPr lang="en-GB" u="sng" dirty="0">
                <a:solidFill>
                  <a:srgbClr val="0079D5"/>
                </a:solidFill>
                <a:effectLst/>
              </a:rPr>
              <a:t>may choose</a:t>
            </a:r>
            <a:r>
              <a:rPr lang="en-GB" dirty="0">
                <a:solidFill>
                  <a:srgbClr val="0079D5"/>
                </a:solidFill>
                <a:effectLst/>
              </a:rPr>
              <a:t> to review and alter Green Belt boundaries </a:t>
            </a:r>
            <a:r>
              <a:rPr lang="en-GB" b="1" dirty="0">
                <a:effectLst/>
              </a:rPr>
              <a:t>[2]</a:t>
            </a:r>
            <a:r>
              <a:rPr lang="en-GB" dirty="0">
                <a:solidFill>
                  <a:srgbClr val="0079D5"/>
                </a:solidFill>
                <a:effectLst/>
              </a:rPr>
              <a:t> </a:t>
            </a:r>
            <a:r>
              <a:rPr lang="en-GB" u="sng" dirty="0">
                <a:effectLst/>
              </a:rPr>
              <a:t>where exceptional circumstances are </a:t>
            </a:r>
            <a:r>
              <a:rPr lang="en-GB" b="1" u="sng" dirty="0">
                <a:effectLst/>
              </a:rPr>
              <a:t>[3]</a:t>
            </a:r>
            <a:r>
              <a:rPr lang="en-GB" u="sng" dirty="0">
                <a:effectLst/>
              </a:rPr>
              <a:t> fully</a:t>
            </a:r>
            <a:r>
              <a:rPr lang="en-GB" u="sng" dirty="0"/>
              <a:t> </a:t>
            </a:r>
            <a:r>
              <a:rPr lang="en-GB" u="sng" dirty="0">
                <a:solidFill>
                  <a:srgbClr val="000000"/>
                </a:solidFill>
                <a:effectLst/>
              </a:rPr>
              <a:t>evidenced and justified</a:t>
            </a:r>
            <a:r>
              <a:rPr lang="en-GB" dirty="0">
                <a:solidFill>
                  <a:srgbClr val="000000"/>
                </a:solidFill>
                <a:effectLst/>
              </a:rPr>
              <a:t>, </a:t>
            </a:r>
            <a:r>
              <a:rPr lang="en-GB" dirty="0">
                <a:solidFill>
                  <a:srgbClr val="0079D5"/>
                </a:solidFill>
                <a:effectLst/>
              </a:rPr>
              <a:t>in which case proposals for changes should be made only </a:t>
            </a:r>
            <a:r>
              <a:rPr lang="en-GB" b="1" dirty="0">
                <a:effectLst/>
              </a:rPr>
              <a:t>[4]</a:t>
            </a:r>
            <a:r>
              <a:rPr lang="en-GB" dirty="0">
                <a:solidFill>
                  <a:srgbClr val="0079D5"/>
                </a:solidFill>
                <a:effectLst/>
              </a:rPr>
              <a:t> </a:t>
            </a:r>
            <a:r>
              <a:rPr lang="en-GB" dirty="0">
                <a:effectLst/>
              </a:rPr>
              <a:t>through the </a:t>
            </a:r>
            <a:r>
              <a:rPr lang="en-GB" dirty="0">
                <a:solidFill>
                  <a:srgbClr val="0079D5"/>
                </a:solidFill>
                <a:effectLst/>
              </a:rPr>
              <a:t>plan-making process</a:t>
            </a:r>
            <a:r>
              <a:rPr lang="en-GB" dirty="0">
                <a:effectLst/>
              </a:rPr>
              <a:t>. </a:t>
            </a:r>
          </a:p>
          <a:p>
            <a:endParaRPr lang="en-GB" dirty="0"/>
          </a:p>
          <a:p>
            <a:r>
              <a:rPr lang="en-GB" dirty="0">
                <a:effectLst/>
              </a:rPr>
              <a:t>Strategic policies should establish the need for</a:t>
            </a:r>
            <a:r>
              <a:rPr lang="en-GB" dirty="0"/>
              <a:t> </a:t>
            </a:r>
            <a:r>
              <a:rPr lang="en-GB" dirty="0">
                <a:effectLst/>
              </a:rPr>
              <a:t>any changes to Green Belt boundaries, having regard to their intended</a:t>
            </a:r>
            <a:r>
              <a:rPr lang="en-GB" dirty="0"/>
              <a:t> </a:t>
            </a:r>
            <a:r>
              <a:rPr lang="en-GB" dirty="0">
                <a:effectLst/>
              </a:rPr>
              <a:t>permanence in the long term, so they can endure beyond the plan period . . .</a:t>
            </a:r>
          </a:p>
          <a:p>
            <a:endParaRPr lang="en-GB" dirty="0"/>
          </a:p>
        </p:txBody>
      </p:sp>
      <p:sp>
        <p:nvSpPr>
          <p:cNvPr id="9" name="Text Placeholder 8">
            <a:extLst>
              <a:ext uri="{FF2B5EF4-FFF2-40B4-BE49-F238E27FC236}">
                <a16:creationId xmlns:a16="http://schemas.microsoft.com/office/drawing/2014/main" id="{DA59CCB1-A938-9FBD-9CF6-D42F7EF90C7B}"/>
              </a:ext>
            </a:extLst>
          </p:cNvPr>
          <p:cNvSpPr>
            <a:spLocks noGrp="1"/>
          </p:cNvSpPr>
          <p:nvPr>
            <p:ph type="body" sz="quarter" idx="15"/>
          </p:nvPr>
        </p:nvSpPr>
        <p:spPr/>
        <p:txBody>
          <a:bodyPr/>
          <a:lstStyle/>
          <a:p>
            <a:r>
              <a:rPr lang="en-GB" dirty="0"/>
              <a:t>2023</a:t>
            </a:r>
          </a:p>
        </p:txBody>
      </p:sp>
    </p:spTree>
    <p:extLst>
      <p:ext uri="{BB962C8B-B14F-4D97-AF65-F5344CB8AC3E}">
        <p14:creationId xmlns:p14="http://schemas.microsoft.com/office/powerpoint/2010/main" val="85556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8F2F-3B48-134B-C1BB-49051F0047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C7B45C-5A7F-5C5F-2B35-AF99530EBF70}"/>
              </a:ext>
            </a:extLst>
          </p:cNvPr>
          <p:cNvSpPr>
            <a:spLocks noGrp="1"/>
          </p:cNvSpPr>
          <p:nvPr>
            <p:ph type="body" sz="quarter" idx="10"/>
          </p:nvPr>
        </p:nvSpPr>
        <p:spPr>
          <a:xfrm>
            <a:off x="719851" y="2085277"/>
            <a:ext cx="1426290" cy="2441328"/>
          </a:xfrm>
        </p:spPr>
        <p:txBody>
          <a:bodyPr/>
          <a:lstStyle/>
          <a:p>
            <a:r>
              <a:rPr lang="en-GB" dirty="0"/>
              <a:t>“as possible”</a:t>
            </a:r>
          </a:p>
          <a:p>
            <a:endParaRPr lang="en-GB" dirty="0"/>
          </a:p>
          <a:p>
            <a:endParaRPr lang="en-GB" dirty="0"/>
          </a:p>
          <a:p>
            <a:endParaRPr lang="en-GB" dirty="0"/>
          </a:p>
          <a:p>
            <a:r>
              <a:rPr lang="en-GB" dirty="0"/>
              <a:t>A minimum</a:t>
            </a:r>
          </a:p>
          <a:p>
            <a:endParaRPr lang="en-GB" dirty="0"/>
          </a:p>
          <a:p>
            <a:r>
              <a:rPr lang="en-GB" dirty="0"/>
              <a:t>Starting-point</a:t>
            </a:r>
          </a:p>
          <a:p>
            <a:r>
              <a:rPr lang="en-GB" dirty="0"/>
              <a:t>Cross-ref to §76</a:t>
            </a:r>
          </a:p>
          <a:p>
            <a:endParaRPr lang="en-GB" dirty="0"/>
          </a:p>
          <a:p>
            <a:r>
              <a:rPr lang="en-GB" dirty="0" err="1"/>
              <a:t>Exc</a:t>
            </a:r>
            <a:r>
              <a:rPr lang="en-GB" dirty="0"/>
              <a:t> </a:t>
            </a:r>
            <a:r>
              <a:rPr lang="en-GB" dirty="0" err="1"/>
              <a:t>circs</a:t>
            </a:r>
            <a:r>
              <a:rPr lang="en-GB" dirty="0"/>
              <a:t> test</a:t>
            </a:r>
          </a:p>
        </p:txBody>
      </p:sp>
      <p:sp>
        <p:nvSpPr>
          <p:cNvPr id="3" name="Text Placeholder 2">
            <a:extLst>
              <a:ext uri="{FF2B5EF4-FFF2-40B4-BE49-F238E27FC236}">
                <a16:creationId xmlns:a16="http://schemas.microsoft.com/office/drawing/2014/main" id="{D2F5B9D9-9E19-7F87-BC2D-41811226D2A4}"/>
              </a:ext>
            </a:extLst>
          </p:cNvPr>
          <p:cNvSpPr>
            <a:spLocks noGrp="1"/>
          </p:cNvSpPr>
          <p:nvPr>
            <p:ph type="body" sz="quarter" idx="12"/>
          </p:nvPr>
        </p:nvSpPr>
        <p:spPr/>
        <p:txBody>
          <a:bodyPr/>
          <a:lstStyle/>
          <a:p>
            <a:r>
              <a:rPr lang="en-GB" dirty="0"/>
              <a:t>The Main Changes – Section 5</a:t>
            </a:r>
          </a:p>
        </p:txBody>
      </p:sp>
      <p:sp>
        <p:nvSpPr>
          <p:cNvPr id="4" name="Text Placeholder 3">
            <a:extLst>
              <a:ext uri="{FF2B5EF4-FFF2-40B4-BE49-F238E27FC236}">
                <a16:creationId xmlns:a16="http://schemas.microsoft.com/office/drawing/2014/main" id="{B4BDE178-FA45-418B-38B9-DAB541B16116}"/>
              </a:ext>
            </a:extLst>
          </p:cNvPr>
          <p:cNvSpPr>
            <a:spLocks noGrp="1"/>
          </p:cNvSpPr>
          <p:nvPr>
            <p:ph type="body" sz="quarter" idx="13"/>
          </p:nvPr>
        </p:nvSpPr>
        <p:spPr>
          <a:xfrm>
            <a:off x="719139" y="1640776"/>
            <a:ext cx="1427002" cy="444500"/>
          </a:xfrm>
        </p:spPr>
        <p:txBody>
          <a:bodyPr>
            <a:normAutofit fontScale="92500" lnSpcReduction="20000"/>
          </a:bodyPr>
          <a:lstStyle/>
          <a:p>
            <a:r>
              <a:rPr lang="en-GB" dirty="0"/>
              <a:t>Note: 		</a:t>
            </a:r>
          </a:p>
        </p:txBody>
      </p:sp>
      <p:sp>
        <p:nvSpPr>
          <p:cNvPr id="8" name="Text Placeholder 7">
            <a:extLst>
              <a:ext uri="{FF2B5EF4-FFF2-40B4-BE49-F238E27FC236}">
                <a16:creationId xmlns:a16="http://schemas.microsoft.com/office/drawing/2014/main" id="{61DC09ED-8686-B984-C76F-4E70F9DDD4F1}"/>
              </a:ext>
            </a:extLst>
          </p:cNvPr>
          <p:cNvSpPr>
            <a:spLocks noGrp="1"/>
          </p:cNvSpPr>
          <p:nvPr>
            <p:ph type="body" sz="quarter" idx="14"/>
          </p:nvPr>
        </p:nvSpPr>
        <p:spPr>
          <a:xfrm>
            <a:off x="2361537" y="2084018"/>
            <a:ext cx="6076863" cy="2441328"/>
          </a:xfrm>
        </p:spPr>
        <p:txBody>
          <a:bodyPr/>
          <a:lstStyle/>
          <a:p>
            <a:r>
              <a:rPr lang="en-GB" dirty="0"/>
              <a:t>§60: .  . . </a:t>
            </a:r>
            <a:r>
              <a:rPr lang="en-GB" dirty="0">
                <a:solidFill>
                  <a:srgbClr val="00B0F0"/>
                </a:solidFill>
              </a:rPr>
              <a:t>The overall aim should be to meet as much of an area’s identified housing need </a:t>
            </a:r>
            <a:r>
              <a:rPr lang="en-GB" u="sng" dirty="0">
                <a:solidFill>
                  <a:srgbClr val="00B0F0"/>
                </a:solidFill>
              </a:rPr>
              <a:t>as possible</a:t>
            </a:r>
            <a:r>
              <a:rPr lang="en-GB" dirty="0">
                <a:solidFill>
                  <a:srgbClr val="00B0F0"/>
                </a:solidFill>
              </a:rPr>
              <a:t>, including with an appropriate mix of housing types for the local</a:t>
            </a:r>
          </a:p>
          <a:p>
            <a:r>
              <a:rPr lang="en-GB" dirty="0">
                <a:solidFill>
                  <a:srgbClr val="00B0F0"/>
                </a:solidFill>
              </a:rPr>
              <a:t>community</a:t>
            </a:r>
          </a:p>
          <a:p>
            <a:endParaRPr lang="en-GB" dirty="0"/>
          </a:p>
          <a:p>
            <a:r>
              <a:rPr lang="en-GB" dirty="0">
                <a:effectLst/>
              </a:rPr>
              <a:t>§61 “To determine the </a:t>
            </a:r>
            <a:r>
              <a:rPr lang="en-GB" u="sng" dirty="0">
                <a:effectLst/>
              </a:rPr>
              <a:t>minimum</a:t>
            </a:r>
            <a:r>
              <a:rPr lang="en-GB" dirty="0">
                <a:effectLst/>
              </a:rPr>
              <a:t> number of homes needed, strategic policies should be</a:t>
            </a:r>
            <a:r>
              <a:rPr lang="en-GB" dirty="0"/>
              <a:t> </a:t>
            </a:r>
            <a:r>
              <a:rPr lang="en-GB" dirty="0">
                <a:effectLst/>
              </a:rPr>
              <a:t>informed by a local housing need assessment, conducted using the standard </a:t>
            </a:r>
            <a:r>
              <a:rPr lang="en-GB" dirty="0">
                <a:solidFill>
                  <a:srgbClr val="000000"/>
                </a:solidFill>
                <a:effectLst/>
              </a:rPr>
              <a:t>method in national planning guidance</a:t>
            </a:r>
            <a:r>
              <a:rPr lang="en-GB" dirty="0">
                <a:solidFill>
                  <a:srgbClr val="0079D5"/>
                </a:solidFill>
                <a:effectLst/>
              </a:rPr>
              <a:t>. The outcome of the standard method is an</a:t>
            </a:r>
            <a:r>
              <a:rPr lang="en-GB" dirty="0">
                <a:solidFill>
                  <a:srgbClr val="0079D5"/>
                </a:solidFill>
              </a:rPr>
              <a:t> </a:t>
            </a:r>
            <a:r>
              <a:rPr lang="en-GB" u="sng" dirty="0">
                <a:solidFill>
                  <a:srgbClr val="0079D5"/>
                </a:solidFill>
                <a:effectLst/>
              </a:rPr>
              <a:t>advisory starting-point</a:t>
            </a:r>
            <a:r>
              <a:rPr lang="en-GB" dirty="0">
                <a:solidFill>
                  <a:srgbClr val="0079D5"/>
                </a:solidFill>
                <a:effectLst/>
              </a:rPr>
              <a:t> for establishing a housing requirement for the area (</a:t>
            </a:r>
            <a:r>
              <a:rPr lang="en-GB" u="sng" dirty="0">
                <a:solidFill>
                  <a:srgbClr val="0079D5"/>
                </a:solidFill>
                <a:effectLst/>
              </a:rPr>
              <a:t>see paragraph 67 below</a:t>
            </a:r>
            <a:r>
              <a:rPr lang="en-GB" dirty="0">
                <a:solidFill>
                  <a:srgbClr val="0079D5"/>
                </a:solidFill>
                <a:effectLst/>
              </a:rPr>
              <a:t>). There may be </a:t>
            </a:r>
            <a:r>
              <a:rPr lang="en-GB" u="sng" dirty="0">
                <a:solidFill>
                  <a:srgbClr val="000000"/>
                </a:solidFill>
                <a:effectLst/>
              </a:rPr>
              <a:t>exceptional circumstances</a:t>
            </a:r>
            <a:r>
              <a:rPr lang="en-GB" dirty="0">
                <a:solidFill>
                  <a:srgbClr val="0079D5"/>
                </a:solidFill>
                <a:effectLst/>
              </a:rPr>
              <a:t>, including relating</a:t>
            </a:r>
            <a:r>
              <a:rPr lang="en-GB" dirty="0">
                <a:solidFill>
                  <a:srgbClr val="0079D5"/>
                </a:solidFill>
              </a:rPr>
              <a:t> </a:t>
            </a:r>
            <a:r>
              <a:rPr lang="en-GB" dirty="0">
                <a:solidFill>
                  <a:srgbClr val="0079D5"/>
                </a:solidFill>
                <a:effectLst/>
              </a:rPr>
              <a:t>to the particular demographic characteristics of an area</a:t>
            </a:r>
            <a:r>
              <a:rPr lang="en-GB" baseline="30000" dirty="0">
                <a:solidFill>
                  <a:srgbClr val="0079D5"/>
                </a:solidFill>
                <a:effectLst/>
              </a:rPr>
              <a:t>25</a:t>
            </a:r>
            <a:r>
              <a:rPr lang="en-GB" dirty="0">
                <a:solidFill>
                  <a:srgbClr val="0079D5"/>
                </a:solidFill>
                <a:effectLst/>
              </a:rPr>
              <a:t> which </a:t>
            </a:r>
            <a:r>
              <a:rPr lang="en-GB" dirty="0">
                <a:solidFill>
                  <a:srgbClr val="000000"/>
                </a:solidFill>
                <a:effectLst/>
              </a:rPr>
              <a:t>justify an</a:t>
            </a:r>
            <a:r>
              <a:rPr lang="en-GB" dirty="0">
                <a:solidFill>
                  <a:srgbClr val="0079D5"/>
                </a:solidFill>
              </a:rPr>
              <a:t> </a:t>
            </a:r>
            <a:r>
              <a:rPr lang="en-GB" dirty="0">
                <a:solidFill>
                  <a:srgbClr val="000000"/>
                </a:solidFill>
                <a:effectLst/>
              </a:rPr>
              <a:t>alternative approach </a:t>
            </a:r>
            <a:r>
              <a:rPr lang="en-GB" dirty="0">
                <a:solidFill>
                  <a:srgbClr val="0079D5"/>
                </a:solidFill>
                <a:effectLst/>
              </a:rPr>
              <a:t>to assessing housing need; in which case the alternative</a:t>
            </a:r>
            <a:r>
              <a:rPr lang="en-GB" dirty="0">
                <a:solidFill>
                  <a:srgbClr val="0079D5"/>
                </a:solidFill>
              </a:rPr>
              <a:t> </a:t>
            </a:r>
            <a:r>
              <a:rPr lang="en-GB" dirty="0">
                <a:solidFill>
                  <a:srgbClr val="0079D5"/>
                </a:solidFill>
                <a:effectLst/>
              </a:rPr>
              <a:t>approach should </a:t>
            </a:r>
            <a:r>
              <a:rPr lang="en-GB" dirty="0">
                <a:effectLst/>
              </a:rPr>
              <a:t>also </a:t>
            </a:r>
            <a:r>
              <a:rPr lang="en-GB" dirty="0">
                <a:solidFill>
                  <a:srgbClr val="0079D5"/>
                </a:solidFill>
                <a:effectLst/>
              </a:rPr>
              <a:t>reflect </a:t>
            </a:r>
            <a:r>
              <a:rPr lang="en-GB" dirty="0">
                <a:effectLst/>
              </a:rPr>
              <a:t>current and future demographic trends and market signals. In addition to the local housing need figure, any needs that cannot be met within neighbouring areas should also be taken into account in establishing the amount of housing to be planned</a:t>
            </a:r>
          </a:p>
          <a:p>
            <a:endParaRPr lang="en-GB" dirty="0"/>
          </a:p>
        </p:txBody>
      </p:sp>
      <p:sp>
        <p:nvSpPr>
          <p:cNvPr id="9" name="Text Placeholder 8">
            <a:extLst>
              <a:ext uri="{FF2B5EF4-FFF2-40B4-BE49-F238E27FC236}">
                <a16:creationId xmlns:a16="http://schemas.microsoft.com/office/drawing/2014/main" id="{88ACF61A-D731-64C7-53CE-974EC34B6ED0}"/>
              </a:ext>
            </a:extLst>
          </p:cNvPr>
          <p:cNvSpPr>
            <a:spLocks noGrp="1"/>
          </p:cNvSpPr>
          <p:nvPr>
            <p:ph type="body" sz="quarter" idx="15"/>
          </p:nvPr>
        </p:nvSpPr>
        <p:spPr>
          <a:xfrm>
            <a:off x="2361537" y="1639517"/>
            <a:ext cx="6076863" cy="444500"/>
          </a:xfrm>
        </p:spPr>
        <p:txBody>
          <a:bodyPr/>
          <a:lstStyle/>
          <a:p>
            <a:r>
              <a:rPr lang="en-GB" dirty="0"/>
              <a:t>2023</a:t>
            </a:r>
          </a:p>
        </p:txBody>
      </p:sp>
    </p:spTree>
    <p:extLst>
      <p:ext uri="{BB962C8B-B14F-4D97-AF65-F5344CB8AC3E}">
        <p14:creationId xmlns:p14="http://schemas.microsoft.com/office/powerpoint/2010/main" val="273793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4D183-0EA6-2264-D16E-6B0D30154B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B0A734-C95E-1402-8924-267007CDF8F6}"/>
              </a:ext>
            </a:extLst>
          </p:cNvPr>
          <p:cNvSpPr>
            <a:spLocks noGrp="1"/>
          </p:cNvSpPr>
          <p:nvPr>
            <p:ph type="body" sz="quarter" idx="10"/>
          </p:nvPr>
        </p:nvSpPr>
        <p:spPr>
          <a:xfrm>
            <a:off x="719851" y="2085277"/>
            <a:ext cx="1426290" cy="2441328"/>
          </a:xfrm>
        </p:spPr>
        <p:txBody>
          <a:bodyPr/>
          <a:lstStyle/>
          <a:p>
            <a:r>
              <a:rPr lang="en-GB" u="sng" dirty="0"/>
              <a:t>No requirement</a:t>
            </a:r>
            <a:r>
              <a:rPr lang="en-GB" dirty="0"/>
              <a:t> for DM purposes</a:t>
            </a:r>
            <a:endParaRPr lang="en-GB" u="sng" dirty="0"/>
          </a:p>
          <a:p>
            <a:endParaRPr lang="en-GB" dirty="0"/>
          </a:p>
          <a:p>
            <a:endParaRPr lang="en-GB" dirty="0"/>
          </a:p>
          <a:p>
            <a:endParaRPr lang="en-GB" dirty="0"/>
          </a:p>
          <a:p>
            <a:endParaRPr lang="en-GB" dirty="0"/>
          </a:p>
          <a:p>
            <a:r>
              <a:rPr lang="en-GB" dirty="0"/>
              <a:t>Ability to depart from 5YHLS – to 4YHLS</a:t>
            </a:r>
          </a:p>
          <a:p>
            <a:endParaRPr lang="en-GB" dirty="0"/>
          </a:p>
          <a:p>
            <a:endParaRPr lang="en-GB" dirty="0"/>
          </a:p>
        </p:txBody>
      </p:sp>
      <p:sp>
        <p:nvSpPr>
          <p:cNvPr id="3" name="Text Placeholder 2">
            <a:extLst>
              <a:ext uri="{FF2B5EF4-FFF2-40B4-BE49-F238E27FC236}">
                <a16:creationId xmlns:a16="http://schemas.microsoft.com/office/drawing/2014/main" id="{7086E9F1-5C51-D4C1-DD5F-A456F707780A}"/>
              </a:ext>
            </a:extLst>
          </p:cNvPr>
          <p:cNvSpPr>
            <a:spLocks noGrp="1"/>
          </p:cNvSpPr>
          <p:nvPr>
            <p:ph type="body" sz="quarter" idx="12"/>
          </p:nvPr>
        </p:nvSpPr>
        <p:spPr/>
        <p:txBody>
          <a:bodyPr/>
          <a:lstStyle/>
          <a:p>
            <a:r>
              <a:rPr lang="en-GB" dirty="0"/>
              <a:t>The Main Changes – Maintaining Supply</a:t>
            </a:r>
          </a:p>
        </p:txBody>
      </p:sp>
      <p:sp>
        <p:nvSpPr>
          <p:cNvPr id="4" name="Text Placeholder 3">
            <a:extLst>
              <a:ext uri="{FF2B5EF4-FFF2-40B4-BE49-F238E27FC236}">
                <a16:creationId xmlns:a16="http://schemas.microsoft.com/office/drawing/2014/main" id="{8DB3734D-2F31-69BB-3F31-643AECE6161C}"/>
              </a:ext>
            </a:extLst>
          </p:cNvPr>
          <p:cNvSpPr>
            <a:spLocks noGrp="1"/>
          </p:cNvSpPr>
          <p:nvPr>
            <p:ph type="body" sz="quarter" idx="13"/>
          </p:nvPr>
        </p:nvSpPr>
        <p:spPr>
          <a:xfrm>
            <a:off x="719139" y="1640776"/>
            <a:ext cx="1427002" cy="444500"/>
          </a:xfrm>
        </p:spPr>
        <p:txBody>
          <a:bodyPr>
            <a:normAutofit fontScale="92500" lnSpcReduction="20000"/>
          </a:bodyPr>
          <a:lstStyle/>
          <a:p>
            <a:r>
              <a:rPr lang="en-GB" dirty="0"/>
              <a:t>Note: 		</a:t>
            </a:r>
          </a:p>
        </p:txBody>
      </p:sp>
      <p:sp>
        <p:nvSpPr>
          <p:cNvPr id="8" name="Text Placeholder 7">
            <a:extLst>
              <a:ext uri="{FF2B5EF4-FFF2-40B4-BE49-F238E27FC236}">
                <a16:creationId xmlns:a16="http://schemas.microsoft.com/office/drawing/2014/main" id="{8AF441B9-8868-3BBF-6EDF-1BBD7E940B64}"/>
              </a:ext>
            </a:extLst>
          </p:cNvPr>
          <p:cNvSpPr>
            <a:spLocks noGrp="1"/>
          </p:cNvSpPr>
          <p:nvPr>
            <p:ph type="body" sz="quarter" idx="14"/>
          </p:nvPr>
        </p:nvSpPr>
        <p:spPr>
          <a:xfrm>
            <a:off x="2361537" y="2084018"/>
            <a:ext cx="6076863" cy="2441328"/>
          </a:xfrm>
        </p:spPr>
        <p:txBody>
          <a:bodyPr/>
          <a:lstStyle/>
          <a:p>
            <a:r>
              <a:rPr lang="en-GB" dirty="0"/>
              <a:t>§76:  “</a:t>
            </a:r>
            <a:r>
              <a:rPr lang="en-GB" dirty="0">
                <a:solidFill>
                  <a:srgbClr val="0079D5"/>
                </a:solidFill>
                <a:effectLst/>
              </a:rPr>
              <a:t>Local planning authorities are not required to </a:t>
            </a:r>
            <a:r>
              <a:rPr lang="en-GB" dirty="0">
                <a:solidFill>
                  <a:srgbClr val="000000"/>
                </a:solidFill>
                <a:effectLst/>
              </a:rPr>
              <a:t>identify and update annually a supply</a:t>
            </a:r>
            <a:endParaRPr lang="en-GB" dirty="0">
              <a:solidFill>
                <a:srgbClr val="0079D5"/>
              </a:solidFill>
              <a:effectLst/>
            </a:endParaRPr>
          </a:p>
          <a:p>
            <a:r>
              <a:rPr lang="en-GB" dirty="0">
                <a:effectLst/>
              </a:rPr>
              <a:t>of specific deliverable sites sufficient to provide a minimum of five years’ worth of</a:t>
            </a:r>
          </a:p>
          <a:p>
            <a:r>
              <a:rPr lang="en-GB" dirty="0">
                <a:solidFill>
                  <a:srgbClr val="000000"/>
                </a:solidFill>
                <a:effectLst/>
              </a:rPr>
              <a:t>housing </a:t>
            </a:r>
            <a:r>
              <a:rPr lang="en-GB" dirty="0">
                <a:solidFill>
                  <a:srgbClr val="0079D5"/>
                </a:solidFill>
                <a:effectLst/>
              </a:rPr>
              <a:t>for decision making purposes if the following criteria are met</a:t>
            </a:r>
            <a:r>
              <a:rPr lang="en-GB" baseline="30000" dirty="0">
                <a:solidFill>
                  <a:srgbClr val="0079D5"/>
                </a:solidFill>
                <a:effectLst/>
              </a:rPr>
              <a:t>40</a:t>
            </a:r>
            <a:r>
              <a:rPr lang="en-GB" dirty="0">
                <a:solidFill>
                  <a:srgbClr val="0079D5"/>
                </a:solidFill>
                <a:effectLst/>
              </a:rPr>
              <a:t>:</a:t>
            </a:r>
          </a:p>
          <a:p>
            <a:r>
              <a:rPr lang="en-GB" dirty="0">
                <a:solidFill>
                  <a:srgbClr val="0079D5"/>
                </a:solidFill>
                <a:effectLst/>
              </a:rPr>
              <a:t>a) their adopted plan is less than five years old; </a:t>
            </a:r>
            <a:r>
              <a:rPr lang="en-GB" u="sng" dirty="0">
                <a:solidFill>
                  <a:srgbClr val="0079D5"/>
                </a:solidFill>
                <a:effectLst/>
              </a:rPr>
              <a:t>and</a:t>
            </a:r>
          </a:p>
          <a:p>
            <a:r>
              <a:rPr lang="en-GB" dirty="0">
                <a:solidFill>
                  <a:srgbClr val="0079D5"/>
                </a:solidFill>
                <a:effectLst/>
              </a:rPr>
              <a:t>b) </a:t>
            </a:r>
            <a:r>
              <a:rPr lang="en-GB" u="sng" dirty="0">
                <a:solidFill>
                  <a:srgbClr val="0079D5"/>
                </a:solidFill>
                <a:effectLst/>
              </a:rPr>
              <a:t>that</a:t>
            </a:r>
            <a:r>
              <a:rPr lang="en-GB" dirty="0">
                <a:solidFill>
                  <a:srgbClr val="0079D5"/>
                </a:solidFill>
                <a:effectLst/>
              </a:rPr>
              <a:t> adopted plan identified at least a five year supply of specific, deliverable</a:t>
            </a:r>
          </a:p>
          <a:p>
            <a:r>
              <a:rPr lang="en-GB" dirty="0">
                <a:solidFill>
                  <a:srgbClr val="0079D5"/>
                </a:solidFill>
                <a:effectLst/>
              </a:rPr>
              <a:t>sites at the time that </a:t>
            </a:r>
            <a:r>
              <a:rPr lang="en-GB" u="sng" dirty="0">
                <a:solidFill>
                  <a:srgbClr val="0079D5"/>
                </a:solidFill>
                <a:effectLst/>
              </a:rPr>
              <a:t>its examination concluded</a:t>
            </a:r>
            <a:r>
              <a:rPr lang="en-GB" dirty="0">
                <a:solidFill>
                  <a:srgbClr val="0079D5"/>
                </a:solidFill>
                <a:effectLst/>
              </a:rPr>
              <a:t>.”</a:t>
            </a:r>
          </a:p>
          <a:p>
            <a:r>
              <a:rPr lang="en-GB" i="1" dirty="0">
                <a:effectLst/>
              </a:rPr>
              <a:t>§77:  </a:t>
            </a:r>
            <a:r>
              <a:rPr lang="en-GB" dirty="0">
                <a:effectLst/>
              </a:rPr>
              <a:t>“</a:t>
            </a:r>
            <a:r>
              <a:rPr lang="en-GB" dirty="0">
                <a:solidFill>
                  <a:srgbClr val="0079D5"/>
                </a:solidFill>
                <a:effectLst/>
              </a:rPr>
              <a:t>In all other circumstances, local planning authorities should identify and update</a:t>
            </a:r>
            <a:r>
              <a:rPr lang="en-GB" dirty="0">
                <a:solidFill>
                  <a:srgbClr val="0079D5"/>
                </a:solidFill>
              </a:rPr>
              <a:t> </a:t>
            </a:r>
            <a:r>
              <a:rPr lang="en-GB" dirty="0">
                <a:solidFill>
                  <a:srgbClr val="0079D5"/>
                </a:solidFill>
                <a:effectLst/>
              </a:rPr>
              <a:t>annually a supply of specific deliverable sites sufficient to provide either a</a:t>
            </a:r>
            <a:r>
              <a:rPr lang="en-GB" dirty="0">
                <a:solidFill>
                  <a:srgbClr val="0079D5"/>
                </a:solidFill>
              </a:rPr>
              <a:t> </a:t>
            </a:r>
            <a:r>
              <a:rPr lang="en-GB" dirty="0">
                <a:solidFill>
                  <a:srgbClr val="0079D5"/>
                </a:solidFill>
                <a:effectLst/>
              </a:rPr>
              <a:t>minimum of five years’ worth of housing</a:t>
            </a:r>
            <a:r>
              <a:rPr lang="en-GB" baseline="30000" dirty="0">
                <a:solidFill>
                  <a:srgbClr val="0079D5"/>
                </a:solidFill>
                <a:effectLst/>
              </a:rPr>
              <a:t>41</a:t>
            </a:r>
            <a:r>
              <a:rPr lang="en-GB" dirty="0">
                <a:solidFill>
                  <a:srgbClr val="0079D5"/>
                </a:solidFill>
                <a:effectLst/>
              </a:rPr>
              <a:t>, or a minimum of </a:t>
            </a:r>
            <a:r>
              <a:rPr lang="en-GB" u="sng" dirty="0">
                <a:solidFill>
                  <a:srgbClr val="0079D5"/>
                </a:solidFill>
                <a:effectLst/>
              </a:rPr>
              <a:t>four years’ worth of</a:t>
            </a:r>
            <a:r>
              <a:rPr lang="en-GB" u="sng" dirty="0">
                <a:solidFill>
                  <a:srgbClr val="0079D5"/>
                </a:solidFill>
              </a:rPr>
              <a:t> </a:t>
            </a:r>
            <a:r>
              <a:rPr lang="en-GB" u="sng" dirty="0">
                <a:solidFill>
                  <a:srgbClr val="0079D5"/>
                </a:solidFill>
                <a:effectLst/>
              </a:rPr>
              <a:t>housing if the provisions in paragraph 226 apply</a:t>
            </a:r>
            <a:r>
              <a:rPr lang="en-GB" dirty="0">
                <a:solidFill>
                  <a:srgbClr val="0079D5"/>
                </a:solidFill>
                <a:effectLst/>
              </a:rPr>
              <a:t>. The supply should be</a:t>
            </a:r>
            <a:r>
              <a:rPr lang="en-GB" dirty="0">
                <a:solidFill>
                  <a:srgbClr val="0079D5"/>
                </a:solidFill>
              </a:rPr>
              <a:t> </a:t>
            </a:r>
            <a:r>
              <a:rPr lang="en-GB" dirty="0">
                <a:solidFill>
                  <a:srgbClr val="0079D5"/>
                </a:solidFill>
                <a:effectLst/>
              </a:rPr>
              <a:t>demonstrated against either the housing requirement set out in adopted strategic</a:t>
            </a:r>
            <a:r>
              <a:rPr lang="en-GB" dirty="0">
                <a:solidFill>
                  <a:srgbClr val="0079D5"/>
                </a:solidFill>
              </a:rPr>
              <a:t> </a:t>
            </a:r>
            <a:r>
              <a:rPr lang="en-GB" dirty="0">
                <a:solidFill>
                  <a:srgbClr val="0079D5"/>
                </a:solidFill>
                <a:effectLst/>
              </a:rPr>
              <a:t>policies, or against the local housing need where the strategic policies are more</a:t>
            </a:r>
            <a:r>
              <a:rPr lang="en-GB" dirty="0">
                <a:solidFill>
                  <a:srgbClr val="0079D5"/>
                </a:solidFill>
              </a:rPr>
              <a:t> </a:t>
            </a:r>
            <a:r>
              <a:rPr lang="en-GB" dirty="0">
                <a:solidFill>
                  <a:srgbClr val="0079D5"/>
                </a:solidFill>
                <a:effectLst/>
              </a:rPr>
              <a:t>than five years old</a:t>
            </a:r>
            <a:r>
              <a:rPr lang="en-GB" baseline="30000" dirty="0">
                <a:solidFill>
                  <a:srgbClr val="0079D5"/>
                </a:solidFill>
                <a:effectLst/>
              </a:rPr>
              <a:t>42</a:t>
            </a:r>
            <a:r>
              <a:rPr lang="en-GB" dirty="0">
                <a:solidFill>
                  <a:srgbClr val="0079D5"/>
                </a:solidFill>
                <a:effectLst/>
              </a:rPr>
              <a:t>. Where there has been </a:t>
            </a:r>
            <a:r>
              <a:rPr lang="en-GB" u="sng" dirty="0">
                <a:solidFill>
                  <a:srgbClr val="0079D5"/>
                </a:solidFill>
                <a:effectLst/>
              </a:rPr>
              <a:t>significant under delivery</a:t>
            </a:r>
            <a:r>
              <a:rPr lang="en-GB" dirty="0">
                <a:solidFill>
                  <a:srgbClr val="0079D5"/>
                </a:solidFill>
                <a:effectLst/>
              </a:rPr>
              <a:t> of housing</a:t>
            </a:r>
            <a:r>
              <a:rPr lang="en-GB" dirty="0">
                <a:solidFill>
                  <a:srgbClr val="0079D5"/>
                </a:solidFill>
              </a:rPr>
              <a:t> </a:t>
            </a:r>
            <a:r>
              <a:rPr lang="en-GB" dirty="0">
                <a:solidFill>
                  <a:srgbClr val="0079D5"/>
                </a:solidFill>
                <a:effectLst/>
              </a:rPr>
              <a:t>over the previous three years</a:t>
            </a:r>
            <a:r>
              <a:rPr lang="en-GB" baseline="30000" dirty="0">
                <a:solidFill>
                  <a:srgbClr val="0079D5"/>
                </a:solidFill>
                <a:effectLst/>
              </a:rPr>
              <a:t>43</a:t>
            </a:r>
            <a:r>
              <a:rPr lang="en-GB" dirty="0">
                <a:solidFill>
                  <a:srgbClr val="0079D5"/>
                </a:solidFill>
                <a:effectLst/>
              </a:rPr>
              <a:t>, the supply of specific deliverable sites should in</a:t>
            </a:r>
            <a:r>
              <a:rPr lang="en-GB" dirty="0">
                <a:solidFill>
                  <a:srgbClr val="0079D5"/>
                </a:solidFill>
              </a:rPr>
              <a:t> </a:t>
            </a:r>
            <a:r>
              <a:rPr lang="en-GB" dirty="0">
                <a:solidFill>
                  <a:srgbClr val="0079D5"/>
                </a:solidFill>
                <a:effectLst/>
              </a:rPr>
              <a:t>addition include a </a:t>
            </a:r>
            <a:r>
              <a:rPr lang="en-GB" u="sng" dirty="0">
                <a:solidFill>
                  <a:srgbClr val="0079D5"/>
                </a:solidFill>
                <a:effectLst/>
              </a:rPr>
              <a:t>buffer of 20% </a:t>
            </a:r>
            <a:r>
              <a:rPr lang="en-GB" dirty="0">
                <a:solidFill>
                  <a:srgbClr val="0079D5"/>
                </a:solidFill>
                <a:effectLst/>
              </a:rPr>
              <a:t>(moved forward from later in the plan period).”</a:t>
            </a:r>
          </a:p>
          <a:p>
            <a:endParaRPr lang="en-GB" dirty="0"/>
          </a:p>
        </p:txBody>
      </p:sp>
      <p:sp>
        <p:nvSpPr>
          <p:cNvPr id="9" name="Text Placeholder 8">
            <a:extLst>
              <a:ext uri="{FF2B5EF4-FFF2-40B4-BE49-F238E27FC236}">
                <a16:creationId xmlns:a16="http://schemas.microsoft.com/office/drawing/2014/main" id="{49F59405-2EE8-F270-42CD-C69442DF62D4}"/>
              </a:ext>
            </a:extLst>
          </p:cNvPr>
          <p:cNvSpPr>
            <a:spLocks noGrp="1"/>
          </p:cNvSpPr>
          <p:nvPr>
            <p:ph type="body" sz="quarter" idx="15"/>
          </p:nvPr>
        </p:nvSpPr>
        <p:spPr>
          <a:xfrm>
            <a:off x="2361537" y="1639517"/>
            <a:ext cx="6076863" cy="444500"/>
          </a:xfrm>
        </p:spPr>
        <p:txBody>
          <a:bodyPr/>
          <a:lstStyle/>
          <a:p>
            <a:r>
              <a:rPr lang="en-GB" dirty="0"/>
              <a:t>2023</a:t>
            </a:r>
          </a:p>
        </p:txBody>
      </p:sp>
    </p:spTree>
    <p:extLst>
      <p:ext uri="{BB962C8B-B14F-4D97-AF65-F5344CB8AC3E}">
        <p14:creationId xmlns:p14="http://schemas.microsoft.com/office/powerpoint/2010/main" val="123991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DDFE1-43C8-A26E-E353-E5773C68FB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8ED3EF-5912-9B7C-24DC-F5DF1A7F7DA9}"/>
              </a:ext>
            </a:extLst>
          </p:cNvPr>
          <p:cNvSpPr>
            <a:spLocks noGrp="1"/>
          </p:cNvSpPr>
          <p:nvPr>
            <p:ph type="body" sz="quarter" idx="10"/>
          </p:nvPr>
        </p:nvSpPr>
        <p:spPr>
          <a:xfrm>
            <a:off x="719851" y="2085277"/>
            <a:ext cx="1426290" cy="2441328"/>
          </a:xfrm>
        </p:spPr>
        <p:txBody>
          <a:bodyPr/>
          <a:lstStyle/>
          <a:p>
            <a:r>
              <a:rPr lang="en-GB" dirty="0"/>
              <a:t>Transitional protection</a:t>
            </a:r>
          </a:p>
          <a:p>
            <a:endParaRPr lang="en-GB" dirty="0"/>
          </a:p>
          <a:p>
            <a:r>
              <a:rPr lang="en-GB" dirty="0"/>
              <a:t>For plans submitted</a:t>
            </a:r>
          </a:p>
          <a:p>
            <a:endParaRPr lang="en-GB" dirty="0"/>
          </a:p>
          <a:p>
            <a:r>
              <a:rPr lang="en-GB" dirty="0"/>
              <a:t>Or at least Reg 18 with proposed allocations and policies map</a:t>
            </a:r>
          </a:p>
          <a:p>
            <a:endParaRPr lang="en-GB" dirty="0"/>
          </a:p>
          <a:p>
            <a:r>
              <a:rPr lang="en-GB" dirty="0"/>
              <a:t>Apply for 2 years from December 2023</a:t>
            </a:r>
          </a:p>
        </p:txBody>
      </p:sp>
      <p:sp>
        <p:nvSpPr>
          <p:cNvPr id="3" name="Text Placeholder 2">
            <a:extLst>
              <a:ext uri="{FF2B5EF4-FFF2-40B4-BE49-F238E27FC236}">
                <a16:creationId xmlns:a16="http://schemas.microsoft.com/office/drawing/2014/main" id="{F7E8AB63-295F-B479-D582-66C6D7009113}"/>
              </a:ext>
            </a:extLst>
          </p:cNvPr>
          <p:cNvSpPr>
            <a:spLocks noGrp="1"/>
          </p:cNvSpPr>
          <p:nvPr>
            <p:ph type="body" sz="quarter" idx="12"/>
          </p:nvPr>
        </p:nvSpPr>
        <p:spPr/>
        <p:txBody>
          <a:bodyPr/>
          <a:lstStyle/>
          <a:p>
            <a:r>
              <a:rPr lang="en-GB" dirty="0"/>
              <a:t>The Main Changes – Maintaining Supply</a:t>
            </a:r>
          </a:p>
        </p:txBody>
      </p:sp>
      <p:sp>
        <p:nvSpPr>
          <p:cNvPr id="4" name="Text Placeholder 3">
            <a:extLst>
              <a:ext uri="{FF2B5EF4-FFF2-40B4-BE49-F238E27FC236}">
                <a16:creationId xmlns:a16="http://schemas.microsoft.com/office/drawing/2014/main" id="{0F2BD7D9-B18B-E1B5-2553-A840680E79E4}"/>
              </a:ext>
            </a:extLst>
          </p:cNvPr>
          <p:cNvSpPr>
            <a:spLocks noGrp="1"/>
          </p:cNvSpPr>
          <p:nvPr>
            <p:ph type="body" sz="quarter" idx="13"/>
          </p:nvPr>
        </p:nvSpPr>
        <p:spPr>
          <a:xfrm>
            <a:off x="719139" y="1640776"/>
            <a:ext cx="1427002" cy="444500"/>
          </a:xfrm>
        </p:spPr>
        <p:txBody>
          <a:bodyPr>
            <a:normAutofit fontScale="92500" lnSpcReduction="20000"/>
          </a:bodyPr>
          <a:lstStyle/>
          <a:p>
            <a:r>
              <a:rPr lang="en-GB" dirty="0"/>
              <a:t>Note: 		</a:t>
            </a:r>
          </a:p>
        </p:txBody>
      </p:sp>
      <p:sp>
        <p:nvSpPr>
          <p:cNvPr id="8" name="Text Placeholder 7">
            <a:extLst>
              <a:ext uri="{FF2B5EF4-FFF2-40B4-BE49-F238E27FC236}">
                <a16:creationId xmlns:a16="http://schemas.microsoft.com/office/drawing/2014/main" id="{82B15DA6-3746-5EAB-F286-21837CF23A1D}"/>
              </a:ext>
            </a:extLst>
          </p:cNvPr>
          <p:cNvSpPr>
            <a:spLocks noGrp="1"/>
          </p:cNvSpPr>
          <p:nvPr>
            <p:ph type="body" sz="quarter" idx="14"/>
          </p:nvPr>
        </p:nvSpPr>
        <p:spPr>
          <a:xfrm>
            <a:off x="2361537" y="2084018"/>
            <a:ext cx="6076863" cy="2441328"/>
          </a:xfrm>
        </p:spPr>
        <p:txBody>
          <a:bodyPr/>
          <a:lstStyle/>
          <a:p>
            <a:r>
              <a:rPr lang="en-GB" dirty="0"/>
              <a:t>§226:</a:t>
            </a:r>
            <a:r>
              <a:rPr lang="en-GB" i="1" dirty="0">
                <a:solidFill>
                  <a:srgbClr val="0079D5"/>
                </a:solidFill>
                <a:effectLst/>
                <a:latin typeface="Helvetica" pitchFamily="2" charset="0"/>
              </a:rPr>
              <a:t>. . . </a:t>
            </a:r>
            <a:r>
              <a:rPr lang="en-GB" dirty="0">
                <a:solidFill>
                  <a:srgbClr val="0079D5"/>
                </a:solidFill>
                <a:effectLst/>
                <a:latin typeface="Helvetica" pitchFamily="2" charset="0"/>
              </a:rPr>
              <a:t>This policy applies to those authorities which </a:t>
            </a:r>
            <a:r>
              <a:rPr lang="en-GB" u="sng" dirty="0">
                <a:solidFill>
                  <a:srgbClr val="0079D5"/>
                </a:solidFill>
                <a:effectLst/>
                <a:latin typeface="Helvetica" pitchFamily="2" charset="0"/>
              </a:rPr>
              <a:t>have</a:t>
            </a:r>
            <a:r>
              <a:rPr lang="en-GB" dirty="0">
                <a:solidFill>
                  <a:srgbClr val="0079D5"/>
                </a:solidFill>
                <a:effectLst/>
                <a:latin typeface="Helvetica" pitchFamily="2" charset="0"/>
              </a:rPr>
              <a:t> an emerging</a:t>
            </a:r>
            <a:r>
              <a:rPr lang="en-GB" dirty="0">
                <a:solidFill>
                  <a:srgbClr val="0079D5"/>
                </a:solidFill>
                <a:latin typeface="Helvetica" pitchFamily="2" charset="0"/>
              </a:rPr>
              <a:t> </a:t>
            </a:r>
            <a:r>
              <a:rPr lang="en-GB" dirty="0">
                <a:solidFill>
                  <a:srgbClr val="0079D5"/>
                </a:solidFill>
                <a:effectLst/>
                <a:latin typeface="Helvetica" pitchFamily="2" charset="0"/>
              </a:rPr>
              <a:t>local plan that has either been submitted for examination or has reached</a:t>
            </a:r>
            <a:r>
              <a:rPr lang="en-GB" dirty="0">
                <a:solidFill>
                  <a:srgbClr val="0079D5"/>
                </a:solidFill>
                <a:latin typeface="Helvetica" pitchFamily="2" charset="0"/>
              </a:rPr>
              <a:t> </a:t>
            </a:r>
            <a:r>
              <a:rPr lang="en-GB" dirty="0">
                <a:solidFill>
                  <a:srgbClr val="0079D5"/>
                </a:solidFill>
                <a:effectLst/>
                <a:latin typeface="Helvetica" pitchFamily="2" charset="0"/>
              </a:rPr>
              <a:t>Regulation 18 or Regulation 19 (Town and Country Planning (Local Planning)</a:t>
            </a:r>
            <a:r>
              <a:rPr lang="en-GB" dirty="0">
                <a:solidFill>
                  <a:srgbClr val="0079D5"/>
                </a:solidFill>
                <a:latin typeface="Helvetica" pitchFamily="2" charset="0"/>
              </a:rPr>
              <a:t> </a:t>
            </a:r>
            <a:r>
              <a:rPr lang="en-GB" dirty="0">
                <a:solidFill>
                  <a:srgbClr val="0079D5"/>
                </a:solidFill>
                <a:effectLst/>
                <a:latin typeface="Helvetica" pitchFamily="2" charset="0"/>
              </a:rPr>
              <a:t>(England) Regulations 2012) stage, </a:t>
            </a:r>
            <a:r>
              <a:rPr lang="en-GB" u="sng" dirty="0">
                <a:solidFill>
                  <a:srgbClr val="0079D5"/>
                </a:solidFill>
                <a:effectLst/>
                <a:latin typeface="Helvetica" pitchFamily="2" charset="0"/>
              </a:rPr>
              <a:t>including both a policies map and proposed</a:t>
            </a:r>
            <a:r>
              <a:rPr lang="en-GB" u="sng" dirty="0">
                <a:solidFill>
                  <a:srgbClr val="0079D5"/>
                </a:solidFill>
                <a:latin typeface="Helvetica" pitchFamily="2" charset="0"/>
              </a:rPr>
              <a:t> </a:t>
            </a:r>
            <a:r>
              <a:rPr lang="en-GB" u="sng" dirty="0">
                <a:solidFill>
                  <a:srgbClr val="0079D5"/>
                </a:solidFill>
                <a:effectLst/>
                <a:latin typeface="Helvetica" pitchFamily="2" charset="0"/>
              </a:rPr>
              <a:t>allocations towards meeting housing need</a:t>
            </a:r>
            <a:r>
              <a:rPr lang="en-GB" dirty="0">
                <a:solidFill>
                  <a:srgbClr val="0079D5"/>
                </a:solidFill>
                <a:effectLst/>
                <a:latin typeface="Helvetica" pitchFamily="2" charset="0"/>
              </a:rPr>
              <a:t>. This provision does not apply to</a:t>
            </a:r>
            <a:r>
              <a:rPr lang="en-GB" dirty="0">
                <a:solidFill>
                  <a:srgbClr val="0079D5"/>
                </a:solidFill>
                <a:latin typeface="Helvetica" pitchFamily="2" charset="0"/>
              </a:rPr>
              <a:t> </a:t>
            </a:r>
            <a:r>
              <a:rPr lang="en-GB" dirty="0">
                <a:solidFill>
                  <a:srgbClr val="0079D5"/>
                </a:solidFill>
                <a:effectLst/>
                <a:latin typeface="Helvetica" pitchFamily="2" charset="0"/>
              </a:rPr>
              <a:t>authorities who are not required to demonstrate a housing land supply, as set out</a:t>
            </a:r>
            <a:r>
              <a:rPr lang="en-GB" dirty="0">
                <a:solidFill>
                  <a:srgbClr val="0079D5"/>
                </a:solidFill>
                <a:latin typeface="Helvetica" pitchFamily="2" charset="0"/>
              </a:rPr>
              <a:t> </a:t>
            </a:r>
            <a:r>
              <a:rPr lang="en-GB" dirty="0">
                <a:solidFill>
                  <a:srgbClr val="0079D5"/>
                </a:solidFill>
                <a:effectLst/>
                <a:latin typeface="Helvetica" pitchFamily="2" charset="0"/>
              </a:rPr>
              <a:t>in paragraph 76. These arrangements will </a:t>
            </a:r>
            <a:r>
              <a:rPr lang="en-GB" u="sng" dirty="0">
                <a:solidFill>
                  <a:srgbClr val="0079D5"/>
                </a:solidFill>
                <a:effectLst/>
                <a:latin typeface="Helvetica" pitchFamily="2" charset="0"/>
              </a:rPr>
              <a:t>apply for a period of two years</a:t>
            </a:r>
            <a:r>
              <a:rPr lang="en-GB" dirty="0">
                <a:solidFill>
                  <a:srgbClr val="0079D5"/>
                </a:solidFill>
                <a:effectLst/>
                <a:latin typeface="Helvetica" pitchFamily="2" charset="0"/>
              </a:rPr>
              <a:t> from the</a:t>
            </a:r>
            <a:r>
              <a:rPr lang="en-GB" dirty="0">
                <a:solidFill>
                  <a:srgbClr val="0079D5"/>
                </a:solidFill>
                <a:latin typeface="Helvetica" pitchFamily="2" charset="0"/>
              </a:rPr>
              <a:t> </a:t>
            </a:r>
            <a:r>
              <a:rPr lang="en-GB" dirty="0">
                <a:solidFill>
                  <a:srgbClr val="0079D5"/>
                </a:solidFill>
                <a:effectLst/>
                <a:latin typeface="Helvetica" pitchFamily="2" charset="0"/>
              </a:rPr>
              <a:t>publication date of this revision of the Framework.</a:t>
            </a:r>
          </a:p>
          <a:p>
            <a:endParaRPr lang="en-GB" dirty="0"/>
          </a:p>
          <a:p>
            <a:endParaRPr lang="en-GB" dirty="0"/>
          </a:p>
          <a:p>
            <a:endParaRPr lang="en-GB" dirty="0"/>
          </a:p>
        </p:txBody>
      </p:sp>
      <p:sp>
        <p:nvSpPr>
          <p:cNvPr id="9" name="Text Placeholder 8">
            <a:extLst>
              <a:ext uri="{FF2B5EF4-FFF2-40B4-BE49-F238E27FC236}">
                <a16:creationId xmlns:a16="http://schemas.microsoft.com/office/drawing/2014/main" id="{A1B22A71-3B34-B6C5-AA64-4A57F8210D77}"/>
              </a:ext>
            </a:extLst>
          </p:cNvPr>
          <p:cNvSpPr>
            <a:spLocks noGrp="1"/>
          </p:cNvSpPr>
          <p:nvPr>
            <p:ph type="body" sz="quarter" idx="15"/>
          </p:nvPr>
        </p:nvSpPr>
        <p:spPr>
          <a:xfrm>
            <a:off x="2361537" y="1639517"/>
            <a:ext cx="6076863" cy="444500"/>
          </a:xfrm>
        </p:spPr>
        <p:txBody>
          <a:bodyPr/>
          <a:lstStyle/>
          <a:p>
            <a:r>
              <a:rPr lang="en-GB" dirty="0"/>
              <a:t>2023</a:t>
            </a:r>
          </a:p>
        </p:txBody>
      </p:sp>
    </p:spTree>
    <p:extLst>
      <p:ext uri="{BB962C8B-B14F-4D97-AF65-F5344CB8AC3E}">
        <p14:creationId xmlns:p14="http://schemas.microsoft.com/office/powerpoint/2010/main" val="178334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71D66-503F-54FD-F726-1DA1312FD7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B62AB6-8EA9-294A-C207-CCED5E771693}"/>
              </a:ext>
            </a:extLst>
          </p:cNvPr>
          <p:cNvSpPr>
            <a:spLocks noGrp="1"/>
          </p:cNvSpPr>
          <p:nvPr>
            <p:ph type="body" sz="quarter" idx="10"/>
          </p:nvPr>
        </p:nvSpPr>
        <p:spPr>
          <a:xfrm>
            <a:off x="719851" y="2085277"/>
            <a:ext cx="1426290" cy="2441328"/>
          </a:xfrm>
        </p:spPr>
        <p:txBody>
          <a:bodyPr/>
          <a:lstStyle/>
          <a:p>
            <a:r>
              <a:rPr lang="en-GB" dirty="0"/>
              <a:t>Continuing theme:  meet as much need </a:t>
            </a:r>
            <a:r>
              <a:rPr lang="en-GB" u="sng" dirty="0"/>
              <a:t>as possible</a:t>
            </a:r>
          </a:p>
          <a:p>
            <a:endParaRPr lang="en-GB" u="sng" dirty="0"/>
          </a:p>
          <a:p>
            <a:endParaRPr lang="en-GB" dirty="0"/>
          </a:p>
          <a:p>
            <a:endParaRPr lang="en-GB" dirty="0"/>
          </a:p>
          <a:p>
            <a:endParaRPr lang="en-GB" dirty="0"/>
          </a:p>
          <a:p>
            <a:r>
              <a:rPr lang="en-GB" dirty="0"/>
              <a:t>Continuing role of MDS</a:t>
            </a:r>
          </a:p>
          <a:p>
            <a:endParaRPr lang="en-GB" dirty="0"/>
          </a:p>
          <a:p>
            <a:r>
              <a:rPr lang="en-GB" dirty="0"/>
              <a:t>Providing for “significant uplift”</a:t>
            </a:r>
          </a:p>
        </p:txBody>
      </p:sp>
      <p:sp>
        <p:nvSpPr>
          <p:cNvPr id="3" name="Text Placeholder 2">
            <a:extLst>
              <a:ext uri="{FF2B5EF4-FFF2-40B4-BE49-F238E27FC236}">
                <a16:creationId xmlns:a16="http://schemas.microsoft.com/office/drawing/2014/main" id="{7643BBBE-74D1-CD82-68C1-4E370C7BA396}"/>
              </a:ext>
            </a:extLst>
          </p:cNvPr>
          <p:cNvSpPr>
            <a:spLocks noGrp="1"/>
          </p:cNvSpPr>
          <p:nvPr>
            <p:ph type="body" sz="quarter" idx="12"/>
          </p:nvPr>
        </p:nvSpPr>
        <p:spPr/>
        <p:txBody>
          <a:bodyPr/>
          <a:lstStyle/>
          <a:p>
            <a:r>
              <a:rPr lang="en-GB" dirty="0"/>
              <a:t>The Main Changes – Effective Use</a:t>
            </a:r>
          </a:p>
        </p:txBody>
      </p:sp>
      <p:sp>
        <p:nvSpPr>
          <p:cNvPr id="4" name="Text Placeholder 3">
            <a:extLst>
              <a:ext uri="{FF2B5EF4-FFF2-40B4-BE49-F238E27FC236}">
                <a16:creationId xmlns:a16="http://schemas.microsoft.com/office/drawing/2014/main" id="{94202B7B-AD3B-450C-6C2B-9D0C06ADE251}"/>
              </a:ext>
            </a:extLst>
          </p:cNvPr>
          <p:cNvSpPr>
            <a:spLocks noGrp="1"/>
          </p:cNvSpPr>
          <p:nvPr>
            <p:ph type="body" sz="quarter" idx="13"/>
          </p:nvPr>
        </p:nvSpPr>
        <p:spPr>
          <a:xfrm>
            <a:off x="719139" y="1640776"/>
            <a:ext cx="1427002" cy="444500"/>
          </a:xfrm>
        </p:spPr>
        <p:txBody>
          <a:bodyPr>
            <a:normAutofit fontScale="92500" lnSpcReduction="20000"/>
          </a:bodyPr>
          <a:lstStyle/>
          <a:p>
            <a:r>
              <a:rPr lang="en-GB" dirty="0"/>
              <a:t>Note:		</a:t>
            </a:r>
          </a:p>
        </p:txBody>
      </p:sp>
      <p:sp>
        <p:nvSpPr>
          <p:cNvPr id="8" name="Text Placeholder 7">
            <a:extLst>
              <a:ext uri="{FF2B5EF4-FFF2-40B4-BE49-F238E27FC236}">
                <a16:creationId xmlns:a16="http://schemas.microsoft.com/office/drawing/2014/main" id="{07049A5B-62F4-0DEC-58FD-A4171D1C00C7}"/>
              </a:ext>
            </a:extLst>
          </p:cNvPr>
          <p:cNvSpPr>
            <a:spLocks noGrp="1"/>
          </p:cNvSpPr>
          <p:nvPr>
            <p:ph type="body" sz="quarter" idx="14"/>
          </p:nvPr>
        </p:nvSpPr>
        <p:spPr>
          <a:xfrm>
            <a:off x="2361537" y="2084018"/>
            <a:ext cx="6076863" cy="2441328"/>
          </a:xfrm>
        </p:spPr>
        <p:txBody>
          <a:bodyPr/>
          <a:lstStyle/>
          <a:p>
            <a:r>
              <a:rPr lang="en-GB" dirty="0">
                <a:effectLst/>
                <a:latin typeface="Helvetica" pitchFamily="2" charset="0"/>
              </a:rPr>
              <a:t>§129:</a:t>
            </a:r>
            <a:r>
              <a:rPr lang="en-GB" dirty="0">
                <a:solidFill>
                  <a:srgbClr val="0079D5"/>
                </a:solidFill>
                <a:effectLst/>
                <a:latin typeface="Helvetica" pitchFamily="2" charset="0"/>
              </a:rPr>
              <a:t> Area-based character assessments, design guides and codes and masterplans can be used to help ensure that land is used efficiently while also creating </a:t>
            </a:r>
            <a:r>
              <a:rPr lang="en-GB" u="sng" dirty="0">
                <a:solidFill>
                  <a:srgbClr val="0079D5"/>
                </a:solidFill>
                <a:effectLst/>
                <a:latin typeface="Helvetica" pitchFamily="2" charset="0"/>
              </a:rPr>
              <a:t>beautiful</a:t>
            </a:r>
            <a:r>
              <a:rPr lang="en-GB" dirty="0">
                <a:solidFill>
                  <a:srgbClr val="0079D5"/>
                </a:solidFill>
                <a:effectLst/>
                <a:latin typeface="Helvetica" pitchFamily="2" charset="0"/>
              </a:rPr>
              <a:t> and sustainable places. </a:t>
            </a:r>
            <a:r>
              <a:rPr lang="en-GB" dirty="0">
                <a:effectLst/>
                <a:latin typeface="Helvetica" pitchFamily="2" charset="0"/>
              </a:rPr>
              <a:t>Where there is an existing or anticipated shortage of land for meeting identified housing needs, it is especially important that planning policies and decisions avoid homes being built at low densities, and ensure that developments make optimal use of the potential of each site. In these circumstances: </a:t>
            </a:r>
          </a:p>
          <a:p>
            <a:endParaRPr lang="en-GB" dirty="0">
              <a:effectLst/>
              <a:latin typeface="Helvetica" pitchFamily="2" charset="0"/>
            </a:endParaRPr>
          </a:p>
          <a:p>
            <a:r>
              <a:rPr lang="en-GB" dirty="0">
                <a:effectLst/>
                <a:latin typeface="Helvetica" pitchFamily="2" charset="0"/>
              </a:rPr>
              <a:t>(a) plans should contain policies to optimise the use of land in their area and meet</a:t>
            </a:r>
          </a:p>
          <a:p>
            <a:r>
              <a:rPr lang="en-GB" dirty="0">
                <a:effectLst/>
                <a:latin typeface="Helvetica" pitchFamily="2" charset="0"/>
              </a:rPr>
              <a:t>as much of the identified need for housing </a:t>
            </a:r>
            <a:r>
              <a:rPr lang="en-GB" u="sng" dirty="0">
                <a:effectLst/>
                <a:latin typeface="Helvetica" pitchFamily="2" charset="0"/>
              </a:rPr>
              <a:t>as possible</a:t>
            </a:r>
            <a:r>
              <a:rPr lang="en-GB" dirty="0">
                <a:effectLst/>
                <a:latin typeface="Helvetica" pitchFamily="2" charset="0"/>
              </a:rPr>
              <a:t> . . . [including minimum density standards for town centres and nodes, with significant uplift] </a:t>
            </a:r>
            <a:r>
              <a:rPr lang="en-GB" u="sng" dirty="0">
                <a:effectLst/>
                <a:latin typeface="Helvetica" pitchFamily="2" charset="0"/>
              </a:rPr>
              <a:t>unless</a:t>
            </a:r>
            <a:r>
              <a:rPr lang="en-GB" dirty="0">
                <a:effectLst/>
                <a:latin typeface="Helvetica" pitchFamily="2" charset="0"/>
              </a:rPr>
              <a:t> it can be </a:t>
            </a:r>
            <a:r>
              <a:rPr lang="en-GB" u="sng" dirty="0">
                <a:effectLst/>
                <a:latin typeface="Helvetica" pitchFamily="2" charset="0"/>
              </a:rPr>
              <a:t>shown</a:t>
            </a:r>
            <a:r>
              <a:rPr lang="en-GB" dirty="0">
                <a:effectLst/>
                <a:latin typeface="Helvetica" pitchFamily="2" charset="0"/>
              </a:rPr>
              <a:t> that there are </a:t>
            </a:r>
            <a:r>
              <a:rPr lang="en-GB" u="sng" dirty="0">
                <a:effectLst/>
                <a:latin typeface="Helvetica" pitchFamily="2" charset="0"/>
              </a:rPr>
              <a:t>strong reasons</a:t>
            </a:r>
            <a:r>
              <a:rPr lang="en-GB" dirty="0">
                <a:effectLst/>
                <a:latin typeface="Helvetica" pitchFamily="2" charset="0"/>
              </a:rPr>
              <a:t> why this </a:t>
            </a:r>
            <a:r>
              <a:rPr lang="en-GB" u="sng" dirty="0">
                <a:effectLst/>
                <a:latin typeface="Helvetica" pitchFamily="2" charset="0"/>
              </a:rPr>
              <a:t>would be</a:t>
            </a:r>
            <a:r>
              <a:rPr lang="en-GB" dirty="0">
                <a:effectLst/>
                <a:latin typeface="Helvetica" pitchFamily="2" charset="0"/>
              </a:rPr>
              <a:t> inappropriate;</a:t>
            </a:r>
          </a:p>
          <a:p>
            <a:endParaRPr lang="en-GB" dirty="0">
              <a:latin typeface="Helvetica" pitchFamily="2" charset="0"/>
            </a:endParaRPr>
          </a:p>
          <a:p>
            <a:r>
              <a:rPr lang="en-GB" dirty="0">
                <a:latin typeface="Helvetica" pitchFamily="2" charset="0"/>
              </a:rPr>
              <a:t>(b) the use of minimum density standards should also be considered for other parts</a:t>
            </a:r>
          </a:p>
          <a:p>
            <a:r>
              <a:rPr lang="en-GB" dirty="0">
                <a:latin typeface="Helvetica" pitchFamily="2" charset="0"/>
              </a:rPr>
              <a:t>of the plan area . . .</a:t>
            </a:r>
          </a:p>
          <a:p>
            <a:endParaRPr lang="en-GB" dirty="0">
              <a:latin typeface="Helvetica" pitchFamily="2" charset="0"/>
            </a:endParaRPr>
          </a:p>
          <a:p>
            <a:endParaRPr lang="en-GB" dirty="0">
              <a:effectLst/>
              <a:latin typeface="Helvetica" pitchFamily="2" charset="0"/>
            </a:endParaRPr>
          </a:p>
          <a:p>
            <a:endParaRPr lang="en-GB" dirty="0">
              <a:effectLst/>
              <a:latin typeface="Helvetica" pitchFamily="2" charset="0"/>
            </a:endParaRPr>
          </a:p>
          <a:p>
            <a:endParaRPr lang="en-GB" dirty="0">
              <a:solidFill>
                <a:srgbClr val="0079D5"/>
              </a:solidFill>
              <a:effectLst/>
              <a:highlight>
                <a:srgbClr val="FFFF00"/>
              </a:highlight>
            </a:endParaRPr>
          </a:p>
          <a:p>
            <a:endParaRPr lang="en-GB" dirty="0"/>
          </a:p>
        </p:txBody>
      </p:sp>
      <p:sp>
        <p:nvSpPr>
          <p:cNvPr id="9" name="Text Placeholder 8">
            <a:extLst>
              <a:ext uri="{FF2B5EF4-FFF2-40B4-BE49-F238E27FC236}">
                <a16:creationId xmlns:a16="http://schemas.microsoft.com/office/drawing/2014/main" id="{E5EDC8A0-9726-5053-333C-09B02956A5BF}"/>
              </a:ext>
            </a:extLst>
          </p:cNvPr>
          <p:cNvSpPr>
            <a:spLocks noGrp="1"/>
          </p:cNvSpPr>
          <p:nvPr>
            <p:ph type="body" sz="quarter" idx="15"/>
          </p:nvPr>
        </p:nvSpPr>
        <p:spPr>
          <a:xfrm>
            <a:off x="2361537" y="1639517"/>
            <a:ext cx="6076863" cy="444500"/>
          </a:xfrm>
        </p:spPr>
        <p:txBody>
          <a:bodyPr/>
          <a:lstStyle/>
          <a:p>
            <a:r>
              <a:rPr lang="en-GB" dirty="0"/>
              <a:t>2023</a:t>
            </a:r>
          </a:p>
        </p:txBody>
      </p:sp>
    </p:spTree>
    <p:extLst>
      <p:ext uri="{BB962C8B-B14F-4D97-AF65-F5344CB8AC3E}">
        <p14:creationId xmlns:p14="http://schemas.microsoft.com/office/powerpoint/2010/main" val="100118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B12FE-3BBE-E525-9433-A38D444687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74B44F-A928-6E6B-D507-AF982955F257}"/>
              </a:ext>
            </a:extLst>
          </p:cNvPr>
          <p:cNvSpPr>
            <a:spLocks noGrp="1"/>
          </p:cNvSpPr>
          <p:nvPr>
            <p:ph type="body" sz="quarter" idx="10"/>
          </p:nvPr>
        </p:nvSpPr>
        <p:spPr>
          <a:xfrm>
            <a:off x="719851" y="2085277"/>
            <a:ext cx="1426290" cy="2441328"/>
          </a:xfrm>
        </p:spPr>
        <p:txBody>
          <a:bodyPr/>
          <a:lstStyle/>
          <a:p>
            <a:r>
              <a:rPr lang="en-GB" dirty="0"/>
              <a:t>A potential restriction on density uplifts</a:t>
            </a:r>
          </a:p>
          <a:p>
            <a:endParaRPr lang="en-GB" dirty="0"/>
          </a:p>
          <a:p>
            <a:r>
              <a:rPr lang="en-GB" dirty="0"/>
              <a:t>Needs to be fully evidenced</a:t>
            </a:r>
          </a:p>
          <a:p>
            <a:endParaRPr lang="en-GB" dirty="0"/>
          </a:p>
          <a:p>
            <a:r>
              <a:rPr lang="en-GB" dirty="0"/>
              <a:t>Through design code within DP</a:t>
            </a:r>
          </a:p>
        </p:txBody>
      </p:sp>
      <p:sp>
        <p:nvSpPr>
          <p:cNvPr id="3" name="Text Placeholder 2">
            <a:extLst>
              <a:ext uri="{FF2B5EF4-FFF2-40B4-BE49-F238E27FC236}">
                <a16:creationId xmlns:a16="http://schemas.microsoft.com/office/drawing/2014/main" id="{0C849C13-3559-1C96-D2FC-4AC523EC2846}"/>
              </a:ext>
            </a:extLst>
          </p:cNvPr>
          <p:cNvSpPr>
            <a:spLocks noGrp="1"/>
          </p:cNvSpPr>
          <p:nvPr>
            <p:ph type="body" sz="quarter" idx="12"/>
          </p:nvPr>
        </p:nvSpPr>
        <p:spPr/>
        <p:txBody>
          <a:bodyPr/>
          <a:lstStyle/>
          <a:p>
            <a:r>
              <a:rPr lang="en-GB" dirty="0"/>
              <a:t>The Main Changes – Effective Use</a:t>
            </a:r>
          </a:p>
        </p:txBody>
      </p:sp>
      <p:sp>
        <p:nvSpPr>
          <p:cNvPr id="4" name="Text Placeholder 3">
            <a:extLst>
              <a:ext uri="{FF2B5EF4-FFF2-40B4-BE49-F238E27FC236}">
                <a16:creationId xmlns:a16="http://schemas.microsoft.com/office/drawing/2014/main" id="{6A367E3F-AF7E-D890-B1E0-89ECF9478679}"/>
              </a:ext>
            </a:extLst>
          </p:cNvPr>
          <p:cNvSpPr>
            <a:spLocks noGrp="1"/>
          </p:cNvSpPr>
          <p:nvPr>
            <p:ph type="body" sz="quarter" idx="13"/>
          </p:nvPr>
        </p:nvSpPr>
        <p:spPr>
          <a:xfrm>
            <a:off x="719139" y="1640776"/>
            <a:ext cx="1427002" cy="444500"/>
          </a:xfrm>
        </p:spPr>
        <p:txBody>
          <a:bodyPr>
            <a:normAutofit fontScale="92500" lnSpcReduction="20000"/>
          </a:bodyPr>
          <a:lstStyle/>
          <a:p>
            <a:r>
              <a:rPr lang="en-GB" dirty="0"/>
              <a:t>Note: 		</a:t>
            </a:r>
          </a:p>
        </p:txBody>
      </p:sp>
      <p:sp>
        <p:nvSpPr>
          <p:cNvPr id="8" name="Text Placeholder 7">
            <a:extLst>
              <a:ext uri="{FF2B5EF4-FFF2-40B4-BE49-F238E27FC236}">
                <a16:creationId xmlns:a16="http://schemas.microsoft.com/office/drawing/2014/main" id="{2CBBC4D9-FFE2-B472-42D7-7DA67CD378A6}"/>
              </a:ext>
            </a:extLst>
          </p:cNvPr>
          <p:cNvSpPr>
            <a:spLocks noGrp="1"/>
          </p:cNvSpPr>
          <p:nvPr>
            <p:ph type="body" sz="quarter" idx="14"/>
          </p:nvPr>
        </p:nvSpPr>
        <p:spPr>
          <a:xfrm>
            <a:off x="2361537" y="2084018"/>
            <a:ext cx="6076863" cy="2441328"/>
          </a:xfrm>
        </p:spPr>
        <p:txBody>
          <a:bodyPr/>
          <a:lstStyle/>
          <a:p>
            <a:r>
              <a:rPr lang="en-GB" dirty="0">
                <a:effectLst/>
                <a:latin typeface="Helvetica" pitchFamily="2" charset="0"/>
              </a:rPr>
              <a:t>§130:</a:t>
            </a:r>
            <a:r>
              <a:rPr lang="en-GB" dirty="0">
                <a:solidFill>
                  <a:srgbClr val="0079D5"/>
                </a:solidFill>
                <a:effectLst/>
                <a:latin typeface="Helvetica" pitchFamily="2" charset="0"/>
              </a:rPr>
              <a:t>  In applying paragraphs 129a and b above to existing urban areas, significant uplifts</a:t>
            </a:r>
          </a:p>
          <a:p>
            <a:r>
              <a:rPr lang="en-GB" dirty="0">
                <a:solidFill>
                  <a:srgbClr val="0079D5"/>
                </a:solidFill>
                <a:effectLst/>
                <a:latin typeface="Helvetica" pitchFamily="2" charset="0"/>
              </a:rPr>
              <a:t>in the average density of residential development </a:t>
            </a:r>
            <a:r>
              <a:rPr lang="en-GB" u="sng" dirty="0">
                <a:solidFill>
                  <a:srgbClr val="0079D5"/>
                </a:solidFill>
                <a:effectLst/>
                <a:latin typeface="Helvetica" pitchFamily="2" charset="0"/>
              </a:rPr>
              <a:t>may</a:t>
            </a:r>
            <a:r>
              <a:rPr lang="en-GB" dirty="0">
                <a:solidFill>
                  <a:srgbClr val="0079D5"/>
                </a:solidFill>
                <a:effectLst/>
                <a:latin typeface="Helvetica" pitchFamily="2" charset="0"/>
              </a:rPr>
              <a:t> be inappropriate if the resulting built form would be </a:t>
            </a:r>
            <a:r>
              <a:rPr lang="en-GB" u="sng" dirty="0">
                <a:solidFill>
                  <a:srgbClr val="0079D5"/>
                </a:solidFill>
                <a:effectLst/>
                <a:latin typeface="Helvetica" pitchFamily="2" charset="0"/>
              </a:rPr>
              <a:t>wholly out of character</a:t>
            </a:r>
            <a:r>
              <a:rPr lang="en-GB" dirty="0">
                <a:solidFill>
                  <a:srgbClr val="0079D5"/>
                </a:solidFill>
                <a:effectLst/>
                <a:latin typeface="Helvetica" pitchFamily="2" charset="0"/>
              </a:rPr>
              <a:t> with the existing area. Such circumstances should be </a:t>
            </a:r>
            <a:r>
              <a:rPr lang="en-GB" u="sng" dirty="0">
                <a:solidFill>
                  <a:srgbClr val="0079D5"/>
                </a:solidFill>
                <a:effectLst/>
                <a:latin typeface="Helvetica" pitchFamily="2" charset="0"/>
              </a:rPr>
              <a:t>evidenced</a:t>
            </a:r>
            <a:r>
              <a:rPr lang="en-GB" dirty="0">
                <a:solidFill>
                  <a:srgbClr val="0079D5"/>
                </a:solidFill>
                <a:effectLst/>
                <a:latin typeface="Helvetica" pitchFamily="2" charset="0"/>
              </a:rPr>
              <a:t> through an authority-wide design code which </a:t>
            </a:r>
            <a:r>
              <a:rPr lang="en-GB" u="sng" dirty="0">
                <a:solidFill>
                  <a:srgbClr val="0079D5"/>
                </a:solidFill>
                <a:effectLst/>
                <a:latin typeface="Helvetica" pitchFamily="2" charset="0"/>
              </a:rPr>
              <a:t>is adopted or will be adopted as part of the development plan</a:t>
            </a:r>
          </a:p>
          <a:p>
            <a:endParaRPr lang="en-GB" dirty="0">
              <a:latin typeface="Helvetica" pitchFamily="2" charset="0"/>
            </a:endParaRPr>
          </a:p>
          <a:p>
            <a:endParaRPr lang="en-GB" dirty="0">
              <a:latin typeface="Helvetica" pitchFamily="2" charset="0"/>
            </a:endParaRPr>
          </a:p>
          <a:p>
            <a:endParaRPr lang="en-GB" dirty="0">
              <a:effectLst/>
              <a:latin typeface="Helvetica" pitchFamily="2" charset="0"/>
            </a:endParaRPr>
          </a:p>
          <a:p>
            <a:endParaRPr lang="en-GB" dirty="0">
              <a:effectLst/>
              <a:latin typeface="Helvetica" pitchFamily="2" charset="0"/>
            </a:endParaRPr>
          </a:p>
          <a:p>
            <a:endParaRPr lang="en-GB" dirty="0">
              <a:solidFill>
                <a:srgbClr val="0079D5"/>
              </a:solidFill>
              <a:effectLst/>
              <a:highlight>
                <a:srgbClr val="FFFF00"/>
              </a:highlight>
            </a:endParaRPr>
          </a:p>
          <a:p>
            <a:endParaRPr lang="en-GB" dirty="0"/>
          </a:p>
        </p:txBody>
      </p:sp>
      <p:sp>
        <p:nvSpPr>
          <p:cNvPr id="9" name="Text Placeholder 8">
            <a:extLst>
              <a:ext uri="{FF2B5EF4-FFF2-40B4-BE49-F238E27FC236}">
                <a16:creationId xmlns:a16="http://schemas.microsoft.com/office/drawing/2014/main" id="{064A5AF2-0742-A140-108C-16962255C6AE}"/>
              </a:ext>
            </a:extLst>
          </p:cNvPr>
          <p:cNvSpPr>
            <a:spLocks noGrp="1"/>
          </p:cNvSpPr>
          <p:nvPr>
            <p:ph type="body" sz="quarter" idx="15"/>
          </p:nvPr>
        </p:nvSpPr>
        <p:spPr>
          <a:xfrm>
            <a:off x="2361537" y="1639517"/>
            <a:ext cx="6076863" cy="444500"/>
          </a:xfrm>
        </p:spPr>
        <p:txBody>
          <a:bodyPr/>
          <a:lstStyle/>
          <a:p>
            <a:r>
              <a:rPr lang="en-GB" dirty="0"/>
              <a:t>2023</a:t>
            </a:r>
          </a:p>
        </p:txBody>
      </p:sp>
    </p:spTree>
    <p:extLst>
      <p:ext uri="{BB962C8B-B14F-4D97-AF65-F5344CB8AC3E}">
        <p14:creationId xmlns:p14="http://schemas.microsoft.com/office/powerpoint/2010/main" val="184835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B162F-FC63-7C9B-0297-2828E19204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AD270D-D95C-CE7D-8D1B-1E97DEC31578}"/>
              </a:ext>
            </a:extLst>
          </p:cNvPr>
          <p:cNvSpPr>
            <a:spLocks noGrp="1"/>
          </p:cNvSpPr>
          <p:nvPr>
            <p:ph type="body" sz="quarter" idx="10"/>
          </p:nvPr>
        </p:nvSpPr>
        <p:spPr>
          <a:xfrm>
            <a:off x="719851" y="2085277"/>
            <a:ext cx="1426290" cy="2441328"/>
          </a:xfrm>
        </p:spPr>
        <p:txBody>
          <a:bodyPr/>
          <a:lstStyle/>
          <a:p>
            <a:r>
              <a:rPr lang="en-GB" dirty="0"/>
              <a:t>Obligation to prepare</a:t>
            </a:r>
          </a:p>
          <a:p>
            <a:endParaRPr lang="en-GB" dirty="0"/>
          </a:p>
          <a:p>
            <a:r>
              <a:rPr lang="en-GB" dirty="0"/>
              <a:t>Role of NDG and NMDC</a:t>
            </a:r>
          </a:p>
        </p:txBody>
      </p:sp>
      <p:sp>
        <p:nvSpPr>
          <p:cNvPr id="3" name="Text Placeholder 2">
            <a:extLst>
              <a:ext uri="{FF2B5EF4-FFF2-40B4-BE49-F238E27FC236}">
                <a16:creationId xmlns:a16="http://schemas.microsoft.com/office/drawing/2014/main" id="{30198E54-D570-46E1-FA5D-05C7FD4EC5F4}"/>
              </a:ext>
            </a:extLst>
          </p:cNvPr>
          <p:cNvSpPr>
            <a:spLocks noGrp="1"/>
          </p:cNvSpPr>
          <p:nvPr>
            <p:ph type="body" sz="quarter" idx="12"/>
          </p:nvPr>
        </p:nvSpPr>
        <p:spPr/>
        <p:txBody>
          <a:bodyPr/>
          <a:lstStyle/>
          <a:p>
            <a:r>
              <a:rPr lang="en-GB" dirty="0"/>
              <a:t>The Main Changes – Design Codes</a:t>
            </a:r>
          </a:p>
        </p:txBody>
      </p:sp>
      <p:sp>
        <p:nvSpPr>
          <p:cNvPr id="4" name="Text Placeholder 3">
            <a:extLst>
              <a:ext uri="{FF2B5EF4-FFF2-40B4-BE49-F238E27FC236}">
                <a16:creationId xmlns:a16="http://schemas.microsoft.com/office/drawing/2014/main" id="{6D5BFD76-1624-C6BD-823D-E10930AB2110}"/>
              </a:ext>
            </a:extLst>
          </p:cNvPr>
          <p:cNvSpPr>
            <a:spLocks noGrp="1"/>
          </p:cNvSpPr>
          <p:nvPr>
            <p:ph type="body" sz="quarter" idx="13"/>
          </p:nvPr>
        </p:nvSpPr>
        <p:spPr>
          <a:xfrm>
            <a:off x="719139" y="1640776"/>
            <a:ext cx="1427002" cy="444500"/>
          </a:xfrm>
        </p:spPr>
        <p:txBody>
          <a:bodyPr>
            <a:normAutofit fontScale="92500" lnSpcReduction="20000"/>
          </a:bodyPr>
          <a:lstStyle/>
          <a:p>
            <a:r>
              <a:rPr lang="en-GB" dirty="0"/>
              <a:t>Note: 		</a:t>
            </a:r>
          </a:p>
        </p:txBody>
      </p:sp>
      <p:sp>
        <p:nvSpPr>
          <p:cNvPr id="8" name="Text Placeholder 7">
            <a:extLst>
              <a:ext uri="{FF2B5EF4-FFF2-40B4-BE49-F238E27FC236}">
                <a16:creationId xmlns:a16="http://schemas.microsoft.com/office/drawing/2014/main" id="{CAC77957-1CBA-218C-5448-83D4196A438A}"/>
              </a:ext>
            </a:extLst>
          </p:cNvPr>
          <p:cNvSpPr>
            <a:spLocks noGrp="1"/>
          </p:cNvSpPr>
          <p:nvPr>
            <p:ph type="body" sz="quarter" idx="14"/>
          </p:nvPr>
        </p:nvSpPr>
        <p:spPr>
          <a:xfrm>
            <a:off x="2361537" y="2084018"/>
            <a:ext cx="6076863" cy="2441328"/>
          </a:xfrm>
        </p:spPr>
        <p:txBody>
          <a:bodyPr/>
          <a:lstStyle/>
          <a:p>
            <a:r>
              <a:rPr lang="en-GB" dirty="0">
                <a:effectLst/>
                <a:latin typeface="Helvetica" pitchFamily="2" charset="0"/>
              </a:rPr>
              <a:t>§133:  To provide maximum clarity about design expectations at an early stage, </a:t>
            </a:r>
            <a:r>
              <a:rPr lang="en-GB" dirty="0">
                <a:solidFill>
                  <a:srgbClr val="0079D5"/>
                </a:solidFill>
                <a:effectLst/>
                <a:latin typeface="Helvetica" pitchFamily="2" charset="0"/>
              </a:rPr>
              <a:t>all local</a:t>
            </a:r>
            <a:endParaRPr lang="en-GB" dirty="0">
              <a:effectLst/>
              <a:latin typeface="Helvetica" pitchFamily="2" charset="0"/>
            </a:endParaRPr>
          </a:p>
          <a:p>
            <a:r>
              <a:rPr lang="en-GB" dirty="0">
                <a:solidFill>
                  <a:srgbClr val="000000"/>
                </a:solidFill>
                <a:effectLst/>
                <a:latin typeface="Helvetica" pitchFamily="2" charset="0"/>
              </a:rPr>
              <a:t>planning </a:t>
            </a:r>
            <a:r>
              <a:rPr lang="en-GB" dirty="0">
                <a:solidFill>
                  <a:srgbClr val="0079D5"/>
                </a:solidFill>
                <a:effectLst/>
                <a:latin typeface="Helvetica" pitchFamily="2" charset="0"/>
              </a:rPr>
              <a:t>authorities </a:t>
            </a:r>
            <a:r>
              <a:rPr lang="en-GB" dirty="0">
                <a:solidFill>
                  <a:srgbClr val="000000"/>
                </a:solidFill>
                <a:effectLst/>
                <a:latin typeface="Helvetica" pitchFamily="2" charset="0"/>
              </a:rPr>
              <a:t>should </a:t>
            </a:r>
            <a:r>
              <a:rPr lang="en-GB" dirty="0">
                <a:solidFill>
                  <a:srgbClr val="0079D5"/>
                </a:solidFill>
                <a:effectLst/>
                <a:latin typeface="Helvetica" pitchFamily="2" charset="0"/>
              </a:rPr>
              <a:t>prepare </a:t>
            </a:r>
            <a:r>
              <a:rPr lang="en-GB" dirty="0">
                <a:solidFill>
                  <a:srgbClr val="000000"/>
                </a:solidFill>
                <a:effectLst/>
                <a:latin typeface="Helvetica" pitchFamily="2" charset="0"/>
              </a:rPr>
              <a:t>design guides </a:t>
            </a:r>
            <a:r>
              <a:rPr lang="en-GB" dirty="0">
                <a:solidFill>
                  <a:srgbClr val="0079D5"/>
                </a:solidFill>
                <a:effectLst/>
                <a:latin typeface="Helvetica" pitchFamily="2" charset="0"/>
              </a:rPr>
              <a:t>or </a:t>
            </a:r>
            <a:r>
              <a:rPr lang="en-GB" dirty="0">
                <a:solidFill>
                  <a:srgbClr val="000000"/>
                </a:solidFill>
                <a:effectLst/>
                <a:latin typeface="Helvetica" pitchFamily="2" charset="0"/>
              </a:rPr>
              <a:t>codes </a:t>
            </a:r>
            <a:r>
              <a:rPr lang="en-GB" u="sng" dirty="0">
                <a:solidFill>
                  <a:srgbClr val="0079D5"/>
                </a:solidFill>
                <a:effectLst/>
                <a:latin typeface="Helvetica" pitchFamily="2" charset="0"/>
              </a:rPr>
              <a:t>consistent</a:t>
            </a:r>
            <a:r>
              <a:rPr lang="en-GB" dirty="0">
                <a:solidFill>
                  <a:srgbClr val="0079D5"/>
                </a:solidFill>
                <a:effectLst/>
                <a:latin typeface="Helvetica" pitchFamily="2" charset="0"/>
              </a:rPr>
              <a:t> with the</a:t>
            </a:r>
          </a:p>
          <a:p>
            <a:r>
              <a:rPr lang="en-GB" dirty="0">
                <a:solidFill>
                  <a:srgbClr val="0079D5"/>
                </a:solidFill>
                <a:effectLst/>
                <a:latin typeface="Helvetica" pitchFamily="2" charset="0"/>
              </a:rPr>
              <a:t>principles set out in the </a:t>
            </a:r>
            <a:r>
              <a:rPr lang="en-GB" u="sng" dirty="0">
                <a:solidFill>
                  <a:srgbClr val="0079D5"/>
                </a:solidFill>
                <a:effectLst/>
                <a:latin typeface="Helvetica" pitchFamily="2" charset="0"/>
              </a:rPr>
              <a:t>National Design Guide</a:t>
            </a:r>
            <a:r>
              <a:rPr lang="en-GB" dirty="0">
                <a:solidFill>
                  <a:srgbClr val="0079D5"/>
                </a:solidFill>
                <a:effectLst/>
                <a:latin typeface="Helvetica" pitchFamily="2" charset="0"/>
              </a:rPr>
              <a:t> and </a:t>
            </a:r>
            <a:r>
              <a:rPr lang="en-GB" u="sng" dirty="0">
                <a:solidFill>
                  <a:srgbClr val="0079D5"/>
                </a:solidFill>
                <a:effectLst/>
                <a:latin typeface="Helvetica" pitchFamily="2" charset="0"/>
              </a:rPr>
              <a:t>National Model Design Code</a:t>
            </a:r>
            <a:r>
              <a:rPr lang="en-GB" dirty="0">
                <a:solidFill>
                  <a:srgbClr val="0079D5"/>
                </a:solidFill>
                <a:effectLst/>
                <a:latin typeface="Helvetica" pitchFamily="2" charset="0"/>
              </a:rPr>
              <a:t>,</a:t>
            </a:r>
          </a:p>
          <a:p>
            <a:r>
              <a:rPr lang="en-GB" dirty="0">
                <a:solidFill>
                  <a:srgbClr val="0079D5"/>
                </a:solidFill>
                <a:effectLst/>
                <a:latin typeface="Helvetica" pitchFamily="2" charset="0"/>
              </a:rPr>
              <a:t>and which </a:t>
            </a:r>
            <a:r>
              <a:rPr lang="en-GB" u="sng" dirty="0">
                <a:solidFill>
                  <a:srgbClr val="0079D5"/>
                </a:solidFill>
                <a:effectLst/>
                <a:latin typeface="Helvetica" pitchFamily="2" charset="0"/>
              </a:rPr>
              <a:t>reflect</a:t>
            </a:r>
            <a:r>
              <a:rPr lang="en-GB" dirty="0">
                <a:solidFill>
                  <a:srgbClr val="0079D5"/>
                </a:solidFill>
                <a:effectLst/>
                <a:latin typeface="Helvetica" pitchFamily="2" charset="0"/>
              </a:rPr>
              <a:t> local character </a:t>
            </a:r>
            <a:r>
              <a:rPr lang="en-GB" u="sng" dirty="0">
                <a:solidFill>
                  <a:srgbClr val="0079D5"/>
                </a:solidFill>
                <a:effectLst/>
                <a:latin typeface="Helvetica" pitchFamily="2" charset="0"/>
              </a:rPr>
              <a:t>and design preferences</a:t>
            </a:r>
            <a:r>
              <a:rPr lang="en-GB" dirty="0">
                <a:solidFill>
                  <a:srgbClr val="0079D5"/>
                </a:solidFill>
                <a:effectLst/>
                <a:latin typeface="Helvetica" pitchFamily="2" charset="0"/>
              </a:rPr>
              <a:t>. Design guides and codes</a:t>
            </a:r>
          </a:p>
          <a:p>
            <a:r>
              <a:rPr lang="en-GB" dirty="0">
                <a:effectLst/>
                <a:latin typeface="Helvetica" pitchFamily="2" charset="0"/>
              </a:rPr>
              <a:t>provide a </a:t>
            </a:r>
            <a:r>
              <a:rPr lang="en-GB" dirty="0">
                <a:solidFill>
                  <a:srgbClr val="0079D5"/>
                </a:solidFill>
                <a:effectLst/>
                <a:latin typeface="Helvetica" pitchFamily="2" charset="0"/>
              </a:rPr>
              <a:t>local </a:t>
            </a:r>
            <a:r>
              <a:rPr lang="en-GB" dirty="0">
                <a:effectLst/>
                <a:latin typeface="Helvetica" pitchFamily="2" charset="0"/>
              </a:rPr>
              <a:t>framework for creating </a:t>
            </a:r>
            <a:r>
              <a:rPr lang="en-GB" dirty="0">
                <a:solidFill>
                  <a:srgbClr val="0079D5"/>
                </a:solidFill>
                <a:effectLst/>
                <a:latin typeface="Helvetica" pitchFamily="2" charset="0"/>
              </a:rPr>
              <a:t>beautiful and </a:t>
            </a:r>
            <a:r>
              <a:rPr lang="en-GB" dirty="0">
                <a:effectLst/>
                <a:latin typeface="Helvetica" pitchFamily="2" charset="0"/>
              </a:rPr>
              <a:t>distinctive places with a</a:t>
            </a:r>
          </a:p>
          <a:p>
            <a:r>
              <a:rPr lang="en-GB" dirty="0">
                <a:effectLst/>
                <a:latin typeface="Helvetica" pitchFamily="2" charset="0"/>
              </a:rPr>
              <a:t>consistent and high quality standard of design. </a:t>
            </a:r>
            <a:r>
              <a:rPr lang="en-GB" dirty="0">
                <a:solidFill>
                  <a:srgbClr val="0079D5"/>
                </a:solidFill>
                <a:effectLst/>
                <a:latin typeface="Helvetica" pitchFamily="2" charset="0"/>
              </a:rPr>
              <a:t>Their geographic coverage, </a:t>
            </a:r>
            <a:r>
              <a:rPr lang="en-GB" dirty="0">
                <a:effectLst/>
                <a:latin typeface="Helvetica" pitchFamily="2" charset="0"/>
              </a:rPr>
              <a:t>level of</a:t>
            </a:r>
          </a:p>
          <a:p>
            <a:r>
              <a:rPr lang="en-GB" dirty="0">
                <a:effectLst/>
                <a:latin typeface="Helvetica" pitchFamily="2" charset="0"/>
              </a:rPr>
              <a:t>detail and degree of prescription should be tailored to the circumstances </a:t>
            </a:r>
            <a:r>
              <a:rPr lang="en-GB" dirty="0">
                <a:solidFill>
                  <a:srgbClr val="0079D5"/>
                </a:solidFill>
                <a:effectLst/>
                <a:latin typeface="Helvetica" pitchFamily="2" charset="0"/>
              </a:rPr>
              <a:t>and scale</a:t>
            </a:r>
            <a:endParaRPr lang="en-GB" dirty="0">
              <a:effectLst/>
              <a:latin typeface="Helvetica" pitchFamily="2" charset="0"/>
            </a:endParaRPr>
          </a:p>
          <a:p>
            <a:r>
              <a:rPr lang="en-GB" dirty="0">
                <a:solidFill>
                  <a:srgbClr val="0079D5"/>
                </a:solidFill>
                <a:effectLst/>
                <a:latin typeface="Helvetica" pitchFamily="2" charset="0"/>
              </a:rPr>
              <a:t>of change </a:t>
            </a:r>
            <a:r>
              <a:rPr lang="en-GB" dirty="0">
                <a:effectLst/>
                <a:latin typeface="Helvetica" pitchFamily="2" charset="0"/>
              </a:rPr>
              <a:t>in each place, and should allow a suitable degree of variety</a:t>
            </a:r>
          </a:p>
          <a:p>
            <a:endParaRPr lang="en-GB" dirty="0">
              <a:highlight>
                <a:srgbClr val="FFFF00"/>
              </a:highlight>
            </a:endParaRPr>
          </a:p>
        </p:txBody>
      </p:sp>
      <p:sp>
        <p:nvSpPr>
          <p:cNvPr id="9" name="Text Placeholder 8">
            <a:extLst>
              <a:ext uri="{FF2B5EF4-FFF2-40B4-BE49-F238E27FC236}">
                <a16:creationId xmlns:a16="http://schemas.microsoft.com/office/drawing/2014/main" id="{85B2916A-12A8-FFC9-6146-9E7C1A229295}"/>
              </a:ext>
            </a:extLst>
          </p:cNvPr>
          <p:cNvSpPr>
            <a:spLocks noGrp="1"/>
          </p:cNvSpPr>
          <p:nvPr>
            <p:ph type="body" sz="quarter" idx="15"/>
          </p:nvPr>
        </p:nvSpPr>
        <p:spPr>
          <a:xfrm>
            <a:off x="2361537" y="1639517"/>
            <a:ext cx="6076863" cy="444500"/>
          </a:xfrm>
        </p:spPr>
        <p:txBody>
          <a:bodyPr/>
          <a:lstStyle/>
          <a:p>
            <a:r>
              <a:rPr lang="en-GB" dirty="0"/>
              <a:t>2023</a:t>
            </a:r>
          </a:p>
        </p:txBody>
      </p:sp>
    </p:spTree>
    <p:extLst>
      <p:ext uri="{BB962C8B-B14F-4D97-AF65-F5344CB8AC3E}">
        <p14:creationId xmlns:p14="http://schemas.microsoft.com/office/powerpoint/2010/main" val="140262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E560-D83A-AB10-3D5D-6E2C007F26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930240-3154-C3B3-31C4-E51CC68E4E41}"/>
              </a:ext>
            </a:extLst>
          </p:cNvPr>
          <p:cNvSpPr>
            <a:spLocks noGrp="1"/>
          </p:cNvSpPr>
          <p:nvPr>
            <p:ph type="body" sz="quarter" idx="10"/>
          </p:nvPr>
        </p:nvSpPr>
        <p:spPr>
          <a:xfrm>
            <a:off x="719851" y="2085277"/>
            <a:ext cx="1426290" cy="2441328"/>
          </a:xfrm>
        </p:spPr>
        <p:txBody>
          <a:bodyPr/>
          <a:lstStyle/>
          <a:p>
            <a:r>
              <a:rPr lang="en-GB" dirty="0"/>
              <a:t>Different scales</a:t>
            </a:r>
          </a:p>
          <a:p>
            <a:endParaRPr lang="en-GB" dirty="0"/>
          </a:p>
          <a:p>
            <a:r>
              <a:rPr lang="en-GB" dirty="0"/>
              <a:t>Method of production</a:t>
            </a:r>
          </a:p>
          <a:p>
            <a:endParaRPr lang="en-GB" dirty="0"/>
          </a:p>
          <a:p>
            <a:r>
              <a:rPr lang="en-GB" dirty="0"/>
              <a:t>Community engagement</a:t>
            </a:r>
          </a:p>
          <a:p>
            <a:endParaRPr lang="en-GB" dirty="0"/>
          </a:p>
          <a:p>
            <a:r>
              <a:rPr lang="en-GB" dirty="0"/>
              <a:t>Role of NDG and NMDC</a:t>
            </a:r>
          </a:p>
        </p:txBody>
      </p:sp>
      <p:sp>
        <p:nvSpPr>
          <p:cNvPr id="3" name="Text Placeholder 2">
            <a:extLst>
              <a:ext uri="{FF2B5EF4-FFF2-40B4-BE49-F238E27FC236}">
                <a16:creationId xmlns:a16="http://schemas.microsoft.com/office/drawing/2014/main" id="{424BF734-AD50-0FE0-83B0-F6E466BF8993}"/>
              </a:ext>
            </a:extLst>
          </p:cNvPr>
          <p:cNvSpPr>
            <a:spLocks noGrp="1"/>
          </p:cNvSpPr>
          <p:nvPr>
            <p:ph type="body" sz="quarter" idx="12"/>
          </p:nvPr>
        </p:nvSpPr>
        <p:spPr/>
        <p:txBody>
          <a:bodyPr/>
          <a:lstStyle/>
          <a:p>
            <a:r>
              <a:rPr lang="en-GB" dirty="0"/>
              <a:t>The Main Changes – Design Codes</a:t>
            </a:r>
          </a:p>
        </p:txBody>
      </p:sp>
      <p:sp>
        <p:nvSpPr>
          <p:cNvPr id="4" name="Text Placeholder 3">
            <a:extLst>
              <a:ext uri="{FF2B5EF4-FFF2-40B4-BE49-F238E27FC236}">
                <a16:creationId xmlns:a16="http://schemas.microsoft.com/office/drawing/2014/main" id="{0830F085-D394-055C-D491-AE1618CF4DFA}"/>
              </a:ext>
            </a:extLst>
          </p:cNvPr>
          <p:cNvSpPr>
            <a:spLocks noGrp="1"/>
          </p:cNvSpPr>
          <p:nvPr>
            <p:ph type="body" sz="quarter" idx="13"/>
          </p:nvPr>
        </p:nvSpPr>
        <p:spPr>
          <a:xfrm>
            <a:off x="719139" y="1640776"/>
            <a:ext cx="1427002" cy="444500"/>
          </a:xfrm>
        </p:spPr>
        <p:txBody>
          <a:bodyPr>
            <a:normAutofit fontScale="92500" lnSpcReduction="20000"/>
          </a:bodyPr>
          <a:lstStyle/>
          <a:p>
            <a:r>
              <a:rPr lang="en-GB" dirty="0"/>
              <a:t>Note: 		</a:t>
            </a:r>
          </a:p>
        </p:txBody>
      </p:sp>
      <p:sp>
        <p:nvSpPr>
          <p:cNvPr id="8" name="Text Placeholder 7">
            <a:extLst>
              <a:ext uri="{FF2B5EF4-FFF2-40B4-BE49-F238E27FC236}">
                <a16:creationId xmlns:a16="http://schemas.microsoft.com/office/drawing/2014/main" id="{12D5A1D6-BB8A-BB26-77A6-E5A967FA7D6D}"/>
              </a:ext>
            </a:extLst>
          </p:cNvPr>
          <p:cNvSpPr>
            <a:spLocks noGrp="1"/>
          </p:cNvSpPr>
          <p:nvPr>
            <p:ph type="body" sz="quarter" idx="14"/>
          </p:nvPr>
        </p:nvSpPr>
        <p:spPr>
          <a:xfrm>
            <a:off x="2361537" y="2084018"/>
            <a:ext cx="6076863" cy="2441328"/>
          </a:xfrm>
        </p:spPr>
        <p:txBody>
          <a:bodyPr/>
          <a:lstStyle/>
          <a:p>
            <a:r>
              <a:rPr lang="en-GB" dirty="0">
                <a:effectLst/>
                <a:latin typeface="Helvetica" pitchFamily="2" charset="0"/>
              </a:rPr>
              <a:t>§134:  </a:t>
            </a:r>
            <a:r>
              <a:rPr lang="en-GB" dirty="0">
                <a:solidFill>
                  <a:srgbClr val="0079D5"/>
                </a:solidFill>
                <a:effectLst/>
                <a:latin typeface="Helvetica" pitchFamily="2" charset="0"/>
              </a:rPr>
              <a:t>Design guides and codes can </a:t>
            </a:r>
            <a:r>
              <a:rPr lang="en-GB" dirty="0">
                <a:solidFill>
                  <a:srgbClr val="000000"/>
                </a:solidFill>
                <a:effectLst/>
                <a:latin typeface="Helvetica" pitchFamily="2" charset="0"/>
              </a:rPr>
              <a:t>be </a:t>
            </a:r>
            <a:r>
              <a:rPr lang="en-GB" dirty="0">
                <a:solidFill>
                  <a:srgbClr val="0079D5"/>
                </a:solidFill>
                <a:effectLst/>
                <a:latin typeface="Helvetica" pitchFamily="2" charset="0"/>
              </a:rPr>
              <a:t>prepared at an area-wide, neighbourhood or site specific</a:t>
            </a:r>
            <a:r>
              <a:rPr lang="en-GB" dirty="0">
                <a:solidFill>
                  <a:srgbClr val="0079D5"/>
                </a:solidFill>
                <a:latin typeface="Helvetica" pitchFamily="2" charset="0"/>
              </a:rPr>
              <a:t> </a:t>
            </a:r>
            <a:r>
              <a:rPr lang="en-GB" dirty="0">
                <a:solidFill>
                  <a:srgbClr val="0079D5"/>
                </a:solidFill>
                <a:effectLst/>
                <a:latin typeface="Helvetica" pitchFamily="2" charset="0"/>
              </a:rPr>
              <a:t>scale, and to carry weight in decision-making should be produced either </a:t>
            </a:r>
            <a:r>
              <a:rPr lang="en-GB" u="sng" dirty="0">
                <a:solidFill>
                  <a:srgbClr val="0079D5"/>
                </a:solidFill>
                <a:effectLst/>
                <a:latin typeface="Helvetica" pitchFamily="2" charset="0"/>
              </a:rPr>
              <a:t>as</a:t>
            </a:r>
            <a:r>
              <a:rPr lang="en-GB" u="sng" dirty="0">
                <a:solidFill>
                  <a:srgbClr val="0079D5"/>
                </a:solidFill>
                <a:latin typeface="Helvetica" pitchFamily="2" charset="0"/>
              </a:rPr>
              <a:t> </a:t>
            </a:r>
            <a:r>
              <a:rPr lang="en-GB" u="sng" dirty="0">
                <a:solidFill>
                  <a:srgbClr val="0079D5"/>
                </a:solidFill>
                <a:effectLst/>
                <a:latin typeface="Helvetica" pitchFamily="2" charset="0"/>
              </a:rPr>
              <a:t>part of a plan or as supplementary planning documents</a:t>
            </a:r>
            <a:r>
              <a:rPr lang="en-GB" dirty="0">
                <a:solidFill>
                  <a:srgbClr val="0079D5"/>
                </a:solidFill>
                <a:effectLst/>
                <a:latin typeface="Helvetica" pitchFamily="2" charset="0"/>
              </a:rPr>
              <a:t>. Landowners and</a:t>
            </a:r>
            <a:r>
              <a:rPr lang="en-GB" dirty="0">
                <a:solidFill>
                  <a:srgbClr val="0079D5"/>
                </a:solidFill>
                <a:latin typeface="Helvetica" pitchFamily="2" charset="0"/>
              </a:rPr>
              <a:t> </a:t>
            </a:r>
            <a:r>
              <a:rPr lang="en-GB" dirty="0">
                <a:solidFill>
                  <a:srgbClr val="0079D5"/>
                </a:solidFill>
                <a:effectLst/>
                <a:latin typeface="Helvetica" pitchFamily="2" charset="0"/>
              </a:rPr>
              <a:t>developers may contribute to these exercises, but may also choose to prepare</a:t>
            </a:r>
            <a:r>
              <a:rPr lang="en-GB" dirty="0">
                <a:solidFill>
                  <a:srgbClr val="0079D5"/>
                </a:solidFill>
                <a:latin typeface="Helvetica" pitchFamily="2" charset="0"/>
              </a:rPr>
              <a:t> </a:t>
            </a:r>
            <a:r>
              <a:rPr lang="en-GB" dirty="0">
                <a:solidFill>
                  <a:srgbClr val="0079D5"/>
                </a:solidFill>
                <a:effectLst/>
                <a:latin typeface="Helvetica" pitchFamily="2" charset="0"/>
              </a:rPr>
              <a:t>design codes in support of a planning application for sites they wish to develop.</a:t>
            </a:r>
            <a:r>
              <a:rPr lang="en-GB" dirty="0">
                <a:solidFill>
                  <a:srgbClr val="0079D5"/>
                </a:solidFill>
                <a:latin typeface="Helvetica" pitchFamily="2" charset="0"/>
              </a:rPr>
              <a:t> </a:t>
            </a:r>
            <a:r>
              <a:rPr lang="en-GB" dirty="0">
                <a:solidFill>
                  <a:srgbClr val="0079D5"/>
                </a:solidFill>
                <a:effectLst/>
                <a:latin typeface="Helvetica" pitchFamily="2" charset="0"/>
              </a:rPr>
              <a:t>Whoever prepares them, all guides and codes should be based on effective</a:t>
            </a:r>
            <a:r>
              <a:rPr lang="en-GB" dirty="0">
                <a:solidFill>
                  <a:srgbClr val="0079D5"/>
                </a:solidFill>
                <a:latin typeface="Helvetica" pitchFamily="2" charset="0"/>
              </a:rPr>
              <a:t> </a:t>
            </a:r>
            <a:r>
              <a:rPr lang="en-GB" dirty="0">
                <a:solidFill>
                  <a:srgbClr val="0079D5"/>
                </a:solidFill>
                <a:effectLst/>
                <a:latin typeface="Helvetica" pitchFamily="2" charset="0"/>
              </a:rPr>
              <a:t>community engagement and reflect local aspirations for the development of their</a:t>
            </a:r>
            <a:r>
              <a:rPr lang="en-GB" dirty="0">
                <a:solidFill>
                  <a:srgbClr val="0079D5"/>
                </a:solidFill>
                <a:latin typeface="Helvetica" pitchFamily="2" charset="0"/>
              </a:rPr>
              <a:t> </a:t>
            </a:r>
            <a:r>
              <a:rPr lang="en-GB" dirty="0">
                <a:solidFill>
                  <a:srgbClr val="0079D5"/>
                </a:solidFill>
                <a:effectLst/>
                <a:latin typeface="Helvetica" pitchFamily="2" charset="0"/>
              </a:rPr>
              <a:t>area, </a:t>
            </a:r>
            <a:r>
              <a:rPr lang="en-GB" u="sng" dirty="0">
                <a:solidFill>
                  <a:srgbClr val="0079D5"/>
                </a:solidFill>
                <a:effectLst/>
                <a:latin typeface="Helvetica" pitchFamily="2" charset="0"/>
              </a:rPr>
              <a:t>taking into account </a:t>
            </a:r>
            <a:r>
              <a:rPr lang="en-GB" dirty="0">
                <a:solidFill>
                  <a:srgbClr val="0079D5"/>
                </a:solidFill>
                <a:effectLst/>
                <a:latin typeface="Helvetica" pitchFamily="2" charset="0"/>
              </a:rPr>
              <a:t>the guidance contained in the National Design Guide and</a:t>
            </a:r>
          </a:p>
          <a:p>
            <a:r>
              <a:rPr lang="en-GB" dirty="0">
                <a:solidFill>
                  <a:srgbClr val="0079D5"/>
                </a:solidFill>
                <a:effectLst/>
                <a:latin typeface="Helvetica" pitchFamily="2" charset="0"/>
              </a:rPr>
              <a:t>the National Model Design Code. </a:t>
            </a:r>
            <a:r>
              <a:rPr lang="en-GB" u="sng" dirty="0">
                <a:solidFill>
                  <a:srgbClr val="0079D5"/>
                </a:solidFill>
                <a:effectLst/>
                <a:latin typeface="Helvetica" pitchFamily="2" charset="0"/>
              </a:rPr>
              <a:t>These national documents should be used to</a:t>
            </a:r>
            <a:r>
              <a:rPr lang="en-GB" u="sng" dirty="0">
                <a:solidFill>
                  <a:srgbClr val="0079D5"/>
                </a:solidFill>
                <a:latin typeface="Helvetica" pitchFamily="2" charset="0"/>
              </a:rPr>
              <a:t> </a:t>
            </a:r>
            <a:r>
              <a:rPr lang="en-GB" u="sng" dirty="0">
                <a:solidFill>
                  <a:srgbClr val="0079D5"/>
                </a:solidFill>
                <a:effectLst/>
                <a:latin typeface="Helvetica" pitchFamily="2" charset="0"/>
              </a:rPr>
              <a:t>guide decisions on applications in the absence of locally produced design guides or</a:t>
            </a:r>
            <a:r>
              <a:rPr lang="en-GB" u="sng" dirty="0">
                <a:solidFill>
                  <a:srgbClr val="0079D5"/>
                </a:solidFill>
                <a:latin typeface="Helvetica" pitchFamily="2" charset="0"/>
              </a:rPr>
              <a:t> </a:t>
            </a:r>
            <a:r>
              <a:rPr lang="en-GB" u="sng" dirty="0">
                <a:solidFill>
                  <a:srgbClr val="0079D5"/>
                </a:solidFill>
                <a:effectLst/>
                <a:latin typeface="Helvetica" pitchFamily="2" charset="0"/>
              </a:rPr>
              <a:t>design codes</a:t>
            </a:r>
            <a:r>
              <a:rPr lang="en-GB" dirty="0">
                <a:solidFill>
                  <a:srgbClr val="0079D5"/>
                </a:solidFill>
                <a:effectLst/>
                <a:latin typeface="Helvetica" pitchFamily="2" charset="0"/>
              </a:rPr>
              <a:t>.</a:t>
            </a:r>
          </a:p>
          <a:p>
            <a:endParaRPr lang="en-GB" dirty="0">
              <a:highlight>
                <a:srgbClr val="FFFF00"/>
              </a:highlight>
            </a:endParaRPr>
          </a:p>
        </p:txBody>
      </p:sp>
      <p:sp>
        <p:nvSpPr>
          <p:cNvPr id="9" name="Text Placeholder 8">
            <a:extLst>
              <a:ext uri="{FF2B5EF4-FFF2-40B4-BE49-F238E27FC236}">
                <a16:creationId xmlns:a16="http://schemas.microsoft.com/office/drawing/2014/main" id="{746AD86B-F288-AC23-C576-41E1848EA47A}"/>
              </a:ext>
            </a:extLst>
          </p:cNvPr>
          <p:cNvSpPr>
            <a:spLocks noGrp="1"/>
          </p:cNvSpPr>
          <p:nvPr>
            <p:ph type="body" sz="quarter" idx="15"/>
          </p:nvPr>
        </p:nvSpPr>
        <p:spPr>
          <a:xfrm>
            <a:off x="2361537" y="1639517"/>
            <a:ext cx="6076863" cy="444500"/>
          </a:xfrm>
        </p:spPr>
        <p:txBody>
          <a:bodyPr/>
          <a:lstStyle/>
          <a:p>
            <a:r>
              <a:rPr lang="en-GB" dirty="0"/>
              <a:t>2023</a:t>
            </a:r>
          </a:p>
        </p:txBody>
      </p:sp>
    </p:spTree>
    <p:extLst>
      <p:ext uri="{BB962C8B-B14F-4D97-AF65-F5344CB8AC3E}">
        <p14:creationId xmlns:p14="http://schemas.microsoft.com/office/powerpoint/2010/main" val="318768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2692-1F30-F028-F218-07DF18BA14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C156F8-FE2C-DD16-5286-E41D0DFA1C46}"/>
              </a:ext>
            </a:extLst>
          </p:cNvPr>
          <p:cNvSpPr>
            <a:spLocks noGrp="1"/>
          </p:cNvSpPr>
          <p:nvPr>
            <p:ph type="body" sz="quarter" idx="10"/>
          </p:nvPr>
        </p:nvSpPr>
        <p:spPr/>
        <p:txBody>
          <a:bodyPr/>
          <a:lstStyle/>
          <a:p>
            <a:r>
              <a:rPr lang="en-GB" dirty="0"/>
              <a:t>Panel Questions</a:t>
            </a:r>
          </a:p>
        </p:txBody>
      </p:sp>
      <p:sp>
        <p:nvSpPr>
          <p:cNvPr id="3" name="Text Placeholder 2">
            <a:extLst>
              <a:ext uri="{FF2B5EF4-FFF2-40B4-BE49-F238E27FC236}">
                <a16:creationId xmlns:a16="http://schemas.microsoft.com/office/drawing/2014/main" id="{940FC9C9-D8B4-21CC-DCBF-85E7683C7114}"/>
              </a:ext>
            </a:extLst>
          </p:cNvPr>
          <p:cNvSpPr>
            <a:spLocks noGrp="1"/>
          </p:cNvSpPr>
          <p:nvPr>
            <p:ph type="body" sz="quarter" idx="11"/>
          </p:nvPr>
        </p:nvSpPr>
        <p:spPr/>
        <p:txBody>
          <a:bodyPr/>
          <a:lstStyle/>
          <a:p>
            <a:r>
              <a:rPr lang="en-GB"/>
              <a:t>Paul Shadarevian </a:t>
            </a:r>
            <a:r>
              <a:rPr lang="en-GB" dirty="0"/>
              <a:t>KC, Wayne Beglan, Verity Bell	</a:t>
            </a:r>
          </a:p>
        </p:txBody>
      </p:sp>
      <p:sp>
        <p:nvSpPr>
          <p:cNvPr id="4" name="Text Placeholder 3">
            <a:extLst>
              <a:ext uri="{FF2B5EF4-FFF2-40B4-BE49-F238E27FC236}">
                <a16:creationId xmlns:a16="http://schemas.microsoft.com/office/drawing/2014/main" id="{36203663-690C-7AFF-1D5C-28E5E09A5C3A}"/>
              </a:ext>
            </a:extLst>
          </p:cNvPr>
          <p:cNvSpPr>
            <a:spLocks noGrp="1"/>
          </p:cNvSpPr>
          <p:nvPr>
            <p:ph type="body" sz="quarter" idx="12"/>
          </p:nvPr>
        </p:nvSpPr>
        <p:spPr/>
        <p:txBody>
          <a:bodyPr/>
          <a:lstStyle/>
          <a:p>
            <a:r>
              <a:rPr lang="en-GB" dirty="0"/>
              <a:t>January 2024</a:t>
            </a:r>
          </a:p>
        </p:txBody>
      </p:sp>
    </p:spTree>
    <p:extLst>
      <p:ext uri="{BB962C8B-B14F-4D97-AF65-F5344CB8AC3E}">
        <p14:creationId xmlns:p14="http://schemas.microsoft.com/office/powerpoint/2010/main" val="374751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DDD59-98B8-A897-42F0-3BD1970DC6C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B8FB2F1-5F96-1F20-3115-C95B8ED67AA3}"/>
              </a:ext>
            </a:extLst>
          </p:cNvPr>
          <p:cNvSpPr>
            <a:spLocks noGrp="1"/>
          </p:cNvSpPr>
          <p:nvPr>
            <p:ph type="body" sz="quarter" idx="10"/>
          </p:nvPr>
        </p:nvSpPr>
        <p:spPr/>
        <p:txBody>
          <a:bodyPr/>
          <a:lstStyle/>
          <a:p>
            <a:pPr marL="457200" indent="-457200">
              <a:buAutoNum type="arabicPeriod"/>
            </a:pPr>
            <a:r>
              <a:rPr lang="en-GB" sz="2000" dirty="0"/>
              <a:t>Introduction and Overview</a:t>
            </a:r>
          </a:p>
          <a:p>
            <a:pPr marL="457200" indent="-457200">
              <a:buAutoNum type="arabicPeriod"/>
            </a:pPr>
            <a:endParaRPr lang="en-GB" sz="2000" dirty="0"/>
          </a:p>
          <a:p>
            <a:pPr marL="457200" indent="-457200">
              <a:buAutoNum type="arabicPeriod"/>
            </a:pPr>
            <a:r>
              <a:rPr lang="en-GB" sz="2000" dirty="0"/>
              <a:t>The Main Changes</a:t>
            </a:r>
          </a:p>
          <a:p>
            <a:pPr marL="457200" indent="-457200">
              <a:buAutoNum type="arabicPeriod"/>
            </a:pPr>
            <a:endParaRPr lang="en-GB" sz="2000" dirty="0"/>
          </a:p>
          <a:p>
            <a:pPr marL="457200" indent="-457200">
              <a:buAutoNum type="arabicPeriod"/>
            </a:pPr>
            <a:r>
              <a:rPr lang="en-GB" sz="2000" dirty="0"/>
              <a:t>Panel Questions</a:t>
            </a:r>
          </a:p>
        </p:txBody>
      </p:sp>
    </p:spTree>
    <p:extLst>
      <p:ext uri="{BB962C8B-B14F-4D97-AF65-F5344CB8AC3E}">
        <p14:creationId xmlns:p14="http://schemas.microsoft.com/office/powerpoint/2010/main" val="139805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03EFE21-7544-3310-E953-0AF86B9ACED2}"/>
              </a:ext>
            </a:extLst>
          </p:cNvPr>
          <p:cNvSpPr>
            <a:spLocks noGrp="1"/>
          </p:cNvSpPr>
          <p:nvPr>
            <p:ph type="body" sz="quarter" idx="12"/>
          </p:nvPr>
        </p:nvSpPr>
        <p:spPr/>
        <p:txBody>
          <a:bodyPr/>
          <a:lstStyle/>
          <a:p>
            <a:pPr algn="ctr"/>
            <a:r>
              <a:rPr lang="en-GB" u="sng" dirty="0"/>
              <a:t>Panel Questions: Plan Making</a:t>
            </a:r>
          </a:p>
        </p:txBody>
      </p:sp>
      <p:sp>
        <p:nvSpPr>
          <p:cNvPr id="13" name="Text Placeholder 12">
            <a:extLst>
              <a:ext uri="{FF2B5EF4-FFF2-40B4-BE49-F238E27FC236}">
                <a16:creationId xmlns:a16="http://schemas.microsoft.com/office/drawing/2014/main" id="{BA46F5E3-9499-798E-6687-9750DAB8BF5E}"/>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What are the key implications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for changes to plan-making and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Regulation 18 full draft plans?</a:t>
            </a:r>
            <a:r>
              <a:rPr lang="en-GB" dirty="0">
                <a:effectLst/>
              </a:rPr>
              <a:t> </a:t>
            </a:r>
            <a:endParaRPr lang="en-GB" dirty="0"/>
          </a:p>
        </p:txBody>
      </p:sp>
    </p:spTree>
    <p:extLst>
      <p:ext uri="{BB962C8B-B14F-4D97-AF65-F5344CB8AC3E}">
        <p14:creationId xmlns:p14="http://schemas.microsoft.com/office/powerpoint/2010/main" val="175650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951A-591E-BBC1-4C62-7186AFB9A7D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6C6357A4-DBDD-C7C5-D5ED-1A1BC894C494}"/>
              </a:ext>
            </a:extLst>
          </p:cNvPr>
          <p:cNvSpPr>
            <a:spLocks noGrp="1"/>
          </p:cNvSpPr>
          <p:nvPr>
            <p:ph type="body" sz="quarter" idx="12"/>
          </p:nvPr>
        </p:nvSpPr>
        <p:spPr/>
        <p:txBody>
          <a:bodyPr/>
          <a:lstStyle/>
          <a:p>
            <a:pPr algn="ctr"/>
            <a:r>
              <a:rPr lang="en-GB" u="sng" dirty="0"/>
              <a:t>Panel Questions: Plan Making</a:t>
            </a:r>
          </a:p>
        </p:txBody>
      </p:sp>
      <p:sp>
        <p:nvSpPr>
          <p:cNvPr id="13" name="Text Placeholder 12">
            <a:extLst>
              <a:ext uri="{FF2B5EF4-FFF2-40B4-BE49-F238E27FC236}">
                <a16:creationId xmlns:a16="http://schemas.microsoft.com/office/drawing/2014/main" id="{2B7FA841-2055-D9D4-4645-1883473C61D4}"/>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Where the policy environment is uncertain,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how should LPAs approach the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initial stages of producing a new local plan?</a:t>
            </a:r>
            <a:r>
              <a:rPr lang="en-GB" sz="2400" dirty="0">
                <a:effectLst/>
              </a:rPr>
              <a:t> </a:t>
            </a:r>
            <a:r>
              <a:rPr lang="en-GB" dirty="0">
                <a:effectLst/>
              </a:rPr>
              <a:t> </a:t>
            </a:r>
            <a:endParaRPr lang="en-GB" dirty="0"/>
          </a:p>
        </p:txBody>
      </p:sp>
    </p:spTree>
    <p:extLst>
      <p:ext uri="{BB962C8B-B14F-4D97-AF65-F5344CB8AC3E}">
        <p14:creationId xmlns:p14="http://schemas.microsoft.com/office/powerpoint/2010/main" val="356094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05FEC-1AD3-F200-6816-1505B0937109}"/>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0BCD6706-5469-14A0-99D9-52B052781662}"/>
              </a:ext>
            </a:extLst>
          </p:cNvPr>
          <p:cNvSpPr>
            <a:spLocks noGrp="1"/>
          </p:cNvSpPr>
          <p:nvPr>
            <p:ph type="body" sz="quarter" idx="12"/>
          </p:nvPr>
        </p:nvSpPr>
        <p:spPr/>
        <p:txBody>
          <a:bodyPr/>
          <a:lstStyle/>
          <a:p>
            <a:pPr algn="ctr"/>
            <a:r>
              <a:rPr lang="en-GB" u="sng" dirty="0"/>
              <a:t>Panel Questions: Plan Making</a:t>
            </a:r>
          </a:p>
        </p:txBody>
      </p:sp>
      <p:sp>
        <p:nvSpPr>
          <p:cNvPr id="13" name="Text Placeholder 12">
            <a:extLst>
              <a:ext uri="{FF2B5EF4-FFF2-40B4-BE49-F238E27FC236}">
                <a16:creationId xmlns:a16="http://schemas.microsoft.com/office/drawing/2014/main" id="{00F13F26-A5DB-3683-8A62-103BDF2DEE56}"/>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Will the changes lead to more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Local Plan consultations/call for sites etc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in 2024, compared with 2023?</a:t>
            </a:r>
            <a:r>
              <a:rPr lang="en-GB" sz="2400" dirty="0">
                <a:effectLst/>
              </a:rPr>
              <a:t> </a:t>
            </a:r>
            <a:endParaRPr lang="en-GB" dirty="0"/>
          </a:p>
        </p:txBody>
      </p:sp>
    </p:spTree>
    <p:extLst>
      <p:ext uri="{BB962C8B-B14F-4D97-AF65-F5344CB8AC3E}">
        <p14:creationId xmlns:p14="http://schemas.microsoft.com/office/powerpoint/2010/main" val="188371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B9B54-0D89-6143-F79A-0C27885131A0}"/>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1AA3D29-6F78-9251-2B6D-B3D3325207BE}"/>
              </a:ext>
            </a:extLst>
          </p:cNvPr>
          <p:cNvSpPr>
            <a:spLocks noGrp="1"/>
          </p:cNvSpPr>
          <p:nvPr>
            <p:ph type="body" sz="quarter" idx="12"/>
          </p:nvPr>
        </p:nvSpPr>
        <p:spPr/>
        <p:txBody>
          <a:bodyPr/>
          <a:lstStyle/>
          <a:p>
            <a:pPr algn="ctr"/>
            <a:r>
              <a:rPr lang="en-GB" u="sng" dirty="0"/>
              <a:t>Panel Questions: Green Belt</a:t>
            </a:r>
          </a:p>
        </p:txBody>
      </p:sp>
      <p:sp>
        <p:nvSpPr>
          <p:cNvPr id="13" name="Text Placeholder 12">
            <a:extLst>
              <a:ext uri="{FF2B5EF4-FFF2-40B4-BE49-F238E27FC236}">
                <a16:creationId xmlns:a16="http://schemas.microsoft.com/office/drawing/2014/main" id="{8BA49174-C60B-AD3A-4C78-F5EE9ED4C6B6}"/>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What are the changes to the treatment of the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Green Belt in the new NPPF?</a:t>
            </a:r>
            <a:r>
              <a:rPr lang="en-GB" sz="2400" dirty="0">
                <a:effectLst/>
              </a:rPr>
              <a:t> </a:t>
            </a:r>
            <a:r>
              <a:rPr lang="en-GB" dirty="0">
                <a:effectLst/>
              </a:rPr>
              <a:t> </a:t>
            </a:r>
            <a:endParaRPr lang="en-GB" dirty="0"/>
          </a:p>
        </p:txBody>
      </p:sp>
    </p:spTree>
    <p:extLst>
      <p:ext uri="{BB962C8B-B14F-4D97-AF65-F5344CB8AC3E}">
        <p14:creationId xmlns:p14="http://schemas.microsoft.com/office/powerpoint/2010/main" val="4103984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07098-927F-F8C8-0EC3-56D1BA96E74D}"/>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575C0BCB-C1B8-C0A9-5ED0-07D577ECF110}"/>
              </a:ext>
            </a:extLst>
          </p:cNvPr>
          <p:cNvSpPr>
            <a:spLocks noGrp="1"/>
          </p:cNvSpPr>
          <p:nvPr>
            <p:ph type="body" sz="quarter" idx="12"/>
          </p:nvPr>
        </p:nvSpPr>
        <p:spPr/>
        <p:txBody>
          <a:bodyPr/>
          <a:lstStyle/>
          <a:p>
            <a:pPr algn="ctr"/>
            <a:r>
              <a:rPr lang="en-GB" u="sng" dirty="0"/>
              <a:t>Panel Questions: Green Belt</a:t>
            </a:r>
          </a:p>
        </p:txBody>
      </p:sp>
      <p:sp>
        <p:nvSpPr>
          <p:cNvPr id="13" name="Text Placeholder 12">
            <a:extLst>
              <a:ext uri="{FF2B5EF4-FFF2-40B4-BE49-F238E27FC236}">
                <a16:creationId xmlns:a16="http://schemas.microsoft.com/office/drawing/2014/main" id="{77E03FC4-94B6-8226-A466-8789AD5E3017}"/>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A. What is the definition of the ‘exceptional circumstances’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where Green Belt boundaries can be altered?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B. Can Green Belt land still be released by local plan reviews?</a:t>
            </a:r>
            <a:r>
              <a:rPr lang="en-GB" sz="2400" dirty="0">
                <a:effectLst/>
              </a:rPr>
              <a:t> </a:t>
            </a:r>
            <a:r>
              <a:rPr lang="en-GB" dirty="0">
                <a:effectLst/>
              </a:rPr>
              <a:t> </a:t>
            </a:r>
            <a:endParaRPr lang="en-GB" dirty="0"/>
          </a:p>
        </p:txBody>
      </p:sp>
    </p:spTree>
    <p:extLst>
      <p:ext uri="{BB962C8B-B14F-4D97-AF65-F5344CB8AC3E}">
        <p14:creationId xmlns:p14="http://schemas.microsoft.com/office/powerpoint/2010/main" val="302159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BC315-6FC4-63C1-82F6-D986D4E45435}"/>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1B46BCC4-9363-9F66-0E79-254D4A5F037F}"/>
              </a:ext>
            </a:extLst>
          </p:cNvPr>
          <p:cNvSpPr>
            <a:spLocks noGrp="1"/>
          </p:cNvSpPr>
          <p:nvPr>
            <p:ph type="body" sz="quarter" idx="12"/>
          </p:nvPr>
        </p:nvSpPr>
        <p:spPr/>
        <p:txBody>
          <a:bodyPr/>
          <a:lstStyle/>
          <a:p>
            <a:pPr algn="ctr"/>
            <a:r>
              <a:rPr lang="en-GB" u="sng" dirty="0"/>
              <a:t>Panel Questions: Plan Making</a:t>
            </a:r>
          </a:p>
        </p:txBody>
      </p:sp>
      <p:sp>
        <p:nvSpPr>
          <p:cNvPr id="13" name="Text Placeholder 12">
            <a:extLst>
              <a:ext uri="{FF2B5EF4-FFF2-40B4-BE49-F238E27FC236}">
                <a16:creationId xmlns:a16="http://schemas.microsoft.com/office/drawing/2014/main" id="{3FCD9101-7E1E-2400-4230-553495EA5FAF}"/>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What do the NPPF changes mean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for neighbourhood plan-making?</a:t>
            </a:r>
            <a:r>
              <a:rPr lang="en-GB" sz="2400" dirty="0">
                <a:effectLst/>
              </a:rPr>
              <a:t> </a:t>
            </a:r>
            <a:endParaRPr lang="en-GB" dirty="0"/>
          </a:p>
        </p:txBody>
      </p:sp>
    </p:spTree>
    <p:extLst>
      <p:ext uri="{BB962C8B-B14F-4D97-AF65-F5344CB8AC3E}">
        <p14:creationId xmlns:p14="http://schemas.microsoft.com/office/powerpoint/2010/main" val="149623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DC849-AEBF-6E14-073A-284C0EB574E5}"/>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6BBF2857-45CE-5F5B-E842-95335009BC9A}"/>
              </a:ext>
            </a:extLst>
          </p:cNvPr>
          <p:cNvSpPr>
            <a:spLocks noGrp="1"/>
          </p:cNvSpPr>
          <p:nvPr>
            <p:ph type="body" sz="quarter" idx="12"/>
          </p:nvPr>
        </p:nvSpPr>
        <p:spPr/>
        <p:txBody>
          <a:bodyPr/>
          <a:lstStyle/>
          <a:p>
            <a:pPr algn="ctr"/>
            <a:r>
              <a:rPr lang="en-GB" u="sng" dirty="0"/>
              <a:t>Panel Questions: HLS</a:t>
            </a:r>
          </a:p>
        </p:txBody>
      </p:sp>
      <p:sp>
        <p:nvSpPr>
          <p:cNvPr id="13" name="Text Placeholder 12">
            <a:extLst>
              <a:ext uri="{FF2B5EF4-FFF2-40B4-BE49-F238E27FC236}">
                <a16:creationId xmlns:a16="http://schemas.microsoft.com/office/drawing/2014/main" id="{D0CEF7FB-0A67-B871-FBC0-93BF7FDDC794}"/>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What are the recent changes to the NPPF regarding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5-year HLS and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3-year Housing Delivery Test?</a:t>
            </a:r>
            <a:r>
              <a:rPr lang="en-GB" sz="2400" dirty="0">
                <a:effectLst/>
              </a:rPr>
              <a:t> </a:t>
            </a:r>
            <a:r>
              <a:rPr lang="en-GB" dirty="0">
                <a:effectLst/>
              </a:rPr>
              <a:t> </a:t>
            </a:r>
            <a:endParaRPr lang="en-GB" dirty="0"/>
          </a:p>
        </p:txBody>
      </p:sp>
    </p:spTree>
    <p:extLst>
      <p:ext uri="{BB962C8B-B14F-4D97-AF65-F5344CB8AC3E}">
        <p14:creationId xmlns:p14="http://schemas.microsoft.com/office/powerpoint/2010/main" val="269924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BE58-62EE-7630-BB04-357FC072D014}"/>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7E5DFE27-A6AE-A3E8-C207-90199AC39150}"/>
              </a:ext>
            </a:extLst>
          </p:cNvPr>
          <p:cNvSpPr>
            <a:spLocks noGrp="1"/>
          </p:cNvSpPr>
          <p:nvPr>
            <p:ph type="body" sz="quarter" idx="12"/>
          </p:nvPr>
        </p:nvSpPr>
        <p:spPr/>
        <p:txBody>
          <a:bodyPr/>
          <a:lstStyle/>
          <a:p>
            <a:pPr algn="ctr"/>
            <a:r>
              <a:rPr lang="en-GB" u="sng" dirty="0"/>
              <a:t>Panel Questions: HLS</a:t>
            </a:r>
          </a:p>
        </p:txBody>
      </p:sp>
      <p:sp>
        <p:nvSpPr>
          <p:cNvPr id="13" name="Text Placeholder 12">
            <a:extLst>
              <a:ext uri="{FF2B5EF4-FFF2-40B4-BE49-F238E27FC236}">
                <a16:creationId xmlns:a16="http://schemas.microsoft.com/office/drawing/2014/main" id="{B4C1A404-C7A0-7E71-F433-8ED98D538C5B}"/>
              </a:ext>
            </a:extLst>
          </p:cNvPr>
          <p:cNvSpPr>
            <a:spLocks noGrp="1"/>
          </p:cNvSpPr>
          <p:nvPr>
            <p:ph type="body" sz="quarter" idx="13"/>
          </p:nvPr>
        </p:nvSpPr>
        <p:spPr/>
        <p:txBody>
          <a:bodyPr/>
          <a:lstStyle/>
          <a:p>
            <a:pPr marL="0" indent="0" algn="ctr">
              <a:buNone/>
            </a:pPr>
            <a:r>
              <a:rPr lang="en-GB" sz="1800" dirty="0">
                <a:latin typeface="Calibri" panose="020F0502020204030204" pitchFamily="34" charset="0"/>
                <a:ea typeface="Times New Roman" panose="02020603050405020304" pitchFamily="18" charset="0"/>
              </a:rPr>
              <a:t>A. The </a:t>
            </a:r>
            <a:r>
              <a:rPr lang="en-GB" sz="1800" kern="0" dirty="0">
                <a:solidFill>
                  <a:srgbClr val="000000"/>
                </a:solidFill>
                <a:effectLst/>
                <a:latin typeface="Calibri" panose="020F0502020204030204" pitchFamily="34" charset="0"/>
                <a:ea typeface="Times New Roman" panose="02020603050405020304" pitchFamily="18" charset="0"/>
              </a:rPr>
              <a:t>4-year supply rule – an incentive to submit?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B. Implications for the presumption and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out-of-date policies?</a:t>
            </a:r>
            <a:r>
              <a:rPr lang="en-GB" sz="2400" dirty="0">
                <a:effectLst/>
              </a:rPr>
              <a:t> </a:t>
            </a:r>
            <a:r>
              <a:rPr lang="en-GB" dirty="0">
                <a:effectLst/>
              </a:rPr>
              <a:t> </a:t>
            </a:r>
            <a:endParaRPr lang="en-GB" dirty="0"/>
          </a:p>
        </p:txBody>
      </p:sp>
    </p:spTree>
    <p:extLst>
      <p:ext uri="{BB962C8B-B14F-4D97-AF65-F5344CB8AC3E}">
        <p14:creationId xmlns:p14="http://schemas.microsoft.com/office/powerpoint/2010/main" val="17702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A4D2-2136-E929-FB8C-5C4A3565B055}"/>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75CB2C-BAF6-0256-B30E-2B1FEB239F78}"/>
              </a:ext>
            </a:extLst>
          </p:cNvPr>
          <p:cNvSpPr>
            <a:spLocks noGrp="1"/>
          </p:cNvSpPr>
          <p:nvPr>
            <p:ph type="body" sz="quarter" idx="12"/>
          </p:nvPr>
        </p:nvSpPr>
        <p:spPr/>
        <p:txBody>
          <a:bodyPr/>
          <a:lstStyle/>
          <a:p>
            <a:pPr algn="ctr"/>
            <a:r>
              <a:rPr lang="en-GB" u="sng" dirty="0"/>
              <a:t>Panel Questions: HLS</a:t>
            </a:r>
          </a:p>
        </p:txBody>
      </p:sp>
      <p:sp>
        <p:nvSpPr>
          <p:cNvPr id="13" name="Text Placeholder 12">
            <a:extLst>
              <a:ext uri="{FF2B5EF4-FFF2-40B4-BE49-F238E27FC236}">
                <a16:creationId xmlns:a16="http://schemas.microsoft.com/office/drawing/2014/main" id="{6A29A0A0-1FE4-783B-9EC0-5440A7F307DB}"/>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Does §76 preclude the adoption by LPAs of a </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‘stepped’ housing requirement approach</a:t>
            </a:r>
          </a:p>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given the criterion at §76(b)?</a:t>
            </a:r>
            <a:r>
              <a:rPr lang="en-GB" sz="2400" dirty="0">
                <a:effectLst/>
              </a:rPr>
              <a:t> </a:t>
            </a:r>
            <a:endParaRPr lang="en-GB" dirty="0"/>
          </a:p>
        </p:txBody>
      </p:sp>
    </p:spTree>
    <p:extLst>
      <p:ext uri="{BB962C8B-B14F-4D97-AF65-F5344CB8AC3E}">
        <p14:creationId xmlns:p14="http://schemas.microsoft.com/office/powerpoint/2010/main" val="406677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0C7FE-F085-41E4-D4D4-99AF014664DA}"/>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29D552D3-2EB5-81F4-6E19-B9566EBECA65}"/>
              </a:ext>
            </a:extLst>
          </p:cNvPr>
          <p:cNvSpPr>
            <a:spLocks noGrp="1"/>
          </p:cNvSpPr>
          <p:nvPr>
            <p:ph type="body" sz="quarter" idx="12"/>
          </p:nvPr>
        </p:nvSpPr>
        <p:spPr/>
        <p:txBody>
          <a:bodyPr/>
          <a:lstStyle/>
          <a:p>
            <a:pPr algn="ctr"/>
            <a:r>
              <a:rPr lang="en-GB" u="sng" dirty="0"/>
              <a:t>Panel Questions: HLS</a:t>
            </a:r>
          </a:p>
        </p:txBody>
      </p:sp>
      <p:sp>
        <p:nvSpPr>
          <p:cNvPr id="13" name="Text Placeholder 12">
            <a:extLst>
              <a:ext uri="{FF2B5EF4-FFF2-40B4-BE49-F238E27FC236}">
                <a16:creationId xmlns:a16="http://schemas.microsoft.com/office/drawing/2014/main" id="{DADE1145-C277-E150-98DE-55CBDAEB60D4}"/>
              </a:ext>
            </a:extLst>
          </p:cNvPr>
          <p:cNvSpPr>
            <a:spLocks noGrp="1"/>
          </p:cNvSpPr>
          <p:nvPr>
            <p:ph type="body" sz="quarter" idx="13"/>
          </p:nvPr>
        </p:nvSpPr>
        <p:spPr/>
        <p:txBody>
          <a:bodyPr/>
          <a:lstStyle/>
          <a:p>
            <a:pPr marL="0" indent="0" algn="ctr">
              <a:buNone/>
            </a:pPr>
            <a:r>
              <a:rPr lang="en-GB" sz="1800" kern="0" dirty="0">
                <a:solidFill>
                  <a:srgbClr val="000000"/>
                </a:solidFill>
                <a:effectLst/>
                <a:latin typeface="Calibri" panose="020F0502020204030204" pitchFamily="34" charset="0"/>
                <a:ea typeface="Times New Roman" panose="02020603050405020304" pitchFamily="18" charset="0"/>
              </a:rPr>
              <a:t>A. How will the ‘advisory starting-point’ in paragraph 61 work? </a:t>
            </a:r>
          </a:p>
          <a:p>
            <a:pPr marL="0" indent="0" algn="ctr">
              <a:buNone/>
            </a:pPr>
            <a:r>
              <a:rPr lang="en-GB" sz="1800" kern="0">
                <a:solidFill>
                  <a:srgbClr val="000000"/>
                </a:solidFill>
                <a:effectLst/>
                <a:latin typeface="Calibri" panose="020F0502020204030204" pitchFamily="34" charset="0"/>
                <a:ea typeface="Times New Roman" panose="02020603050405020304" pitchFamily="18" charset="0"/>
              </a:rPr>
              <a:t>B. Is </a:t>
            </a:r>
            <a:r>
              <a:rPr lang="en-GB" sz="1800" kern="0" dirty="0">
                <a:solidFill>
                  <a:srgbClr val="000000"/>
                </a:solidFill>
                <a:effectLst/>
                <a:latin typeface="Calibri" panose="020F0502020204030204" pitchFamily="34" charset="0"/>
                <a:ea typeface="Times New Roman" panose="02020603050405020304" pitchFamily="18" charset="0"/>
              </a:rPr>
              <a:t>it materially different from the previous approach?</a:t>
            </a:r>
            <a:r>
              <a:rPr lang="en-GB" sz="2400" dirty="0">
                <a:effectLst/>
              </a:rPr>
              <a:t> </a:t>
            </a:r>
            <a:endParaRPr lang="en-GB" dirty="0"/>
          </a:p>
        </p:txBody>
      </p:sp>
    </p:spTree>
    <p:extLst>
      <p:ext uri="{BB962C8B-B14F-4D97-AF65-F5344CB8AC3E}">
        <p14:creationId xmlns:p14="http://schemas.microsoft.com/office/powerpoint/2010/main" val="291432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8BAA66-F770-EAA7-19AA-A3301A82C00E}"/>
              </a:ext>
            </a:extLst>
          </p:cNvPr>
          <p:cNvSpPr>
            <a:spLocks noGrp="1"/>
          </p:cNvSpPr>
          <p:nvPr>
            <p:ph type="body" sz="quarter" idx="10"/>
          </p:nvPr>
        </p:nvSpPr>
        <p:spPr/>
        <p:txBody>
          <a:bodyPr/>
          <a:lstStyle/>
          <a:p>
            <a:r>
              <a:rPr lang="en-GB" dirty="0"/>
              <a:t>Introduction and</a:t>
            </a:r>
          </a:p>
          <a:p>
            <a:r>
              <a:rPr lang="en-GB" dirty="0"/>
              <a:t>Overview</a:t>
            </a:r>
          </a:p>
        </p:txBody>
      </p:sp>
      <p:sp>
        <p:nvSpPr>
          <p:cNvPr id="3" name="Text Placeholder 2">
            <a:extLst>
              <a:ext uri="{FF2B5EF4-FFF2-40B4-BE49-F238E27FC236}">
                <a16:creationId xmlns:a16="http://schemas.microsoft.com/office/drawing/2014/main" id="{758E6318-DB98-07D1-B0A8-92C1BB7E716E}"/>
              </a:ext>
            </a:extLst>
          </p:cNvPr>
          <p:cNvSpPr>
            <a:spLocks noGrp="1"/>
          </p:cNvSpPr>
          <p:nvPr>
            <p:ph type="body" sz="quarter" idx="11"/>
          </p:nvPr>
        </p:nvSpPr>
        <p:spPr/>
        <p:txBody>
          <a:bodyPr/>
          <a:lstStyle/>
          <a:p>
            <a:r>
              <a:rPr lang="en-GB" dirty="0"/>
              <a:t>Paul </a:t>
            </a:r>
            <a:r>
              <a:rPr lang="en-GB" dirty="0" err="1"/>
              <a:t>Shadarevian</a:t>
            </a:r>
            <a:r>
              <a:rPr lang="en-GB" dirty="0"/>
              <a:t> KC	</a:t>
            </a:r>
          </a:p>
        </p:txBody>
      </p:sp>
      <p:sp>
        <p:nvSpPr>
          <p:cNvPr id="4" name="Text Placeholder 3">
            <a:extLst>
              <a:ext uri="{FF2B5EF4-FFF2-40B4-BE49-F238E27FC236}">
                <a16:creationId xmlns:a16="http://schemas.microsoft.com/office/drawing/2014/main" id="{14DBA231-BC5B-D52B-5238-97AD3F9984D9}"/>
              </a:ext>
            </a:extLst>
          </p:cNvPr>
          <p:cNvSpPr>
            <a:spLocks noGrp="1"/>
          </p:cNvSpPr>
          <p:nvPr>
            <p:ph type="body" sz="quarter" idx="12"/>
          </p:nvPr>
        </p:nvSpPr>
        <p:spPr/>
        <p:txBody>
          <a:bodyPr/>
          <a:lstStyle/>
          <a:p>
            <a:r>
              <a:rPr lang="en-GB" dirty="0"/>
              <a:t>January 2024</a:t>
            </a:r>
          </a:p>
        </p:txBody>
      </p:sp>
    </p:spTree>
    <p:extLst>
      <p:ext uri="{BB962C8B-B14F-4D97-AF65-F5344CB8AC3E}">
        <p14:creationId xmlns:p14="http://schemas.microsoft.com/office/powerpoint/2010/main" val="23945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F27504-B5C2-FAB5-C20F-6D4A67E7627C}"/>
              </a:ext>
            </a:extLst>
          </p:cNvPr>
          <p:cNvSpPr>
            <a:spLocks noGrp="1"/>
          </p:cNvSpPr>
          <p:nvPr>
            <p:ph type="body" sz="quarter" idx="10"/>
          </p:nvPr>
        </p:nvSpPr>
        <p:spPr/>
        <p:txBody>
          <a:bodyPr/>
          <a:lstStyle/>
          <a:p>
            <a:r>
              <a:rPr lang="en-GB" dirty="0"/>
              <a:t>Thanks!</a:t>
            </a:r>
          </a:p>
        </p:txBody>
      </p:sp>
      <p:sp>
        <p:nvSpPr>
          <p:cNvPr id="6" name="Text Placeholder 5">
            <a:extLst>
              <a:ext uri="{FF2B5EF4-FFF2-40B4-BE49-F238E27FC236}">
                <a16:creationId xmlns:a16="http://schemas.microsoft.com/office/drawing/2014/main" id="{28839869-213C-E608-6033-C0C7171C026A}"/>
              </a:ext>
            </a:extLst>
          </p:cNvPr>
          <p:cNvSpPr>
            <a:spLocks noGrp="1"/>
          </p:cNvSpPr>
          <p:nvPr>
            <p:ph type="body" sz="quarter" idx="11"/>
          </p:nvPr>
        </p:nvSpPr>
        <p:spPr/>
        <p:txBody>
          <a:bodyPr/>
          <a:lstStyle/>
          <a:p>
            <a:r>
              <a:rPr lang="en-GB" dirty="0"/>
              <a:t>Ask us more questions:</a:t>
            </a:r>
          </a:p>
        </p:txBody>
      </p:sp>
      <p:sp>
        <p:nvSpPr>
          <p:cNvPr id="7" name="Text Placeholder 6">
            <a:extLst>
              <a:ext uri="{FF2B5EF4-FFF2-40B4-BE49-F238E27FC236}">
                <a16:creationId xmlns:a16="http://schemas.microsoft.com/office/drawing/2014/main" id="{B200B6CE-8CAE-2F49-4694-080F721DA868}"/>
              </a:ext>
            </a:extLst>
          </p:cNvPr>
          <p:cNvSpPr>
            <a:spLocks noGrp="1"/>
          </p:cNvSpPr>
          <p:nvPr>
            <p:ph type="body" sz="quarter" idx="12"/>
          </p:nvPr>
        </p:nvSpPr>
        <p:spPr/>
        <p:txBody>
          <a:bodyPr/>
          <a:lstStyle/>
          <a:p>
            <a:r>
              <a:rPr lang="en-GB" dirty="0" err="1"/>
              <a:t>events@cornerstonebarristers.com</a:t>
            </a:r>
            <a:endParaRPr lang="en-GB" dirty="0"/>
          </a:p>
        </p:txBody>
      </p:sp>
      <p:sp>
        <p:nvSpPr>
          <p:cNvPr id="8" name="Text Placeholder 7">
            <a:extLst>
              <a:ext uri="{FF2B5EF4-FFF2-40B4-BE49-F238E27FC236}">
                <a16:creationId xmlns:a16="http://schemas.microsoft.com/office/drawing/2014/main" id="{7A527C24-6DA5-7AD1-67FA-FCF0A5793F66}"/>
              </a:ext>
            </a:extLst>
          </p:cNvPr>
          <p:cNvSpPr>
            <a:spLocks noGrp="1"/>
          </p:cNvSpPr>
          <p:nvPr>
            <p:ph type="body" sz="quarter" idx="13"/>
          </p:nvPr>
        </p:nvSpPr>
        <p:spPr/>
        <p:txBody>
          <a:bodyPr/>
          <a:lstStyle/>
          <a:p>
            <a:r>
              <a:rPr lang="en-GB" dirty="0"/>
              <a:t>For instructions and enquiries:</a:t>
            </a:r>
          </a:p>
        </p:txBody>
      </p:sp>
      <p:sp>
        <p:nvSpPr>
          <p:cNvPr id="9" name="Text Placeholder 8">
            <a:extLst>
              <a:ext uri="{FF2B5EF4-FFF2-40B4-BE49-F238E27FC236}">
                <a16:creationId xmlns:a16="http://schemas.microsoft.com/office/drawing/2014/main" id="{EB2AB829-B0F3-9CFE-8971-0236B9603D2A}"/>
              </a:ext>
            </a:extLst>
          </p:cNvPr>
          <p:cNvSpPr>
            <a:spLocks noGrp="1"/>
          </p:cNvSpPr>
          <p:nvPr>
            <p:ph type="body" sz="quarter" idx="14"/>
          </p:nvPr>
        </p:nvSpPr>
        <p:spPr/>
        <p:txBody>
          <a:bodyPr/>
          <a:lstStyle/>
          <a:p>
            <a:r>
              <a:rPr lang="en-GB" dirty="0" err="1"/>
              <a:t>clerks@cornerstonebarristers.com</a:t>
            </a:r>
            <a:endParaRPr lang="en-GB" dirty="0"/>
          </a:p>
        </p:txBody>
      </p:sp>
    </p:spTree>
    <p:extLst>
      <p:ext uri="{BB962C8B-B14F-4D97-AF65-F5344CB8AC3E}">
        <p14:creationId xmlns:p14="http://schemas.microsoft.com/office/powerpoint/2010/main" val="381109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7A86-9BB5-31C3-8AD7-16A37822ED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47C571-D2AD-F3F9-6E63-C315396E2CE7}"/>
              </a:ext>
            </a:extLst>
          </p:cNvPr>
          <p:cNvSpPr>
            <a:spLocks noGrp="1"/>
          </p:cNvSpPr>
          <p:nvPr>
            <p:ph type="body" sz="quarter" idx="10"/>
          </p:nvPr>
        </p:nvSpPr>
        <p:spPr/>
        <p:txBody>
          <a:bodyPr/>
          <a:lstStyle/>
          <a:p>
            <a:r>
              <a:rPr lang="en-GB" dirty="0"/>
              <a:t>The Main Changes</a:t>
            </a:r>
          </a:p>
        </p:txBody>
      </p:sp>
      <p:sp>
        <p:nvSpPr>
          <p:cNvPr id="3" name="Text Placeholder 2">
            <a:extLst>
              <a:ext uri="{FF2B5EF4-FFF2-40B4-BE49-F238E27FC236}">
                <a16:creationId xmlns:a16="http://schemas.microsoft.com/office/drawing/2014/main" id="{EA1EAEC8-3BE5-1FD0-3556-3D9E53B30F92}"/>
              </a:ext>
            </a:extLst>
          </p:cNvPr>
          <p:cNvSpPr>
            <a:spLocks noGrp="1"/>
          </p:cNvSpPr>
          <p:nvPr>
            <p:ph type="body" sz="quarter" idx="11"/>
          </p:nvPr>
        </p:nvSpPr>
        <p:spPr/>
        <p:txBody>
          <a:bodyPr/>
          <a:lstStyle/>
          <a:p>
            <a:r>
              <a:rPr lang="en-GB" dirty="0"/>
              <a:t>Wayne Beglan	</a:t>
            </a:r>
          </a:p>
        </p:txBody>
      </p:sp>
      <p:sp>
        <p:nvSpPr>
          <p:cNvPr id="4" name="Text Placeholder 3">
            <a:extLst>
              <a:ext uri="{FF2B5EF4-FFF2-40B4-BE49-F238E27FC236}">
                <a16:creationId xmlns:a16="http://schemas.microsoft.com/office/drawing/2014/main" id="{9968511D-6571-DA1E-3D84-0181098CBB48}"/>
              </a:ext>
            </a:extLst>
          </p:cNvPr>
          <p:cNvSpPr>
            <a:spLocks noGrp="1"/>
          </p:cNvSpPr>
          <p:nvPr>
            <p:ph type="body" sz="quarter" idx="12"/>
          </p:nvPr>
        </p:nvSpPr>
        <p:spPr/>
        <p:txBody>
          <a:bodyPr/>
          <a:lstStyle/>
          <a:p>
            <a:r>
              <a:rPr lang="en-GB" dirty="0"/>
              <a:t>January 2024</a:t>
            </a:r>
          </a:p>
        </p:txBody>
      </p:sp>
    </p:spTree>
    <p:extLst>
      <p:ext uri="{BB962C8B-B14F-4D97-AF65-F5344CB8AC3E}">
        <p14:creationId xmlns:p14="http://schemas.microsoft.com/office/powerpoint/2010/main" val="111597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CFABD-9176-8BB1-2F01-83C9EE410D39}"/>
              </a:ext>
            </a:extLst>
          </p:cNvPr>
          <p:cNvSpPr>
            <a:spLocks noGrp="1"/>
          </p:cNvSpPr>
          <p:nvPr>
            <p:ph type="body" sz="quarter" idx="10"/>
          </p:nvPr>
        </p:nvSpPr>
        <p:spPr/>
        <p:txBody>
          <a:bodyPr/>
          <a:lstStyle/>
          <a:p>
            <a:r>
              <a:rPr lang="en-GB" dirty="0"/>
              <a:t>Duty To Co-Operate (§§24-27)</a:t>
            </a:r>
          </a:p>
          <a:p>
            <a:endParaRPr lang="en-GB" dirty="0"/>
          </a:p>
          <a:p>
            <a:r>
              <a:rPr lang="en-GB" dirty="0"/>
              <a:t>Preparing and reviewing plans (§§31-33)</a:t>
            </a:r>
          </a:p>
          <a:p>
            <a:endParaRPr lang="en-GB" dirty="0"/>
          </a:p>
          <a:p>
            <a:r>
              <a:rPr lang="en-GB" dirty="0"/>
              <a:t>Examination of plans – soundness (§35)</a:t>
            </a:r>
          </a:p>
          <a:p>
            <a:endParaRPr lang="en-GB" dirty="0"/>
          </a:p>
          <a:p>
            <a:r>
              <a:rPr lang="en-GB" dirty="0"/>
              <a:t>Refusal for prematurity (§§48-50)</a:t>
            </a:r>
          </a:p>
          <a:p>
            <a:endParaRPr lang="en-GB" dirty="0"/>
          </a:p>
          <a:p>
            <a:r>
              <a:rPr lang="en-GB" dirty="0"/>
              <a:t>Conditions, obligations and enforcement (§§55-59)</a:t>
            </a:r>
          </a:p>
          <a:p>
            <a:endParaRPr lang="en-GB" dirty="0"/>
          </a:p>
          <a:p>
            <a:r>
              <a:rPr lang="en-GB" dirty="0"/>
              <a:t>Many other complete sections 		</a:t>
            </a:r>
          </a:p>
        </p:txBody>
      </p:sp>
      <p:sp>
        <p:nvSpPr>
          <p:cNvPr id="3" name="Text Placeholder 2">
            <a:extLst>
              <a:ext uri="{FF2B5EF4-FFF2-40B4-BE49-F238E27FC236}">
                <a16:creationId xmlns:a16="http://schemas.microsoft.com/office/drawing/2014/main" id="{DB5721F9-5737-2299-E601-8A5ABBAB38E8}"/>
              </a:ext>
            </a:extLst>
          </p:cNvPr>
          <p:cNvSpPr>
            <a:spLocks noGrp="1"/>
          </p:cNvSpPr>
          <p:nvPr>
            <p:ph type="body" sz="quarter" idx="12"/>
          </p:nvPr>
        </p:nvSpPr>
        <p:spPr/>
        <p:txBody>
          <a:bodyPr/>
          <a:lstStyle/>
          <a:p>
            <a:r>
              <a:rPr lang="en-GB" dirty="0"/>
              <a:t>What has not (substantially) changed?</a:t>
            </a:r>
          </a:p>
        </p:txBody>
      </p:sp>
      <p:sp>
        <p:nvSpPr>
          <p:cNvPr id="4" name="Text Placeholder 3">
            <a:extLst>
              <a:ext uri="{FF2B5EF4-FFF2-40B4-BE49-F238E27FC236}">
                <a16:creationId xmlns:a16="http://schemas.microsoft.com/office/drawing/2014/main" id="{D7B1B71E-282D-4235-94C9-7FF02927B0CA}"/>
              </a:ext>
            </a:extLst>
          </p:cNvPr>
          <p:cNvSpPr>
            <a:spLocks noGrp="1"/>
          </p:cNvSpPr>
          <p:nvPr>
            <p:ph type="body" sz="quarter" idx="13"/>
          </p:nvPr>
        </p:nvSpPr>
        <p:spPr/>
        <p:txBody>
          <a:bodyPr/>
          <a:lstStyle/>
          <a:p>
            <a:r>
              <a:rPr lang="en-GB" dirty="0"/>
              <a:t>2019		</a:t>
            </a:r>
          </a:p>
        </p:txBody>
      </p:sp>
      <p:sp>
        <p:nvSpPr>
          <p:cNvPr id="8" name="Text Placeholder 7">
            <a:extLst>
              <a:ext uri="{FF2B5EF4-FFF2-40B4-BE49-F238E27FC236}">
                <a16:creationId xmlns:a16="http://schemas.microsoft.com/office/drawing/2014/main" id="{00392C5A-E8E4-06A5-C65A-7C5F363C1E50}"/>
              </a:ext>
            </a:extLst>
          </p:cNvPr>
          <p:cNvSpPr>
            <a:spLocks noGrp="1"/>
          </p:cNvSpPr>
          <p:nvPr>
            <p:ph type="body" sz="quarter" idx="14"/>
          </p:nvPr>
        </p:nvSpPr>
        <p:spPr/>
        <p:txBody>
          <a:bodyPr/>
          <a:lstStyle/>
          <a:p>
            <a:r>
              <a:rPr lang="en-GB" dirty="0">
                <a:effectLst/>
                <a:ea typeface="Roboto" panose="02000000000000000000" pitchFamily="2" charset="0"/>
                <a:cs typeface="Roboto" panose="02000000000000000000" pitchFamily="2" charset="0"/>
              </a:rPr>
              <a:t>Substantially identical</a:t>
            </a:r>
            <a:r>
              <a:rPr lang="en-GB" dirty="0">
                <a:solidFill>
                  <a:srgbClr val="0079D5"/>
                </a:solidFill>
                <a:effectLst/>
              </a:rPr>
              <a:t>.</a:t>
            </a:r>
          </a:p>
          <a:p>
            <a:endParaRPr lang="en-GB" dirty="0">
              <a:solidFill>
                <a:srgbClr val="0079D5"/>
              </a:solidFill>
            </a:endParaRPr>
          </a:p>
          <a:p>
            <a:endParaRPr lang="en-GB" dirty="0">
              <a:solidFill>
                <a:srgbClr val="0079D5"/>
              </a:solidFill>
              <a:effectLst/>
            </a:endParaRPr>
          </a:p>
          <a:p>
            <a:endParaRPr lang="en-GB" dirty="0"/>
          </a:p>
          <a:p>
            <a:r>
              <a:rPr lang="en-GB" dirty="0">
                <a:effectLst/>
              </a:rPr>
              <a:t>§35(d): </a:t>
            </a:r>
            <a:r>
              <a:rPr lang="en-GB" b="1" dirty="0">
                <a:effectLst/>
              </a:rPr>
              <a:t>Consistent with national policy</a:t>
            </a:r>
            <a:r>
              <a:rPr lang="en-GB" dirty="0">
                <a:effectLst/>
              </a:rPr>
              <a:t> – enabling the delivery of sustainable development in accordance with the policies in this Framework </a:t>
            </a:r>
            <a:r>
              <a:rPr lang="en-GB" dirty="0">
                <a:solidFill>
                  <a:srgbClr val="0079D5"/>
                </a:solidFill>
                <a:effectLst/>
              </a:rPr>
              <a:t>and other statements of national planning policy, where relevant</a:t>
            </a:r>
          </a:p>
          <a:p>
            <a:endParaRPr lang="en-GB" dirty="0">
              <a:solidFill>
                <a:srgbClr val="0079D5"/>
              </a:solidFill>
              <a:effectLst/>
            </a:endParaRPr>
          </a:p>
          <a:p>
            <a:endParaRPr lang="en-GB" dirty="0"/>
          </a:p>
        </p:txBody>
      </p:sp>
      <p:sp>
        <p:nvSpPr>
          <p:cNvPr id="9" name="Text Placeholder 8">
            <a:extLst>
              <a:ext uri="{FF2B5EF4-FFF2-40B4-BE49-F238E27FC236}">
                <a16:creationId xmlns:a16="http://schemas.microsoft.com/office/drawing/2014/main" id="{044D30EB-6064-1F6E-C579-7838559FF0BE}"/>
              </a:ext>
            </a:extLst>
          </p:cNvPr>
          <p:cNvSpPr>
            <a:spLocks noGrp="1"/>
          </p:cNvSpPr>
          <p:nvPr>
            <p:ph type="body" sz="quarter" idx="15"/>
          </p:nvPr>
        </p:nvSpPr>
        <p:spPr/>
        <p:txBody>
          <a:bodyPr/>
          <a:lstStyle/>
          <a:p>
            <a:r>
              <a:rPr lang="en-GB" dirty="0"/>
              <a:t>2023</a:t>
            </a:r>
          </a:p>
        </p:txBody>
      </p:sp>
    </p:spTree>
    <p:extLst>
      <p:ext uri="{BB962C8B-B14F-4D97-AF65-F5344CB8AC3E}">
        <p14:creationId xmlns:p14="http://schemas.microsoft.com/office/powerpoint/2010/main" val="260538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345FE-D510-D26A-5DD2-74BCAAC4C9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6E9D14-C4D7-69AE-B276-77D3026899ED}"/>
              </a:ext>
            </a:extLst>
          </p:cNvPr>
          <p:cNvSpPr>
            <a:spLocks noGrp="1"/>
          </p:cNvSpPr>
          <p:nvPr>
            <p:ph type="body" sz="quarter" idx="10"/>
          </p:nvPr>
        </p:nvSpPr>
        <p:spPr/>
        <p:txBody>
          <a:bodyPr/>
          <a:lstStyle/>
          <a:p>
            <a:r>
              <a:rPr lang="en-GB" dirty="0"/>
              <a:t>It provides a framework within which locally-prepared plans for housing and other development can be produced </a:t>
            </a:r>
          </a:p>
        </p:txBody>
      </p:sp>
      <p:sp>
        <p:nvSpPr>
          <p:cNvPr id="3" name="Text Placeholder 2">
            <a:extLst>
              <a:ext uri="{FF2B5EF4-FFF2-40B4-BE49-F238E27FC236}">
                <a16:creationId xmlns:a16="http://schemas.microsoft.com/office/drawing/2014/main" id="{B4F15003-96A6-2FAF-2A16-D20DDA37E531}"/>
              </a:ext>
            </a:extLst>
          </p:cNvPr>
          <p:cNvSpPr>
            <a:spLocks noGrp="1"/>
          </p:cNvSpPr>
          <p:nvPr>
            <p:ph type="body" sz="quarter" idx="12"/>
          </p:nvPr>
        </p:nvSpPr>
        <p:spPr/>
        <p:txBody>
          <a:bodyPr/>
          <a:lstStyle/>
          <a:p>
            <a:r>
              <a:rPr lang="en-GB" dirty="0"/>
              <a:t>The Main Changes – para 1</a:t>
            </a:r>
          </a:p>
        </p:txBody>
      </p:sp>
      <p:sp>
        <p:nvSpPr>
          <p:cNvPr id="4" name="Text Placeholder 3">
            <a:extLst>
              <a:ext uri="{FF2B5EF4-FFF2-40B4-BE49-F238E27FC236}">
                <a16:creationId xmlns:a16="http://schemas.microsoft.com/office/drawing/2014/main" id="{810D8207-1971-D4E0-3686-82F45ED74D08}"/>
              </a:ext>
            </a:extLst>
          </p:cNvPr>
          <p:cNvSpPr>
            <a:spLocks noGrp="1"/>
          </p:cNvSpPr>
          <p:nvPr>
            <p:ph type="body" sz="quarter" idx="13"/>
          </p:nvPr>
        </p:nvSpPr>
        <p:spPr/>
        <p:txBody>
          <a:bodyPr/>
          <a:lstStyle/>
          <a:p>
            <a:r>
              <a:rPr lang="en-GB" dirty="0"/>
              <a:t>2019		</a:t>
            </a:r>
          </a:p>
        </p:txBody>
      </p:sp>
      <p:sp>
        <p:nvSpPr>
          <p:cNvPr id="8" name="Text Placeholder 7">
            <a:extLst>
              <a:ext uri="{FF2B5EF4-FFF2-40B4-BE49-F238E27FC236}">
                <a16:creationId xmlns:a16="http://schemas.microsoft.com/office/drawing/2014/main" id="{4AE2218F-2EAE-5B51-74EC-9FCE0ADDF09D}"/>
              </a:ext>
            </a:extLst>
          </p:cNvPr>
          <p:cNvSpPr>
            <a:spLocks noGrp="1"/>
          </p:cNvSpPr>
          <p:nvPr>
            <p:ph type="body" sz="quarter" idx="14"/>
          </p:nvPr>
        </p:nvSpPr>
        <p:spPr/>
        <p:txBody>
          <a:bodyPr/>
          <a:lstStyle/>
          <a:p>
            <a:r>
              <a:rPr lang="en-GB" dirty="0">
                <a:effectLst/>
                <a:ea typeface="Roboto" panose="02000000000000000000" pitchFamily="2" charset="0"/>
                <a:cs typeface="Roboto" panose="02000000000000000000" pitchFamily="2" charset="0"/>
              </a:rPr>
              <a:t>It provides a framework</a:t>
            </a:r>
            <a:r>
              <a:rPr lang="en-GB" dirty="0">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within which locally-prepared plans </a:t>
            </a:r>
            <a:r>
              <a:rPr lang="en-GB" u="sng" dirty="0">
                <a:solidFill>
                  <a:srgbClr val="0079D5"/>
                </a:solidFill>
                <a:effectLst/>
                <a:ea typeface="Roboto" panose="02000000000000000000" pitchFamily="2" charset="0"/>
                <a:cs typeface="Roboto" panose="02000000000000000000" pitchFamily="2" charset="0"/>
              </a:rPr>
              <a:t>can provide </a:t>
            </a:r>
            <a:r>
              <a:rPr lang="en-GB" u="sng" dirty="0">
                <a:effectLst/>
                <a:ea typeface="Roboto" panose="02000000000000000000" pitchFamily="2" charset="0"/>
                <a:cs typeface="Roboto" panose="02000000000000000000" pitchFamily="2" charset="0"/>
              </a:rPr>
              <a:t>for </a:t>
            </a:r>
            <a:r>
              <a:rPr lang="en-GB" u="sng" dirty="0">
                <a:solidFill>
                  <a:srgbClr val="0079D5"/>
                </a:solidFill>
                <a:effectLst/>
                <a:ea typeface="Roboto" panose="02000000000000000000" pitchFamily="2" charset="0"/>
                <a:cs typeface="Roboto" panose="02000000000000000000" pitchFamily="2" charset="0"/>
              </a:rPr>
              <a:t>sufficient </a:t>
            </a:r>
            <a:r>
              <a:rPr lang="en-GB" u="sng" dirty="0">
                <a:effectLst/>
                <a:ea typeface="Roboto" panose="02000000000000000000" pitchFamily="2" charset="0"/>
                <a:cs typeface="Roboto" panose="02000000000000000000" pitchFamily="2" charset="0"/>
              </a:rPr>
              <a:t>housing</a:t>
            </a:r>
            <a:r>
              <a:rPr lang="en-GB" dirty="0">
                <a:effectLst/>
                <a:ea typeface="Roboto" panose="02000000000000000000" pitchFamily="2" charset="0"/>
                <a:cs typeface="Roboto" panose="02000000000000000000" pitchFamily="2" charset="0"/>
              </a:rPr>
              <a:t> and other</a:t>
            </a:r>
            <a:r>
              <a:rPr lang="en-GB" dirty="0">
                <a:ea typeface="Roboto" panose="02000000000000000000" pitchFamily="2" charset="0"/>
                <a:cs typeface="Roboto" panose="02000000000000000000" pitchFamily="2" charset="0"/>
              </a:rPr>
              <a:t> </a:t>
            </a:r>
            <a:r>
              <a:rPr lang="en-GB" dirty="0">
                <a:solidFill>
                  <a:srgbClr val="000000"/>
                </a:solidFill>
                <a:effectLst/>
                <a:ea typeface="Roboto" panose="02000000000000000000" pitchFamily="2" charset="0"/>
                <a:cs typeface="Roboto" panose="02000000000000000000" pitchFamily="2" charset="0"/>
              </a:rPr>
              <a:t>development </a:t>
            </a:r>
            <a:r>
              <a:rPr lang="en-GB" dirty="0">
                <a:solidFill>
                  <a:srgbClr val="0079D5"/>
                </a:solidFill>
                <a:effectLst/>
                <a:ea typeface="Roboto" panose="02000000000000000000" pitchFamily="2" charset="0"/>
                <a:cs typeface="Roboto" panose="02000000000000000000" pitchFamily="2" charset="0"/>
              </a:rPr>
              <a:t>in a sustainable manner. Preparing and maintaining up-to-date plans</a:t>
            </a:r>
            <a:r>
              <a:rPr lang="en-GB" dirty="0">
                <a:solidFill>
                  <a:srgbClr val="0079D5"/>
                </a:solidFill>
                <a:ea typeface="Roboto" panose="02000000000000000000" pitchFamily="2" charset="0"/>
                <a:cs typeface="Roboto" panose="02000000000000000000" pitchFamily="2" charset="0"/>
              </a:rPr>
              <a:t> </a:t>
            </a:r>
            <a:r>
              <a:rPr lang="en-GB" dirty="0">
                <a:solidFill>
                  <a:srgbClr val="0079D5"/>
                </a:solidFill>
                <a:effectLst/>
                <a:ea typeface="Roboto" panose="02000000000000000000" pitchFamily="2" charset="0"/>
                <a:cs typeface="Roboto" panose="02000000000000000000" pitchFamily="2" charset="0"/>
              </a:rPr>
              <a:t>should </a:t>
            </a:r>
            <a:r>
              <a:rPr lang="en-GB" dirty="0">
                <a:solidFill>
                  <a:srgbClr val="000000"/>
                </a:solidFill>
                <a:effectLst/>
                <a:ea typeface="Roboto" panose="02000000000000000000" pitchFamily="2" charset="0"/>
                <a:cs typeface="Roboto" panose="02000000000000000000" pitchFamily="2" charset="0"/>
              </a:rPr>
              <a:t>be </a:t>
            </a:r>
            <a:r>
              <a:rPr lang="en-GB" dirty="0">
                <a:solidFill>
                  <a:srgbClr val="0079D5"/>
                </a:solidFill>
                <a:effectLst/>
                <a:ea typeface="Roboto" panose="02000000000000000000" pitchFamily="2" charset="0"/>
                <a:cs typeface="Roboto" panose="02000000000000000000" pitchFamily="2" charset="0"/>
              </a:rPr>
              <a:t>seen as a priority in meeting this objective</a:t>
            </a:r>
            <a:r>
              <a:rPr lang="en-GB" dirty="0">
                <a:solidFill>
                  <a:srgbClr val="0079D5"/>
                </a:solidFill>
                <a:effectLst/>
              </a:rPr>
              <a:t>.</a:t>
            </a:r>
          </a:p>
          <a:p>
            <a:endParaRPr lang="en-GB" dirty="0"/>
          </a:p>
        </p:txBody>
      </p:sp>
      <p:sp>
        <p:nvSpPr>
          <p:cNvPr id="9" name="Text Placeholder 8">
            <a:extLst>
              <a:ext uri="{FF2B5EF4-FFF2-40B4-BE49-F238E27FC236}">
                <a16:creationId xmlns:a16="http://schemas.microsoft.com/office/drawing/2014/main" id="{E3818BC6-4194-D918-3556-B992FBB37D16}"/>
              </a:ext>
            </a:extLst>
          </p:cNvPr>
          <p:cNvSpPr>
            <a:spLocks noGrp="1"/>
          </p:cNvSpPr>
          <p:nvPr>
            <p:ph type="body" sz="quarter" idx="15"/>
          </p:nvPr>
        </p:nvSpPr>
        <p:spPr/>
        <p:txBody>
          <a:bodyPr/>
          <a:lstStyle/>
          <a:p>
            <a:r>
              <a:rPr lang="en-GB" dirty="0"/>
              <a:t>2023</a:t>
            </a:r>
          </a:p>
        </p:txBody>
      </p:sp>
    </p:spTree>
    <p:extLst>
      <p:ext uri="{BB962C8B-B14F-4D97-AF65-F5344CB8AC3E}">
        <p14:creationId xmlns:p14="http://schemas.microsoft.com/office/powerpoint/2010/main" val="218131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23F04-3BCF-2930-C689-FE1C7E7FF1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546282-A1CA-F02C-F89D-99F3898BAB2B}"/>
              </a:ext>
            </a:extLst>
          </p:cNvPr>
          <p:cNvSpPr>
            <a:spLocks noGrp="1"/>
          </p:cNvSpPr>
          <p:nvPr>
            <p:ph type="body" sz="quarter" idx="10"/>
          </p:nvPr>
        </p:nvSpPr>
        <p:spPr/>
        <p:txBody>
          <a:bodyPr/>
          <a:lstStyle/>
          <a:p>
            <a:r>
              <a:rPr lang="en-GB" dirty="0"/>
              <a:t>This includes, for applications involving the provision of housing, situations where the local planning authority cannot demonstrate a five year supply of deliverable housing sites (with the appropriate buffer, as set out in paragraph 73); or where the Housing Delivery Test indicates that the delivery of housing was substantially below (less than 75% of) the housing requirement over the previous three years. Transitional arrangements for the Housing Delivery Test are set out in Annex 1 </a:t>
            </a:r>
          </a:p>
        </p:txBody>
      </p:sp>
      <p:sp>
        <p:nvSpPr>
          <p:cNvPr id="3" name="Text Placeholder 2">
            <a:extLst>
              <a:ext uri="{FF2B5EF4-FFF2-40B4-BE49-F238E27FC236}">
                <a16:creationId xmlns:a16="http://schemas.microsoft.com/office/drawing/2014/main" id="{ED8B7B30-6FEF-99E3-B234-438A95E8E7F8}"/>
              </a:ext>
            </a:extLst>
          </p:cNvPr>
          <p:cNvSpPr>
            <a:spLocks noGrp="1"/>
          </p:cNvSpPr>
          <p:nvPr>
            <p:ph type="body" sz="quarter" idx="12"/>
          </p:nvPr>
        </p:nvSpPr>
        <p:spPr/>
        <p:txBody>
          <a:bodyPr/>
          <a:lstStyle/>
          <a:p>
            <a:r>
              <a:rPr lang="en-GB" dirty="0"/>
              <a:t>The Main Changes – footnote 7 (now 8)</a:t>
            </a:r>
          </a:p>
        </p:txBody>
      </p:sp>
      <p:sp>
        <p:nvSpPr>
          <p:cNvPr id="4" name="Text Placeholder 3">
            <a:extLst>
              <a:ext uri="{FF2B5EF4-FFF2-40B4-BE49-F238E27FC236}">
                <a16:creationId xmlns:a16="http://schemas.microsoft.com/office/drawing/2014/main" id="{64939F2B-C8A3-CA70-420B-427EAD724BC1}"/>
              </a:ext>
            </a:extLst>
          </p:cNvPr>
          <p:cNvSpPr>
            <a:spLocks noGrp="1"/>
          </p:cNvSpPr>
          <p:nvPr>
            <p:ph type="body" sz="quarter" idx="13"/>
          </p:nvPr>
        </p:nvSpPr>
        <p:spPr/>
        <p:txBody>
          <a:bodyPr/>
          <a:lstStyle/>
          <a:p>
            <a:r>
              <a:rPr lang="en-GB" dirty="0"/>
              <a:t>2019		</a:t>
            </a:r>
          </a:p>
        </p:txBody>
      </p:sp>
      <p:sp>
        <p:nvSpPr>
          <p:cNvPr id="8" name="Text Placeholder 7">
            <a:extLst>
              <a:ext uri="{FF2B5EF4-FFF2-40B4-BE49-F238E27FC236}">
                <a16:creationId xmlns:a16="http://schemas.microsoft.com/office/drawing/2014/main" id="{3AF28685-88A0-3293-5218-C7E2CDF4F017}"/>
              </a:ext>
            </a:extLst>
          </p:cNvPr>
          <p:cNvSpPr>
            <a:spLocks noGrp="1"/>
          </p:cNvSpPr>
          <p:nvPr>
            <p:ph type="body" sz="quarter" idx="14"/>
          </p:nvPr>
        </p:nvSpPr>
        <p:spPr/>
        <p:txBody>
          <a:bodyPr/>
          <a:lstStyle/>
          <a:p>
            <a:r>
              <a:rPr lang="en-GB" dirty="0">
                <a:effectLst/>
                <a:ea typeface="Roboto" panose="02000000000000000000" pitchFamily="2" charset="0"/>
                <a:cs typeface="Roboto" panose="02000000000000000000" pitchFamily="2" charset="0"/>
              </a:rPr>
              <a:t>This </a:t>
            </a:r>
            <a:r>
              <a:rPr lang="en-GB" u="sng" dirty="0">
                <a:effectLst/>
                <a:ea typeface="Roboto" panose="02000000000000000000" pitchFamily="2" charset="0"/>
                <a:cs typeface="Roboto" panose="02000000000000000000" pitchFamily="2" charset="0"/>
              </a:rPr>
              <a:t>includes</a:t>
            </a:r>
            <a:r>
              <a:rPr lang="en-GB" dirty="0">
                <a:effectLst/>
                <a:ea typeface="Roboto" panose="02000000000000000000" pitchFamily="2" charset="0"/>
                <a:cs typeface="Roboto" panose="02000000000000000000" pitchFamily="2" charset="0"/>
              </a:rPr>
              <a:t>, for applications involving the provision of housing, situations where: </a:t>
            </a:r>
          </a:p>
          <a:p>
            <a:endParaRPr lang="en-GB" dirty="0">
              <a:solidFill>
                <a:srgbClr val="0079D5"/>
              </a:solidFill>
              <a:ea typeface="Roboto" panose="02000000000000000000" pitchFamily="2" charset="0"/>
              <a:cs typeface="Roboto" panose="02000000000000000000" pitchFamily="2" charset="0"/>
            </a:endParaRPr>
          </a:p>
          <a:p>
            <a:r>
              <a:rPr lang="en-GB" dirty="0">
                <a:effectLst/>
                <a:ea typeface="Roboto" panose="02000000000000000000" pitchFamily="2" charset="0"/>
                <a:cs typeface="Roboto" panose="02000000000000000000" pitchFamily="2" charset="0"/>
              </a:rPr>
              <a:t>(a) the local planning</a:t>
            </a:r>
            <a:r>
              <a:rPr lang="en-GB" dirty="0">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authority cannot demonstrate a five year supply </a:t>
            </a:r>
            <a:r>
              <a:rPr lang="en-GB" u="sng" dirty="0">
                <a:effectLst/>
                <a:ea typeface="Roboto" panose="02000000000000000000" pitchFamily="2" charset="0"/>
                <a:cs typeface="Roboto" panose="02000000000000000000" pitchFamily="2" charset="0"/>
              </a:rPr>
              <a:t>(</a:t>
            </a:r>
            <a:r>
              <a:rPr lang="en-GB" u="sng" dirty="0">
                <a:solidFill>
                  <a:srgbClr val="0079D5"/>
                </a:solidFill>
                <a:effectLst/>
                <a:ea typeface="Roboto" panose="02000000000000000000" pitchFamily="2" charset="0"/>
                <a:cs typeface="Roboto" panose="02000000000000000000" pitchFamily="2" charset="0"/>
              </a:rPr>
              <a:t>or a four year supply, if applicable, as set out in paragraph</a:t>
            </a:r>
            <a:r>
              <a:rPr lang="en-GB" u="sng" dirty="0">
                <a:solidFill>
                  <a:srgbClr val="0079D5"/>
                </a:solidFill>
                <a:ea typeface="Roboto" panose="02000000000000000000" pitchFamily="2" charset="0"/>
                <a:cs typeface="Roboto" panose="02000000000000000000" pitchFamily="2" charset="0"/>
              </a:rPr>
              <a:t> </a:t>
            </a:r>
            <a:r>
              <a:rPr lang="en-GB" u="sng" dirty="0">
                <a:solidFill>
                  <a:srgbClr val="0079D5"/>
                </a:solidFill>
                <a:effectLst/>
                <a:ea typeface="Roboto" panose="02000000000000000000" pitchFamily="2" charset="0"/>
                <a:cs typeface="Roboto" panose="02000000000000000000" pitchFamily="2" charset="0"/>
              </a:rPr>
              <a:t>226)</a:t>
            </a:r>
            <a:r>
              <a:rPr lang="en-GB" dirty="0">
                <a:solidFill>
                  <a:srgbClr val="0079D5"/>
                </a:solidFill>
                <a:effectLst/>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of deliverable housing sites (with a buffer</a:t>
            </a:r>
            <a:r>
              <a:rPr lang="en-GB" dirty="0">
                <a:solidFill>
                  <a:srgbClr val="0079D5"/>
                </a:solidFill>
                <a:effectLst/>
                <a:ea typeface="Roboto" panose="02000000000000000000" pitchFamily="2" charset="0"/>
                <a:cs typeface="Roboto" panose="02000000000000000000" pitchFamily="2" charset="0"/>
              </a:rPr>
              <a:t>, if applicable, as set out in paragraph 77) </a:t>
            </a:r>
            <a:r>
              <a:rPr lang="en-GB" u="sng" dirty="0">
                <a:solidFill>
                  <a:srgbClr val="0079D5"/>
                </a:solidFill>
                <a:effectLst/>
                <a:ea typeface="Roboto" panose="02000000000000000000" pitchFamily="2" charset="0"/>
                <a:cs typeface="Roboto" panose="02000000000000000000" pitchFamily="2" charset="0"/>
              </a:rPr>
              <a:t>and does not benefit</a:t>
            </a:r>
            <a:r>
              <a:rPr lang="en-GB" u="sng" dirty="0">
                <a:solidFill>
                  <a:srgbClr val="0079D5"/>
                </a:solidFill>
                <a:ea typeface="Roboto" panose="02000000000000000000" pitchFamily="2" charset="0"/>
                <a:cs typeface="Roboto" panose="02000000000000000000" pitchFamily="2" charset="0"/>
              </a:rPr>
              <a:t> </a:t>
            </a:r>
            <a:r>
              <a:rPr lang="en-GB" u="sng" dirty="0">
                <a:solidFill>
                  <a:srgbClr val="0079D5"/>
                </a:solidFill>
                <a:effectLst/>
                <a:ea typeface="Roboto" panose="02000000000000000000" pitchFamily="2" charset="0"/>
                <a:cs typeface="Roboto" panose="02000000000000000000" pitchFamily="2" charset="0"/>
              </a:rPr>
              <a:t>from the provisions of paragraph 76</a:t>
            </a:r>
            <a:r>
              <a:rPr lang="en-GB" dirty="0">
                <a:solidFill>
                  <a:srgbClr val="0079D5"/>
                </a:solidFill>
                <a:effectLst/>
                <a:ea typeface="Roboto" panose="02000000000000000000" pitchFamily="2" charset="0"/>
                <a:cs typeface="Roboto" panose="02000000000000000000" pitchFamily="2" charset="0"/>
              </a:rPr>
              <a:t>; </a:t>
            </a:r>
            <a:r>
              <a:rPr lang="en-GB" u="sng" dirty="0">
                <a:solidFill>
                  <a:srgbClr val="0079D5"/>
                </a:solidFill>
                <a:effectLst/>
                <a:ea typeface="Roboto" panose="02000000000000000000" pitchFamily="2" charset="0"/>
                <a:cs typeface="Roboto" panose="02000000000000000000" pitchFamily="2" charset="0"/>
              </a:rPr>
              <a:t>or</a:t>
            </a:r>
            <a:r>
              <a:rPr lang="en-GB" dirty="0">
                <a:solidFill>
                  <a:srgbClr val="0079D5"/>
                </a:solidFill>
                <a:effectLst/>
                <a:ea typeface="Roboto" panose="02000000000000000000" pitchFamily="2" charset="0"/>
                <a:cs typeface="Roboto" panose="02000000000000000000" pitchFamily="2" charset="0"/>
              </a:rPr>
              <a:t> </a:t>
            </a:r>
          </a:p>
          <a:p>
            <a:endParaRPr lang="en-GB" dirty="0">
              <a:solidFill>
                <a:srgbClr val="0079D5"/>
              </a:solidFill>
              <a:ea typeface="Roboto" panose="02000000000000000000" pitchFamily="2" charset="0"/>
              <a:cs typeface="Roboto" panose="02000000000000000000" pitchFamily="2" charset="0"/>
            </a:endParaRPr>
          </a:p>
          <a:p>
            <a:r>
              <a:rPr lang="en-GB" dirty="0">
                <a:effectLst/>
                <a:ea typeface="Roboto" panose="02000000000000000000" pitchFamily="2" charset="0"/>
                <a:cs typeface="Roboto" panose="02000000000000000000" pitchFamily="2" charset="0"/>
              </a:rPr>
              <a:t>(b) where the Housing Delivery Test indicates that the delivery of housing was </a:t>
            </a:r>
            <a:r>
              <a:rPr lang="en-GB" u="sng" dirty="0">
                <a:solidFill>
                  <a:srgbClr val="0079D5"/>
                </a:solidFill>
                <a:effectLst/>
                <a:ea typeface="Roboto" panose="02000000000000000000" pitchFamily="2" charset="0"/>
                <a:cs typeface="Roboto" panose="02000000000000000000" pitchFamily="2" charset="0"/>
              </a:rPr>
              <a:t>below</a:t>
            </a:r>
            <a:r>
              <a:rPr lang="en-GB" dirty="0">
                <a:solidFill>
                  <a:srgbClr val="0079D5"/>
                </a:solidFill>
                <a:effectLst/>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75% of the housing requirement over the last 3 years</a:t>
            </a:r>
          </a:p>
          <a:p>
            <a:endParaRPr lang="en-GB" dirty="0"/>
          </a:p>
        </p:txBody>
      </p:sp>
      <p:sp>
        <p:nvSpPr>
          <p:cNvPr id="9" name="Text Placeholder 8">
            <a:extLst>
              <a:ext uri="{FF2B5EF4-FFF2-40B4-BE49-F238E27FC236}">
                <a16:creationId xmlns:a16="http://schemas.microsoft.com/office/drawing/2014/main" id="{C22B0AF3-4F6C-47AF-CF02-2E634B4BBCDC}"/>
              </a:ext>
            </a:extLst>
          </p:cNvPr>
          <p:cNvSpPr>
            <a:spLocks noGrp="1"/>
          </p:cNvSpPr>
          <p:nvPr>
            <p:ph type="body" sz="quarter" idx="15"/>
          </p:nvPr>
        </p:nvSpPr>
        <p:spPr/>
        <p:txBody>
          <a:bodyPr/>
          <a:lstStyle/>
          <a:p>
            <a:r>
              <a:rPr lang="en-GB" dirty="0"/>
              <a:t>2023</a:t>
            </a:r>
          </a:p>
        </p:txBody>
      </p:sp>
    </p:spTree>
    <p:extLst>
      <p:ext uri="{BB962C8B-B14F-4D97-AF65-F5344CB8AC3E}">
        <p14:creationId xmlns:p14="http://schemas.microsoft.com/office/powerpoint/2010/main" val="127747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75987-7D6B-001D-0A20-A9BDD07F8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ADA46F-5C4E-46F1-A057-7928C11A0555}"/>
              </a:ext>
            </a:extLst>
          </p:cNvPr>
          <p:cNvSpPr>
            <a:spLocks noGrp="1"/>
          </p:cNvSpPr>
          <p:nvPr>
            <p:ph type="body" sz="quarter" idx="10"/>
          </p:nvPr>
        </p:nvSpPr>
        <p:spPr/>
        <p:txBody>
          <a:bodyPr/>
          <a:lstStyle/>
          <a:p>
            <a:r>
              <a:rPr lang="en-GB" dirty="0"/>
              <a:t>. . . likely to significantly and demonstrably outweigh the benefits, provided </a:t>
            </a:r>
            <a:r>
              <a:rPr lang="en-GB" u="sng" dirty="0"/>
              <a:t>all</a:t>
            </a:r>
            <a:r>
              <a:rPr lang="en-GB" dirty="0"/>
              <a:t> of the following apply: </a:t>
            </a:r>
          </a:p>
          <a:p>
            <a:pPr marL="228600" indent="-228600">
              <a:buAutoNum type="alphaLcParenBoth"/>
            </a:pPr>
            <a:r>
              <a:rPr lang="en-GB" dirty="0"/>
              <a:t>the neighbourhood plan became part of the development plan </a:t>
            </a:r>
            <a:r>
              <a:rPr lang="en-GB" u="sng" dirty="0"/>
              <a:t>two years or less</a:t>
            </a:r>
            <a:r>
              <a:rPr lang="en-GB" dirty="0"/>
              <a:t> before the date on which the decision is made; </a:t>
            </a:r>
          </a:p>
          <a:p>
            <a:pPr marL="228600" indent="-228600">
              <a:buAutoNum type="alphaLcParenBoth"/>
            </a:pPr>
            <a:endParaRPr lang="en-GB" dirty="0"/>
          </a:p>
          <a:p>
            <a:r>
              <a:rPr lang="en-GB" dirty="0"/>
              <a:t>(b) the neighbourhood plan </a:t>
            </a:r>
            <a:r>
              <a:rPr lang="en-GB" u="sng" dirty="0"/>
              <a:t>contains policies and allocations to meet its identified housing requirement</a:t>
            </a:r>
            <a:r>
              <a:rPr lang="en-GB" dirty="0"/>
              <a:t>; </a:t>
            </a:r>
          </a:p>
          <a:p>
            <a:endParaRPr lang="en-GB" dirty="0"/>
          </a:p>
          <a:p>
            <a:r>
              <a:rPr lang="en-GB" dirty="0"/>
              <a:t>(c) the local planning authority has at least a three year supply of deliverable housing sites . . .; </a:t>
            </a:r>
            <a:r>
              <a:rPr lang="en-GB" u="sng" dirty="0"/>
              <a:t>and</a:t>
            </a:r>
            <a:r>
              <a:rPr lang="en-GB" dirty="0"/>
              <a:t> </a:t>
            </a:r>
          </a:p>
          <a:p>
            <a:endParaRPr lang="en-GB" dirty="0"/>
          </a:p>
          <a:p>
            <a:r>
              <a:rPr lang="en-GB" dirty="0"/>
              <a:t>(d) . . . housing delivery was at least 45% of that required over the previous three years.</a:t>
            </a:r>
          </a:p>
        </p:txBody>
      </p:sp>
      <p:sp>
        <p:nvSpPr>
          <p:cNvPr id="3" name="Text Placeholder 2">
            <a:extLst>
              <a:ext uri="{FF2B5EF4-FFF2-40B4-BE49-F238E27FC236}">
                <a16:creationId xmlns:a16="http://schemas.microsoft.com/office/drawing/2014/main" id="{3F734E13-7172-0D81-503C-11BDB89F78D4}"/>
              </a:ext>
            </a:extLst>
          </p:cNvPr>
          <p:cNvSpPr>
            <a:spLocks noGrp="1"/>
          </p:cNvSpPr>
          <p:nvPr>
            <p:ph type="body" sz="quarter" idx="12"/>
          </p:nvPr>
        </p:nvSpPr>
        <p:spPr/>
        <p:txBody>
          <a:bodyPr/>
          <a:lstStyle/>
          <a:p>
            <a:r>
              <a:rPr lang="en-GB" dirty="0"/>
              <a:t>The Main Changes – NP Protection</a:t>
            </a:r>
          </a:p>
        </p:txBody>
      </p:sp>
      <p:sp>
        <p:nvSpPr>
          <p:cNvPr id="4" name="Text Placeholder 3">
            <a:extLst>
              <a:ext uri="{FF2B5EF4-FFF2-40B4-BE49-F238E27FC236}">
                <a16:creationId xmlns:a16="http://schemas.microsoft.com/office/drawing/2014/main" id="{B863E1E7-AE0F-276F-4AE6-86DA39C28EBF}"/>
              </a:ext>
            </a:extLst>
          </p:cNvPr>
          <p:cNvSpPr>
            <a:spLocks noGrp="1"/>
          </p:cNvSpPr>
          <p:nvPr>
            <p:ph type="body" sz="quarter" idx="13"/>
          </p:nvPr>
        </p:nvSpPr>
        <p:spPr/>
        <p:txBody>
          <a:bodyPr/>
          <a:lstStyle/>
          <a:p>
            <a:r>
              <a:rPr lang="en-GB" dirty="0"/>
              <a:t>2019		</a:t>
            </a:r>
          </a:p>
        </p:txBody>
      </p:sp>
      <p:sp>
        <p:nvSpPr>
          <p:cNvPr id="8" name="Text Placeholder 7">
            <a:extLst>
              <a:ext uri="{FF2B5EF4-FFF2-40B4-BE49-F238E27FC236}">
                <a16:creationId xmlns:a16="http://schemas.microsoft.com/office/drawing/2014/main" id="{8358D03C-3601-CE52-6B24-A282DACF4A80}"/>
              </a:ext>
            </a:extLst>
          </p:cNvPr>
          <p:cNvSpPr>
            <a:spLocks noGrp="1"/>
          </p:cNvSpPr>
          <p:nvPr>
            <p:ph type="body" sz="quarter" idx="14"/>
          </p:nvPr>
        </p:nvSpPr>
        <p:spPr/>
        <p:txBody>
          <a:bodyPr/>
          <a:lstStyle/>
          <a:p>
            <a:r>
              <a:rPr lang="en-GB" dirty="0">
                <a:effectLst/>
                <a:ea typeface="Roboto" panose="02000000000000000000" pitchFamily="2" charset="0"/>
                <a:cs typeface="Roboto" panose="02000000000000000000" pitchFamily="2" charset="0"/>
              </a:rPr>
              <a:t>§14:  In situations where the presumption (at paragraph 11d) applies to applications</a:t>
            </a:r>
            <a:r>
              <a:rPr lang="en-GB" dirty="0">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involving the provision of housing, the adverse impact of allowing development</a:t>
            </a:r>
          </a:p>
          <a:p>
            <a:r>
              <a:rPr lang="en-GB" dirty="0">
                <a:effectLst/>
                <a:ea typeface="Roboto" panose="02000000000000000000" pitchFamily="2" charset="0"/>
                <a:cs typeface="Roboto" panose="02000000000000000000" pitchFamily="2" charset="0"/>
              </a:rPr>
              <a:t>that conflicts with the neighbourhood plan is likely to significantly and</a:t>
            </a:r>
            <a:r>
              <a:rPr lang="en-GB" dirty="0">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demonstrably outweigh the benefits, provided the following apply</a:t>
            </a:r>
            <a:r>
              <a:rPr lang="en-GB" dirty="0">
                <a:solidFill>
                  <a:srgbClr val="0079D5"/>
                </a:solidFill>
                <a:effectLst/>
                <a:ea typeface="Roboto" panose="02000000000000000000" pitchFamily="2" charset="0"/>
                <a:cs typeface="Roboto" panose="02000000000000000000" pitchFamily="2" charset="0"/>
              </a:rPr>
              <a:t>:</a:t>
            </a:r>
            <a:endParaRPr lang="en-GB" dirty="0">
              <a:effectLst/>
              <a:ea typeface="Roboto" panose="02000000000000000000" pitchFamily="2" charset="0"/>
              <a:cs typeface="Roboto" panose="02000000000000000000" pitchFamily="2" charset="0"/>
            </a:endParaRPr>
          </a:p>
          <a:p>
            <a:endParaRPr lang="en-GB" dirty="0">
              <a:effectLst/>
              <a:ea typeface="Roboto" panose="02000000000000000000" pitchFamily="2" charset="0"/>
              <a:cs typeface="Roboto" panose="02000000000000000000" pitchFamily="2" charset="0"/>
            </a:endParaRPr>
          </a:p>
          <a:p>
            <a:r>
              <a:rPr lang="en-GB" dirty="0">
                <a:effectLst/>
                <a:ea typeface="Roboto" panose="02000000000000000000" pitchFamily="2" charset="0"/>
                <a:cs typeface="Roboto" panose="02000000000000000000" pitchFamily="2" charset="0"/>
              </a:rPr>
              <a:t>a) the neighbourhood plan became part of the development plan </a:t>
            </a:r>
            <a:r>
              <a:rPr lang="en-GB" u="sng" dirty="0">
                <a:solidFill>
                  <a:srgbClr val="0079D5"/>
                </a:solidFill>
                <a:effectLst/>
                <a:ea typeface="Roboto" panose="02000000000000000000" pitchFamily="2" charset="0"/>
                <a:cs typeface="Roboto" panose="02000000000000000000" pitchFamily="2" charset="0"/>
              </a:rPr>
              <a:t>five</a:t>
            </a:r>
            <a:r>
              <a:rPr lang="en-GB" dirty="0">
                <a:solidFill>
                  <a:srgbClr val="0079D5"/>
                </a:solidFill>
                <a:effectLst/>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years or</a:t>
            </a:r>
            <a:r>
              <a:rPr lang="en-GB" dirty="0">
                <a:ea typeface="Roboto" panose="02000000000000000000" pitchFamily="2" charset="0"/>
                <a:cs typeface="Roboto" panose="02000000000000000000" pitchFamily="2" charset="0"/>
              </a:rPr>
              <a:t> </a:t>
            </a:r>
            <a:r>
              <a:rPr lang="en-GB" dirty="0">
                <a:effectLst/>
                <a:ea typeface="Roboto" panose="02000000000000000000" pitchFamily="2" charset="0"/>
                <a:cs typeface="Roboto" panose="02000000000000000000" pitchFamily="2" charset="0"/>
              </a:rPr>
              <a:t>less before the date on which the decision is made; </a:t>
            </a:r>
            <a:r>
              <a:rPr lang="en-GB" u="sng" dirty="0">
                <a:solidFill>
                  <a:srgbClr val="0079D5"/>
                </a:solidFill>
                <a:effectLst/>
                <a:ea typeface="Roboto" panose="02000000000000000000" pitchFamily="2" charset="0"/>
                <a:cs typeface="Roboto" panose="02000000000000000000" pitchFamily="2" charset="0"/>
              </a:rPr>
              <a:t>and</a:t>
            </a:r>
            <a:endParaRPr lang="en-GB" u="sng" dirty="0">
              <a:effectLst/>
              <a:ea typeface="Roboto" panose="02000000000000000000" pitchFamily="2" charset="0"/>
              <a:cs typeface="Roboto" panose="02000000000000000000" pitchFamily="2" charset="0"/>
            </a:endParaRPr>
          </a:p>
          <a:p>
            <a:endParaRPr lang="en-GB" dirty="0">
              <a:effectLst/>
              <a:ea typeface="Roboto" panose="02000000000000000000" pitchFamily="2" charset="0"/>
              <a:cs typeface="Roboto" panose="02000000000000000000" pitchFamily="2" charset="0"/>
            </a:endParaRPr>
          </a:p>
          <a:p>
            <a:r>
              <a:rPr lang="en-GB" dirty="0">
                <a:effectLst/>
                <a:ea typeface="Roboto" panose="02000000000000000000" pitchFamily="2" charset="0"/>
                <a:cs typeface="Roboto" panose="02000000000000000000" pitchFamily="2" charset="0"/>
              </a:rPr>
              <a:t>b) the neighbourhood plan contains </a:t>
            </a:r>
            <a:r>
              <a:rPr lang="en-GB" u="sng" dirty="0">
                <a:effectLst/>
                <a:ea typeface="Roboto" panose="02000000000000000000" pitchFamily="2" charset="0"/>
                <a:cs typeface="Roboto" panose="02000000000000000000" pitchFamily="2" charset="0"/>
              </a:rPr>
              <a:t>policies and allocations to meet its identified</a:t>
            </a:r>
            <a:r>
              <a:rPr lang="en-GB" u="sng" dirty="0">
                <a:ea typeface="Roboto" panose="02000000000000000000" pitchFamily="2" charset="0"/>
                <a:cs typeface="Roboto" panose="02000000000000000000" pitchFamily="2" charset="0"/>
              </a:rPr>
              <a:t> </a:t>
            </a:r>
            <a:r>
              <a:rPr lang="en-GB" u="sng" dirty="0">
                <a:solidFill>
                  <a:srgbClr val="000000"/>
                </a:solidFill>
                <a:effectLst/>
                <a:ea typeface="Roboto" panose="02000000000000000000" pitchFamily="2" charset="0"/>
                <a:cs typeface="Roboto" panose="02000000000000000000" pitchFamily="2" charset="0"/>
              </a:rPr>
              <a:t>housing requirement</a:t>
            </a:r>
            <a:r>
              <a:rPr lang="en-GB" dirty="0">
                <a:solidFill>
                  <a:srgbClr val="000000"/>
                </a:solidFill>
                <a:effectLst/>
                <a:ea typeface="Roboto" panose="02000000000000000000" pitchFamily="2" charset="0"/>
                <a:cs typeface="Roboto" panose="02000000000000000000" pitchFamily="2" charset="0"/>
              </a:rPr>
              <a:t> </a:t>
            </a:r>
            <a:r>
              <a:rPr lang="en-GB" dirty="0">
                <a:solidFill>
                  <a:srgbClr val="0079D5"/>
                </a:solidFill>
                <a:effectLst/>
                <a:ea typeface="Roboto" panose="02000000000000000000" pitchFamily="2" charset="0"/>
                <a:cs typeface="Roboto" panose="02000000000000000000" pitchFamily="2" charset="0"/>
              </a:rPr>
              <a:t>(see paragraphs 67-68)</a:t>
            </a:r>
            <a:r>
              <a:rPr lang="en-GB" dirty="0">
                <a:solidFill>
                  <a:srgbClr val="0079D5"/>
                </a:solidFill>
                <a:effectLst/>
              </a:rPr>
              <a:t>.</a:t>
            </a:r>
          </a:p>
          <a:p>
            <a:endParaRPr lang="en-GB" dirty="0"/>
          </a:p>
        </p:txBody>
      </p:sp>
      <p:sp>
        <p:nvSpPr>
          <p:cNvPr id="9" name="Text Placeholder 8">
            <a:extLst>
              <a:ext uri="{FF2B5EF4-FFF2-40B4-BE49-F238E27FC236}">
                <a16:creationId xmlns:a16="http://schemas.microsoft.com/office/drawing/2014/main" id="{2214B090-D2D1-3BCD-480C-9625C92EA8BA}"/>
              </a:ext>
            </a:extLst>
          </p:cNvPr>
          <p:cNvSpPr>
            <a:spLocks noGrp="1"/>
          </p:cNvSpPr>
          <p:nvPr>
            <p:ph type="body" sz="quarter" idx="15"/>
          </p:nvPr>
        </p:nvSpPr>
        <p:spPr/>
        <p:txBody>
          <a:bodyPr/>
          <a:lstStyle/>
          <a:p>
            <a:r>
              <a:rPr lang="en-GB" dirty="0"/>
              <a:t>2023</a:t>
            </a:r>
          </a:p>
        </p:txBody>
      </p:sp>
    </p:spTree>
    <p:extLst>
      <p:ext uri="{BB962C8B-B14F-4D97-AF65-F5344CB8AC3E}">
        <p14:creationId xmlns:p14="http://schemas.microsoft.com/office/powerpoint/2010/main" val="396071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8811F-9737-4604-0584-98A6AC816F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0C5BCC-7640-D024-5AA7-2F4F7B61B814}"/>
              </a:ext>
            </a:extLst>
          </p:cNvPr>
          <p:cNvSpPr>
            <a:spLocks noGrp="1"/>
          </p:cNvSpPr>
          <p:nvPr>
            <p:ph type="body" sz="quarter" idx="10"/>
          </p:nvPr>
        </p:nvSpPr>
        <p:spPr/>
        <p:txBody>
          <a:bodyPr/>
          <a:lstStyle/>
          <a:p>
            <a:r>
              <a:rPr lang="en-GB" dirty="0"/>
              <a:t>The planning system should be genuinely plan-led. Succinct and up-to-date plans should provide a positive vision for the future of each area; a framework for </a:t>
            </a:r>
            <a:r>
              <a:rPr lang="en-GB" u="sng" dirty="0"/>
              <a:t>addressing</a:t>
            </a:r>
            <a:r>
              <a:rPr lang="en-GB" dirty="0"/>
              <a:t> housing needs and other economic, social and environmental priorities; and a platform for local people to shape their surroundings </a:t>
            </a:r>
          </a:p>
        </p:txBody>
      </p:sp>
      <p:sp>
        <p:nvSpPr>
          <p:cNvPr id="3" name="Text Placeholder 2">
            <a:extLst>
              <a:ext uri="{FF2B5EF4-FFF2-40B4-BE49-F238E27FC236}">
                <a16:creationId xmlns:a16="http://schemas.microsoft.com/office/drawing/2014/main" id="{7B14BB03-9FBC-AF7B-4027-FE67EF3B8602}"/>
              </a:ext>
            </a:extLst>
          </p:cNvPr>
          <p:cNvSpPr>
            <a:spLocks noGrp="1"/>
          </p:cNvSpPr>
          <p:nvPr>
            <p:ph type="body" sz="quarter" idx="12"/>
          </p:nvPr>
        </p:nvSpPr>
        <p:spPr/>
        <p:txBody>
          <a:bodyPr/>
          <a:lstStyle/>
          <a:p>
            <a:r>
              <a:rPr lang="en-GB" dirty="0"/>
              <a:t>The Main Changes – Meeting Need - §15</a:t>
            </a:r>
          </a:p>
        </p:txBody>
      </p:sp>
      <p:sp>
        <p:nvSpPr>
          <p:cNvPr id="4" name="Text Placeholder 3">
            <a:extLst>
              <a:ext uri="{FF2B5EF4-FFF2-40B4-BE49-F238E27FC236}">
                <a16:creationId xmlns:a16="http://schemas.microsoft.com/office/drawing/2014/main" id="{823F975B-AA62-2B91-6E17-193B53810E74}"/>
              </a:ext>
            </a:extLst>
          </p:cNvPr>
          <p:cNvSpPr>
            <a:spLocks noGrp="1"/>
          </p:cNvSpPr>
          <p:nvPr>
            <p:ph type="body" sz="quarter" idx="13"/>
          </p:nvPr>
        </p:nvSpPr>
        <p:spPr/>
        <p:txBody>
          <a:bodyPr/>
          <a:lstStyle/>
          <a:p>
            <a:r>
              <a:rPr lang="en-GB" dirty="0"/>
              <a:t>2019		</a:t>
            </a:r>
          </a:p>
        </p:txBody>
      </p:sp>
      <p:sp>
        <p:nvSpPr>
          <p:cNvPr id="8" name="Text Placeholder 7">
            <a:extLst>
              <a:ext uri="{FF2B5EF4-FFF2-40B4-BE49-F238E27FC236}">
                <a16:creationId xmlns:a16="http://schemas.microsoft.com/office/drawing/2014/main" id="{D2C3A910-2514-F135-9E87-0320E631B91E}"/>
              </a:ext>
            </a:extLst>
          </p:cNvPr>
          <p:cNvSpPr>
            <a:spLocks noGrp="1"/>
          </p:cNvSpPr>
          <p:nvPr>
            <p:ph type="body" sz="quarter" idx="14"/>
          </p:nvPr>
        </p:nvSpPr>
        <p:spPr/>
        <p:txBody>
          <a:bodyPr/>
          <a:lstStyle/>
          <a:p>
            <a:r>
              <a:rPr lang="en-GB" dirty="0">
                <a:effectLst/>
              </a:rPr>
              <a:t>The planning system should be genuinely plan-led. Succinct and up-to-date plans</a:t>
            </a:r>
            <a:r>
              <a:rPr lang="en-GB" dirty="0"/>
              <a:t> </a:t>
            </a:r>
            <a:r>
              <a:rPr lang="en-GB" dirty="0">
                <a:effectLst/>
              </a:rPr>
              <a:t>should provide a positive vision for the future of each area; a framework for</a:t>
            </a:r>
            <a:r>
              <a:rPr lang="en-GB" dirty="0"/>
              <a:t> </a:t>
            </a:r>
            <a:r>
              <a:rPr lang="en-GB" dirty="0">
                <a:solidFill>
                  <a:srgbClr val="0079D5"/>
                </a:solidFill>
                <a:effectLst/>
              </a:rPr>
              <a:t>meeting </a:t>
            </a:r>
            <a:r>
              <a:rPr lang="en-GB" dirty="0">
                <a:effectLst/>
              </a:rPr>
              <a:t>housing needs and </a:t>
            </a:r>
            <a:r>
              <a:rPr lang="en-GB" dirty="0">
                <a:solidFill>
                  <a:srgbClr val="0079D5"/>
                </a:solidFill>
                <a:effectLst/>
              </a:rPr>
              <a:t>addressing </a:t>
            </a:r>
            <a:r>
              <a:rPr lang="en-GB" dirty="0">
                <a:effectLst/>
              </a:rPr>
              <a:t>other economic, social and</a:t>
            </a:r>
            <a:r>
              <a:rPr lang="en-GB" dirty="0"/>
              <a:t> </a:t>
            </a:r>
            <a:r>
              <a:rPr lang="en-GB" dirty="0">
                <a:effectLst/>
              </a:rPr>
              <a:t>environmental priorities; and a platform for local people to shape their</a:t>
            </a:r>
            <a:r>
              <a:rPr lang="en-GB" dirty="0"/>
              <a:t> </a:t>
            </a:r>
            <a:r>
              <a:rPr lang="en-GB" dirty="0">
                <a:effectLst/>
              </a:rPr>
              <a:t>surroundings</a:t>
            </a:r>
          </a:p>
          <a:p>
            <a:endParaRPr lang="en-GB" dirty="0"/>
          </a:p>
        </p:txBody>
      </p:sp>
      <p:sp>
        <p:nvSpPr>
          <p:cNvPr id="9" name="Text Placeholder 8">
            <a:extLst>
              <a:ext uri="{FF2B5EF4-FFF2-40B4-BE49-F238E27FC236}">
                <a16:creationId xmlns:a16="http://schemas.microsoft.com/office/drawing/2014/main" id="{70348832-C933-A920-EF56-C800CF34FFC1}"/>
              </a:ext>
            </a:extLst>
          </p:cNvPr>
          <p:cNvSpPr>
            <a:spLocks noGrp="1"/>
          </p:cNvSpPr>
          <p:nvPr>
            <p:ph type="body" sz="quarter" idx="15"/>
          </p:nvPr>
        </p:nvSpPr>
        <p:spPr/>
        <p:txBody>
          <a:bodyPr/>
          <a:lstStyle/>
          <a:p>
            <a:r>
              <a:rPr lang="en-GB" dirty="0"/>
              <a:t>2023</a:t>
            </a:r>
          </a:p>
        </p:txBody>
      </p:sp>
    </p:spTree>
    <p:extLst>
      <p:ext uri="{BB962C8B-B14F-4D97-AF65-F5344CB8AC3E}">
        <p14:creationId xmlns:p14="http://schemas.microsoft.com/office/powerpoint/2010/main" val="1402881758"/>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1326</TotalTime>
  <Words>2788</Words>
  <Application>Microsoft Office PowerPoint</Application>
  <PresentationFormat>On-screen Show (16:9)</PresentationFormat>
  <Paragraphs>247</Paragraphs>
  <Slides>30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Open Sans</vt:lpstr>
      <vt:lpstr>Arial</vt:lpstr>
      <vt:lpstr>Roboto</vt:lpstr>
      <vt:lpstr>Helvetica</vt:lpstr>
      <vt:lpstr>Calibri</vt:lpstr>
      <vt:lpstr>Montserrat</vt:lpstr>
      <vt:lpstr>Minimalist Business Basic Template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lastModifiedBy>William Murphy</cp:lastModifiedBy>
  <cp:revision>38</cp:revision>
  <dcterms:modified xsi:type="dcterms:W3CDTF">2024-01-25T10:25:20Z</dcterms:modified>
</cp:coreProperties>
</file>