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6"/>
  </p:notesMasterIdLst>
  <p:sldIdLst>
    <p:sldId id="294" r:id="rId2"/>
    <p:sldId id="309" r:id="rId3"/>
    <p:sldId id="310" r:id="rId4"/>
    <p:sldId id="320" r:id="rId5"/>
    <p:sldId id="311" r:id="rId6"/>
    <p:sldId id="315" r:id="rId7"/>
    <p:sldId id="302" r:id="rId8"/>
    <p:sldId id="327" r:id="rId9"/>
    <p:sldId id="301" r:id="rId10"/>
    <p:sldId id="304" r:id="rId11"/>
    <p:sldId id="319" r:id="rId12"/>
    <p:sldId id="321" r:id="rId13"/>
    <p:sldId id="313" r:id="rId14"/>
    <p:sldId id="322" r:id="rId15"/>
    <p:sldId id="323" r:id="rId16"/>
    <p:sldId id="324" r:id="rId17"/>
    <p:sldId id="300" r:id="rId18"/>
    <p:sldId id="328" r:id="rId19"/>
    <p:sldId id="312" r:id="rId20"/>
    <p:sldId id="325" r:id="rId21"/>
    <p:sldId id="303" r:id="rId22"/>
    <p:sldId id="329" r:id="rId23"/>
    <p:sldId id="330" r:id="rId24"/>
    <p:sldId id="318" r:id="rId25"/>
  </p:sldIdLst>
  <p:sldSz cx="9144000" cy="5143500" type="screen16x9"/>
  <p:notesSz cx="6858000" cy="9144000"/>
  <p:embeddedFontLst>
    <p:embeddedFont>
      <p:font typeface="Montserrat" panose="00000500000000000000" pitchFamily="2" charset="0"/>
      <p:regular r:id="rId27"/>
      <p:bold r:id="rId28"/>
      <p:italic r:id="rId29"/>
      <p:boldItalic r:id="rId30"/>
    </p:embeddedFont>
    <p:embeddedFont>
      <p:font typeface="Montserrat" panose="00000500000000000000" pitchFamily="2"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panose="02000000000000000000" pitchFamily="2"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A0"/>
    <a:srgbClr val="5FC594"/>
    <a:srgbClr val="F2F6F6"/>
    <a:srgbClr val="C6DADA"/>
    <a:srgbClr val="37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37B4F-7267-4497-8078-E3402CC94FF2}" v="4" dt="2023-10-02T17:18:21.955"/>
  </p1510:revLst>
</p1510:revInfo>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34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5345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0587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14137533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2">
            <a:extLst>
              <a:ext uri="{FF2B5EF4-FFF2-40B4-BE49-F238E27FC236}">
                <a16:creationId xmlns:a16="http://schemas.microsoft.com/office/drawing/2014/main" id="{B12960E7-EE36-A868-9601-23BDB75C4879}"/>
              </a:ext>
            </a:extLst>
          </p:cNvPr>
          <p:cNvSpPr>
            <a:spLocks noGrp="1"/>
          </p:cNvSpPr>
          <p:nvPr>
            <p:ph type="body" sz="quarter" idx="10"/>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691F77C1-6D7C-6AF6-B4E9-489BF170829D}"/>
              </a:ext>
            </a:extLst>
          </p:cNvPr>
          <p:cNvSpPr>
            <a:spLocks noGrp="1"/>
          </p:cNvSpPr>
          <p:nvPr>
            <p:ph type="body" sz="quarter" idx="11"/>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id="{4BD0B767-30E6-0EB6-A389-60694CC9AD32}"/>
              </a:ext>
            </a:extLst>
          </p:cNvPr>
          <p:cNvSpPr>
            <a:spLocks noGrp="1"/>
          </p:cNvSpPr>
          <p:nvPr>
            <p:ph type="body" sz="quarter" idx="12"/>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9891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2">
            <a:extLst>
              <a:ext uri="{FF2B5EF4-FFF2-40B4-BE49-F238E27FC236}">
                <a16:creationId xmlns:a16="http://schemas.microsoft.com/office/drawing/2014/main"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4">
            <a:extLst>
              <a:ext uri="{FF2B5EF4-FFF2-40B4-BE49-F238E27FC236}">
                <a16:creationId xmlns:a16="http://schemas.microsoft.com/office/drawing/2014/main"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10" name="Text Placeholder 6">
            <a:extLst>
              <a:ext uri="{FF2B5EF4-FFF2-40B4-BE49-F238E27FC236}">
                <a16:creationId xmlns:a16="http://schemas.microsoft.com/office/drawing/2014/main"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3" name="Text Placeholder 6">
            <a:extLst>
              <a:ext uri="{FF2B5EF4-FFF2-40B4-BE49-F238E27FC236}">
                <a16:creationId xmlns:a16="http://schemas.microsoft.com/office/drawing/2014/main"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4" name="Text Placeholder 6">
            <a:extLst>
              <a:ext uri="{FF2B5EF4-FFF2-40B4-BE49-F238E27FC236}">
                <a16:creationId xmlns:a16="http://schemas.microsoft.com/office/drawing/2014/main"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38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6">
            <a:extLst>
              <a:ext uri="{FF2B5EF4-FFF2-40B4-BE49-F238E27FC236}">
                <a16:creationId xmlns:a16="http://schemas.microsoft.com/office/drawing/2014/main"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28">
            <a:extLst>
              <a:ext uri="{FF2B5EF4-FFF2-40B4-BE49-F238E27FC236}">
                <a16:creationId xmlns:a16="http://schemas.microsoft.com/office/drawing/2014/main"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6">
            <a:extLst>
              <a:ext uri="{FF2B5EF4-FFF2-40B4-BE49-F238E27FC236}">
                <a16:creationId xmlns:a16="http://schemas.microsoft.com/office/drawing/2014/main"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7" name="Text Placeholder 6">
            <a:extLst>
              <a:ext uri="{FF2B5EF4-FFF2-40B4-BE49-F238E27FC236}">
                <a16:creationId xmlns:a16="http://schemas.microsoft.com/office/drawing/2014/main"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8" name="Text Placeholder 6">
            <a:extLst>
              <a:ext uri="{FF2B5EF4-FFF2-40B4-BE49-F238E27FC236}">
                <a16:creationId xmlns:a16="http://schemas.microsoft.com/office/drawing/2014/main"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9" name="Text Placeholder 6">
            <a:extLst>
              <a:ext uri="{FF2B5EF4-FFF2-40B4-BE49-F238E27FC236}">
                <a16:creationId xmlns:a16="http://schemas.microsoft.com/office/drawing/2014/main"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15262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spTree>
    <p:extLst>
      <p:ext uri="{BB962C8B-B14F-4D97-AF65-F5344CB8AC3E}">
        <p14:creationId xmlns:p14="http://schemas.microsoft.com/office/powerpoint/2010/main" val="339983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Tree>
    <p:extLst>
      <p:ext uri="{BB962C8B-B14F-4D97-AF65-F5344CB8AC3E}">
        <p14:creationId xmlns:p14="http://schemas.microsoft.com/office/powerpoint/2010/main" val="4024272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B">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F05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dirty="0"/>
              <a:t>Slide with a full screen picture</a:t>
            </a:r>
            <a:endParaRPr dirty="0"/>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1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a:solidFill>
              <a:srgbClr val="5FC594"/>
            </a:solidFill>
          </a:ln>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030AE02C-B6CF-EAB4-655A-6F6CB8B11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144927959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 name="Google Shape;174;p24">
            <a:extLst>
              <a:ext uri="{FF2B5EF4-FFF2-40B4-BE49-F238E27FC236}">
                <a16:creationId xmlns:a16="http://schemas.microsoft.com/office/drawing/2014/main" id="{42EE35CF-A833-6EA7-BD2B-A70D8D647CA1}"/>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 name="Text Placeholder 2">
            <a:extLst>
              <a:ext uri="{FF2B5EF4-FFF2-40B4-BE49-F238E27FC236}">
                <a16:creationId xmlns:a16="http://schemas.microsoft.com/office/drawing/2014/main" id="{8F10D34B-4FC9-3A4C-7C53-B744D18D309A}"/>
              </a:ext>
            </a:extLst>
          </p:cNvPr>
          <p:cNvSpPr>
            <a:spLocks noGrp="1"/>
          </p:cNvSpPr>
          <p:nvPr>
            <p:ph type="body" sz="quarter" idx="11"/>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6">
            <a:extLst>
              <a:ext uri="{FF2B5EF4-FFF2-40B4-BE49-F238E27FC236}">
                <a16:creationId xmlns:a16="http://schemas.microsoft.com/office/drawing/2014/main" id="{EB740477-CEAC-7278-6C7A-C928CD5751B0}"/>
              </a:ext>
            </a:extLst>
          </p:cNvPr>
          <p:cNvSpPr>
            <a:spLocks noGrp="1"/>
          </p:cNvSpPr>
          <p:nvPr>
            <p:ph type="body" sz="quarter" idx="12"/>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id="{7694351F-665B-2B9E-5790-BD935F8977B3}"/>
              </a:ext>
            </a:extLst>
          </p:cNvPr>
          <p:cNvSpPr>
            <a:spLocks noGrp="1"/>
          </p:cNvSpPr>
          <p:nvPr>
            <p:ph type="body" sz="quarter" idx="13"/>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83072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4" name="Google Shape;174;p24">
            <a:extLst>
              <a:ext uri="{FF2B5EF4-FFF2-40B4-BE49-F238E27FC236}">
                <a16:creationId xmlns:a16="http://schemas.microsoft.com/office/drawing/2014/main" id="{BB602477-D896-7327-F497-F9BEE1271FD4}"/>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5" name="Text Placeholder 2">
            <a:extLst>
              <a:ext uri="{FF2B5EF4-FFF2-40B4-BE49-F238E27FC236}">
                <a16:creationId xmlns:a16="http://schemas.microsoft.com/office/drawing/2014/main" id="{6072F24A-9315-EFFA-1AE7-BBA84B4E08AD}"/>
              </a:ext>
            </a:extLst>
          </p:cNvPr>
          <p:cNvSpPr>
            <a:spLocks noGrp="1"/>
          </p:cNvSpPr>
          <p:nvPr>
            <p:ph type="body" sz="quarter" idx="11"/>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4">
            <a:extLst>
              <a:ext uri="{FF2B5EF4-FFF2-40B4-BE49-F238E27FC236}">
                <a16:creationId xmlns:a16="http://schemas.microsoft.com/office/drawing/2014/main" id="{9E64AFBC-EFF7-DAD9-2ABA-C487230005BA}"/>
              </a:ext>
            </a:extLst>
          </p:cNvPr>
          <p:cNvSpPr>
            <a:spLocks noGrp="1"/>
          </p:cNvSpPr>
          <p:nvPr>
            <p:ph type="body" sz="quarter" idx="12"/>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2B1B1202-28A9-BF81-F15E-524644CB71F2}"/>
              </a:ext>
            </a:extLst>
          </p:cNvPr>
          <p:cNvSpPr>
            <a:spLocks noGrp="1"/>
          </p:cNvSpPr>
          <p:nvPr>
            <p:ph type="body" sz="quarter" idx="13"/>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id="{A0A0D202-B844-84D3-5255-69877C66256E}"/>
              </a:ext>
            </a:extLst>
          </p:cNvPr>
          <p:cNvSpPr>
            <a:spLocks noGrp="1"/>
          </p:cNvSpPr>
          <p:nvPr>
            <p:ph type="body" sz="quarter" idx="14"/>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id="{1D4101C8-EACC-1A3A-354A-A9AAC83DD91B}"/>
              </a:ext>
            </a:extLst>
          </p:cNvPr>
          <p:cNvSpPr>
            <a:spLocks noGrp="1"/>
          </p:cNvSpPr>
          <p:nvPr>
            <p:ph type="body" sz="quarter" idx="15"/>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53588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1" name="Google Shape;174;p24">
            <a:extLst>
              <a:ext uri="{FF2B5EF4-FFF2-40B4-BE49-F238E27FC236}">
                <a16:creationId xmlns:a16="http://schemas.microsoft.com/office/drawing/2014/main" id="{00925841-2837-668B-D7C8-167619AF8132}"/>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25" name="Text Placeholder 24">
            <a:extLst>
              <a:ext uri="{FF2B5EF4-FFF2-40B4-BE49-F238E27FC236}">
                <a16:creationId xmlns:a16="http://schemas.microsoft.com/office/drawing/2014/main" id="{0B42D348-1781-B176-1470-27D0FE96B1EE}"/>
              </a:ext>
            </a:extLst>
          </p:cNvPr>
          <p:cNvSpPr>
            <a:spLocks noGrp="1"/>
          </p:cNvSpPr>
          <p:nvPr>
            <p:ph type="body" sz="quarter" idx="11"/>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6">
            <a:extLst>
              <a:ext uri="{FF2B5EF4-FFF2-40B4-BE49-F238E27FC236}">
                <a16:creationId xmlns:a16="http://schemas.microsoft.com/office/drawing/2014/main" id="{94986DFE-2B73-BE78-5C30-6AB568852802}"/>
              </a:ext>
            </a:extLst>
          </p:cNvPr>
          <p:cNvSpPr>
            <a:spLocks noGrp="1"/>
          </p:cNvSpPr>
          <p:nvPr>
            <p:ph type="body" sz="quarter" idx="12"/>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8">
            <a:extLst>
              <a:ext uri="{FF2B5EF4-FFF2-40B4-BE49-F238E27FC236}">
                <a16:creationId xmlns:a16="http://schemas.microsoft.com/office/drawing/2014/main" id="{405AAE70-EAD5-7D22-ADEB-BB6FAF6190DD}"/>
              </a:ext>
            </a:extLst>
          </p:cNvPr>
          <p:cNvSpPr>
            <a:spLocks noGrp="1"/>
          </p:cNvSpPr>
          <p:nvPr>
            <p:ph type="body" sz="quarter" idx="13"/>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6">
            <a:extLst>
              <a:ext uri="{FF2B5EF4-FFF2-40B4-BE49-F238E27FC236}">
                <a16:creationId xmlns:a16="http://schemas.microsoft.com/office/drawing/2014/main" id="{3D0AEC81-F6EA-B878-376F-853E8095A4F6}"/>
              </a:ext>
            </a:extLst>
          </p:cNvPr>
          <p:cNvSpPr>
            <a:spLocks noGrp="1"/>
          </p:cNvSpPr>
          <p:nvPr>
            <p:ph type="body" sz="quarter" idx="14"/>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29" name="Text Placeholder 6">
            <a:extLst>
              <a:ext uri="{FF2B5EF4-FFF2-40B4-BE49-F238E27FC236}">
                <a16:creationId xmlns:a16="http://schemas.microsoft.com/office/drawing/2014/main" id="{3FD70A09-B65D-6BE6-7349-8F1A50C9EA7E}"/>
              </a:ext>
            </a:extLst>
          </p:cNvPr>
          <p:cNvSpPr>
            <a:spLocks noGrp="1"/>
          </p:cNvSpPr>
          <p:nvPr>
            <p:ph type="body" sz="quarter" idx="15"/>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0" name="Text Placeholder 6">
            <a:extLst>
              <a:ext uri="{FF2B5EF4-FFF2-40B4-BE49-F238E27FC236}">
                <a16:creationId xmlns:a16="http://schemas.microsoft.com/office/drawing/2014/main" id="{5874D7E3-BF4F-0BEB-3A28-53B94A4AF259}"/>
              </a:ext>
            </a:extLst>
          </p:cNvPr>
          <p:cNvSpPr>
            <a:spLocks noGrp="1"/>
          </p:cNvSpPr>
          <p:nvPr>
            <p:ph type="body" sz="quarter" idx="16"/>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1" name="Text Placeholder 6">
            <a:extLst>
              <a:ext uri="{FF2B5EF4-FFF2-40B4-BE49-F238E27FC236}">
                <a16:creationId xmlns:a16="http://schemas.microsoft.com/office/drawing/2014/main" id="{55BF8B86-EBA2-7285-554C-49AEDF7ADEA6}"/>
              </a:ext>
            </a:extLst>
          </p:cNvPr>
          <p:cNvSpPr>
            <a:spLocks noGrp="1"/>
          </p:cNvSpPr>
          <p:nvPr>
            <p:ph type="body" sz="quarter" idx="17"/>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4054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777058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402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37000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13877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81023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pic>
        <p:nvPicPr>
          <p:cNvPr id="6" name="Graphic 5">
            <a:extLst>
              <a:ext uri="{FF2B5EF4-FFF2-40B4-BE49-F238E27FC236}">
                <a16:creationId xmlns:a16="http://schemas.microsoft.com/office/drawing/2014/main" id="{0A1A91A2-2055-D0C3-94DA-58FCB2167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447759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636760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54543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358378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dirty="0"/>
              <a:t>Short note or explanation lorem ipsum dolor sit </a:t>
            </a:r>
            <a:r>
              <a:rPr lang="en-US" dirty="0" err="1"/>
              <a:t>amet</a:t>
            </a:r>
            <a:r>
              <a:rPr lang="en-US" dirty="0"/>
              <a:t>, </a:t>
            </a:r>
            <a:r>
              <a:rPr lang="en-GB" noProof="0" dirty="0" err="1"/>
              <a:t>consectetur</a:t>
            </a:r>
            <a:r>
              <a:rPr lang="en-US" dirty="0"/>
              <a:t> </a:t>
            </a:r>
            <a:r>
              <a:rPr lang="en-US" dirty="0" err="1"/>
              <a:t>adispicing</a:t>
            </a:r>
            <a:r>
              <a:rPr lang="en-US" dirty="0"/>
              <a:t> </a:t>
            </a:r>
            <a:r>
              <a:rPr lang="en-US" dirty="0" err="1"/>
              <a:t>elit</a:t>
            </a:r>
            <a:r>
              <a:rPr lang="en-US" dirty="0"/>
              <a:t>. </a:t>
            </a:r>
            <a:r>
              <a:rPr lang="en-US" dirty="0" err="1"/>
              <a:t>Fusce</a:t>
            </a:r>
            <a:r>
              <a:rPr lang="en-US" dirty="0"/>
              <a:t> convallis </a:t>
            </a:r>
            <a:r>
              <a:rPr lang="en-US" dirty="0" err="1"/>
              <a:t>est</a:t>
            </a:r>
            <a:r>
              <a:rPr lang="en-US" dirty="0"/>
              <a:t> dui.</a:t>
            </a:r>
            <a:endParaRPr lang="en-GB" dirty="0"/>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8" name="Text Placeholder 6">
            <a:extLst>
              <a:ext uri="{FF2B5EF4-FFF2-40B4-BE49-F238E27FC236}">
                <a16:creationId xmlns:a16="http://schemas.microsoft.com/office/drawing/2014/main"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dirty="0">
                <a:solidFill>
                  <a:srgbClr val="000000"/>
                </a:solidFill>
                <a:effectLst/>
                <a:latin typeface="+mn-lt"/>
              </a:rPr>
              <a:t>Lorem ipsum </a:t>
            </a:r>
            <a:r>
              <a:rPr lang="en-GB" b="1" i="0" dirty="0" err="1">
                <a:solidFill>
                  <a:srgbClr val="000000"/>
                </a:solidFill>
                <a:effectLst/>
                <a:latin typeface="+mn-lt"/>
              </a:rPr>
              <a:t>dolor</a:t>
            </a:r>
            <a:r>
              <a:rPr lang="en-GB" b="1" i="0" dirty="0">
                <a:solidFill>
                  <a:srgbClr val="000000"/>
                </a:solidFill>
                <a:effectLst/>
                <a:latin typeface="+mn-lt"/>
              </a:rPr>
              <a:t> sit </a:t>
            </a:r>
            <a:r>
              <a:rPr lang="en-GB" b="1" i="0" dirty="0" err="1">
                <a:solidFill>
                  <a:srgbClr val="000000"/>
                </a:solidFill>
                <a:effectLst/>
                <a:latin typeface="+mn-lt"/>
              </a:rPr>
              <a:t>amet</a:t>
            </a:r>
            <a:r>
              <a:rPr lang="en-GB" b="1" i="0" dirty="0">
                <a:solidFill>
                  <a:srgbClr val="000000"/>
                </a:solidFill>
                <a:effectLst/>
                <a:latin typeface="+mn-lt"/>
              </a:rPr>
              <a:t>, </a:t>
            </a:r>
            <a:r>
              <a:rPr lang="en-GB" b="1" i="0" dirty="0" err="1">
                <a:solidFill>
                  <a:srgbClr val="000000"/>
                </a:solidFill>
                <a:effectLst/>
                <a:latin typeface="+mn-lt"/>
              </a:rPr>
              <a:t>consectetur</a:t>
            </a:r>
            <a:r>
              <a:rPr lang="en-GB" b="1" i="0" dirty="0">
                <a:solidFill>
                  <a:srgbClr val="000000"/>
                </a:solidFill>
                <a:effectLst/>
                <a:latin typeface="+mn-lt"/>
              </a:rPr>
              <a:t> </a:t>
            </a:r>
            <a:r>
              <a:rPr lang="en-GB" b="1" i="0" dirty="0" err="1">
                <a:solidFill>
                  <a:srgbClr val="000000"/>
                </a:solidFill>
                <a:effectLst/>
                <a:latin typeface="+mn-lt"/>
              </a:rPr>
              <a:t>adipiscing</a:t>
            </a:r>
            <a:r>
              <a:rPr lang="en-GB" b="1" i="0" dirty="0">
                <a:solidFill>
                  <a:srgbClr val="000000"/>
                </a:solidFill>
                <a:effectLst/>
                <a:latin typeface="+mn-lt"/>
              </a:rPr>
              <a:t> </a:t>
            </a:r>
            <a:r>
              <a:rPr lang="en-GB" b="1" i="0" dirty="0" err="1">
                <a:solidFill>
                  <a:srgbClr val="000000"/>
                </a:solidFill>
                <a:effectLst/>
                <a:latin typeface="+mn-lt"/>
              </a:rPr>
              <a:t>elit</a:t>
            </a:r>
            <a:r>
              <a:rPr lang="en-GB" b="1" i="0" dirty="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dirty="0">
                <a:solidFill>
                  <a:srgbClr val="000000"/>
                </a:solidFill>
                <a:effectLst/>
                <a:latin typeface="+mn-lt"/>
              </a:rPr>
              <a:t>Donec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consequat</a:t>
            </a:r>
            <a:r>
              <a:rPr lang="en-GB" b="1" i="0" dirty="0">
                <a:solidFill>
                  <a:srgbClr val="000000"/>
                </a:solidFill>
                <a:effectLst/>
                <a:latin typeface="+mn-lt"/>
              </a:rPr>
              <a:t> </a:t>
            </a:r>
            <a:r>
              <a:rPr lang="en-GB" b="1" i="0" dirty="0" err="1">
                <a:solidFill>
                  <a:srgbClr val="000000"/>
                </a:solidFill>
                <a:effectLst/>
                <a:latin typeface="+mn-lt"/>
              </a:rPr>
              <a:t>nisl</a:t>
            </a:r>
            <a:r>
              <a:rPr lang="en-GB" b="1" i="0" dirty="0">
                <a:solidFill>
                  <a:srgbClr val="000000"/>
                </a:solidFill>
                <a:effectLst/>
                <a:latin typeface="+mn-lt"/>
              </a:rPr>
              <a:t>,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Fusce</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a:t>
            </a:r>
            <a:r>
              <a:rPr lang="en-GB" b="1" i="0" dirty="0" err="1">
                <a:solidFill>
                  <a:srgbClr val="000000"/>
                </a:solidFill>
                <a:effectLst/>
                <a:latin typeface="+mn-lt"/>
              </a:rPr>
              <a:t>ultricies</a:t>
            </a:r>
            <a:r>
              <a:rPr lang="en-GB" b="1" i="0" dirty="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Vivamus</a:t>
            </a:r>
            <a:r>
              <a:rPr lang="en-GB" b="1" i="0" dirty="0">
                <a:solidFill>
                  <a:srgbClr val="000000"/>
                </a:solidFill>
                <a:effectLst/>
                <a:latin typeface="+mn-lt"/>
              </a:rPr>
              <a:t> id ligula </a:t>
            </a:r>
            <a:r>
              <a:rPr lang="en-GB" b="1" i="0" dirty="0" err="1">
                <a:solidFill>
                  <a:srgbClr val="000000"/>
                </a:solidFill>
                <a:effectLst/>
                <a:latin typeface="+mn-lt"/>
              </a:rPr>
              <a:t>hendrerit</a:t>
            </a:r>
            <a:r>
              <a:rPr lang="en-GB" b="1" i="0" dirty="0">
                <a:solidFill>
                  <a:srgbClr val="000000"/>
                </a:solidFill>
                <a:effectLst/>
                <a:latin typeface="+mn-lt"/>
              </a:rPr>
              <a:t> eros gravida </a:t>
            </a:r>
            <a:r>
              <a:rPr lang="en-GB" b="1" i="0" dirty="0" err="1">
                <a:solidFill>
                  <a:srgbClr val="000000"/>
                </a:solidFill>
                <a:effectLst/>
                <a:latin typeface="+mn-lt"/>
              </a:rPr>
              <a:t>sagittis</a:t>
            </a:r>
            <a:r>
              <a:rPr lang="en-GB" b="1" i="0" dirty="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dirty="0"/>
              <a:t>KEY TAKEAWAYS</a:t>
            </a:r>
            <a:endParaRPr lang="en-GB" noProof="0" dirty="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Lorem ipsum </a:t>
            </a:r>
            <a:r>
              <a:rPr lang="en-GB" sz="1800" b="1" i="0" dirty="0" err="1">
                <a:solidFill>
                  <a:srgbClr val="374646"/>
                </a:solidFill>
                <a:effectLst/>
                <a:latin typeface="+mn-lt"/>
              </a:rPr>
              <a:t>dolor</a:t>
            </a:r>
            <a:r>
              <a:rPr lang="en-GB" sz="1800" b="1" i="0" dirty="0">
                <a:solidFill>
                  <a:srgbClr val="374646"/>
                </a:solidFill>
                <a:effectLst/>
                <a:latin typeface="+mn-lt"/>
              </a:rPr>
              <a:t> sit </a:t>
            </a:r>
            <a:r>
              <a:rPr lang="en-GB" sz="1800" b="1" i="0" dirty="0" err="1">
                <a:solidFill>
                  <a:srgbClr val="374646"/>
                </a:solidFill>
                <a:effectLst/>
                <a:latin typeface="+mn-lt"/>
              </a:rPr>
              <a:t>amet</a:t>
            </a:r>
            <a:r>
              <a:rPr lang="en-GB" sz="1800" b="1" i="0" dirty="0">
                <a:solidFill>
                  <a:srgbClr val="374646"/>
                </a:solidFill>
                <a:effectLst/>
                <a:latin typeface="+mn-lt"/>
              </a:rPr>
              <a:t>, </a:t>
            </a:r>
            <a:r>
              <a:rPr lang="en-GB" sz="1800" b="1" i="0" dirty="0" err="1">
                <a:solidFill>
                  <a:srgbClr val="374646"/>
                </a:solidFill>
                <a:effectLst/>
                <a:latin typeface="+mn-lt"/>
              </a:rPr>
              <a:t>consectetur</a:t>
            </a:r>
            <a:r>
              <a:rPr lang="en-GB" sz="1800" b="1" i="0" dirty="0">
                <a:solidFill>
                  <a:srgbClr val="374646"/>
                </a:solidFill>
                <a:effectLst/>
                <a:latin typeface="+mn-lt"/>
              </a:rPr>
              <a:t> </a:t>
            </a:r>
            <a:r>
              <a:rPr lang="en-GB" sz="1800" b="1" i="0" dirty="0" err="1">
                <a:solidFill>
                  <a:srgbClr val="374646"/>
                </a:solidFill>
                <a:effectLst/>
                <a:latin typeface="+mn-lt"/>
              </a:rPr>
              <a:t>adipiscing</a:t>
            </a:r>
            <a:r>
              <a:rPr lang="en-GB" sz="1800" b="1" i="0" dirty="0">
                <a:solidFill>
                  <a:srgbClr val="374646"/>
                </a:solidFill>
                <a:effectLst/>
                <a:latin typeface="+mn-lt"/>
              </a:rPr>
              <a:t> </a:t>
            </a:r>
            <a:r>
              <a:rPr lang="en-GB" sz="1800" b="1" i="0" dirty="0" err="1">
                <a:solidFill>
                  <a:srgbClr val="374646"/>
                </a:solidFill>
                <a:effectLst/>
                <a:latin typeface="+mn-lt"/>
              </a:rPr>
              <a:t>elit</a:t>
            </a:r>
            <a:r>
              <a:rPr lang="en-GB" sz="1800" b="1" i="0" dirty="0">
                <a:solidFill>
                  <a:srgbClr val="374646"/>
                </a:solidFill>
                <a:effectLst/>
                <a:latin typeface="+mn-lt"/>
              </a:rPr>
              <a:t>. Donec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consequat</a:t>
            </a:r>
            <a:r>
              <a:rPr lang="en-GB" sz="1800" b="1" i="0" dirty="0">
                <a:solidFill>
                  <a:srgbClr val="374646"/>
                </a:solidFill>
                <a:effectLst/>
                <a:latin typeface="+mn-lt"/>
              </a:rPr>
              <a:t> </a:t>
            </a:r>
            <a:r>
              <a:rPr lang="en-GB" sz="1800" b="1" i="0" dirty="0" err="1">
                <a:solidFill>
                  <a:srgbClr val="374646"/>
                </a:solidFill>
                <a:effectLst/>
                <a:latin typeface="+mn-lt"/>
              </a:rPr>
              <a:t>nisl</a:t>
            </a:r>
            <a:r>
              <a:rPr lang="en-GB" sz="1800" b="1" i="0" dirty="0">
                <a:solidFill>
                  <a:srgbClr val="374646"/>
                </a:solidFill>
                <a:effectLst/>
                <a:latin typeface="+mn-lt"/>
              </a:rPr>
              <a:t>,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Fusce</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a:t>
            </a:r>
            <a:r>
              <a:rPr lang="en-GB" sz="1800" b="1" i="0" dirty="0" err="1">
                <a:solidFill>
                  <a:srgbClr val="374646"/>
                </a:solidFill>
                <a:effectLst/>
                <a:latin typeface="+mn-lt"/>
              </a:rPr>
              <a:t>ultricies</a:t>
            </a:r>
            <a:r>
              <a:rPr lang="en-GB" sz="1800" b="1" i="0" dirty="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Vivamus</a:t>
            </a:r>
            <a:r>
              <a:rPr lang="en-GB" sz="1800" b="1" i="0" dirty="0">
                <a:solidFill>
                  <a:srgbClr val="374646"/>
                </a:solidFill>
                <a:effectLst/>
                <a:latin typeface="+mn-lt"/>
              </a:rPr>
              <a:t> id ligula </a:t>
            </a:r>
            <a:r>
              <a:rPr lang="en-GB" sz="1800" b="1" i="0" dirty="0" err="1">
                <a:solidFill>
                  <a:srgbClr val="374646"/>
                </a:solidFill>
                <a:effectLst/>
                <a:latin typeface="+mn-lt"/>
              </a:rPr>
              <a:t>hendrerit</a:t>
            </a:r>
            <a:r>
              <a:rPr lang="en-GB" sz="1800" b="1" i="0" dirty="0">
                <a:solidFill>
                  <a:srgbClr val="374646"/>
                </a:solidFill>
                <a:effectLst/>
                <a:latin typeface="+mn-lt"/>
              </a:rPr>
              <a:t> eros gravida </a:t>
            </a:r>
            <a:r>
              <a:rPr lang="en-GB" sz="1800" b="1" i="0" dirty="0" err="1">
                <a:solidFill>
                  <a:srgbClr val="374646"/>
                </a:solidFill>
                <a:effectLst/>
                <a:latin typeface="+mn-lt"/>
              </a:rPr>
              <a:t>sagittis</a:t>
            </a:r>
            <a:r>
              <a:rPr lang="en-GB" sz="1800" b="1" i="0" dirty="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Nullam</a:t>
            </a:r>
            <a:r>
              <a:rPr lang="en-GB" sz="1800" b="1" i="0" dirty="0">
                <a:solidFill>
                  <a:srgbClr val="374646"/>
                </a:solidFill>
                <a:effectLst/>
                <a:latin typeface="+mn-lt"/>
              </a:rPr>
              <a:t> ac </a:t>
            </a:r>
            <a:r>
              <a:rPr lang="en-GB" sz="1800" b="1" i="0" dirty="0" err="1">
                <a:solidFill>
                  <a:srgbClr val="374646"/>
                </a:solidFill>
                <a:effectLst/>
                <a:latin typeface="+mn-lt"/>
              </a:rPr>
              <a:t>tincidunt</a:t>
            </a:r>
            <a:r>
              <a:rPr lang="en-GB" sz="1800" b="1" i="0" dirty="0">
                <a:solidFill>
                  <a:srgbClr val="374646"/>
                </a:solidFill>
                <a:effectLst/>
                <a:latin typeface="+mn-lt"/>
              </a:rPr>
              <a:t> dui. </a:t>
            </a:r>
            <a:endParaRPr lang="en-GB" sz="1800" b="1" dirty="0">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48" r:id="rId2"/>
    <p:sldLayoutId id="2147483726" r:id="rId3"/>
    <p:sldLayoutId id="2147483727" r:id="rId4"/>
    <p:sldLayoutId id="2147483666" r:id="rId5"/>
    <p:sldLayoutId id="2147483684" r:id="rId6"/>
    <p:sldLayoutId id="2147483724" r:id="rId7"/>
    <p:sldLayoutId id="2147483725" r:id="rId8"/>
    <p:sldLayoutId id="2147483694" r:id="rId9"/>
    <p:sldLayoutId id="2147483728" r:id="rId10"/>
    <p:sldLayoutId id="2147483695" r:id="rId11"/>
    <p:sldLayoutId id="2147483680" r:id="rId12"/>
    <p:sldLayoutId id="2147483701" r:id="rId13"/>
    <p:sldLayoutId id="2147483702" r:id="rId14"/>
    <p:sldLayoutId id="2147483700" r:id="rId15"/>
    <p:sldLayoutId id="2147483681" r:id="rId16"/>
    <p:sldLayoutId id="2147483692" r:id="rId17"/>
    <p:sldLayoutId id="2147483693" r:id="rId18"/>
    <p:sldLayoutId id="2147483691" r:id="rId19"/>
    <p:sldLayoutId id="2147483696" r:id="rId20"/>
    <p:sldLayoutId id="2147483698" r:id="rId21"/>
    <p:sldLayoutId id="2147483699" r:id="rId22"/>
    <p:sldLayoutId id="2147483697" r:id="rId23"/>
    <p:sldLayoutId id="2147483723" r:id="rId24"/>
    <p:sldLayoutId id="2147483685" r:id="rId25"/>
    <p:sldLayoutId id="2147483688" r:id="rId26"/>
    <p:sldLayoutId id="2147483686" r:id="rId27"/>
    <p:sldLayoutId id="2147483690" r:id="rId28"/>
    <p:sldLayoutId id="2147483687" r:id="rId29"/>
    <p:sldLayoutId id="2147483689"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FF74-A0D5-F5C3-766B-69BB97C2CD01}"/>
              </a:ext>
            </a:extLst>
          </p:cNvPr>
          <p:cNvSpPr>
            <a:spLocks noGrp="1"/>
          </p:cNvSpPr>
          <p:nvPr>
            <p:ph type="body" sz="quarter" idx="10"/>
          </p:nvPr>
        </p:nvSpPr>
        <p:spPr/>
        <p:txBody>
          <a:bodyPr/>
          <a:lstStyle/>
          <a:p>
            <a:r>
              <a:rPr lang="en-GB" dirty="0"/>
              <a:t>Discrimination Law and Housing</a:t>
            </a:r>
          </a:p>
        </p:txBody>
      </p:sp>
      <p:sp>
        <p:nvSpPr>
          <p:cNvPr id="6" name="Text Placeholder 5">
            <a:extLst>
              <a:ext uri="{FF2B5EF4-FFF2-40B4-BE49-F238E27FC236}">
                <a16:creationId xmlns:a16="http://schemas.microsoft.com/office/drawing/2014/main" id="{5E581971-7969-86BB-8CAF-12AF09DA4FDD}"/>
              </a:ext>
            </a:extLst>
          </p:cNvPr>
          <p:cNvSpPr>
            <a:spLocks noGrp="1"/>
          </p:cNvSpPr>
          <p:nvPr>
            <p:ph type="body" sz="quarter" idx="11"/>
          </p:nvPr>
        </p:nvSpPr>
        <p:spPr/>
        <p:txBody>
          <a:bodyPr/>
          <a:lstStyle/>
          <a:p>
            <a:r>
              <a:rPr lang="en-GB" dirty="0"/>
              <a:t>Andy Lane &amp; Tara O’Leary</a:t>
            </a:r>
          </a:p>
        </p:txBody>
      </p:sp>
      <p:sp>
        <p:nvSpPr>
          <p:cNvPr id="7" name="Text Placeholder 6">
            <a:extLst>
              <a:ext uri="{FF2B5EF4-FFF2-40B4-BE49-F238E27FC236}">
                <a16:creationId xmlns:a16="http://schemas.microsoft.com/office/drawing/2014/main" id="{6E02506A-1B01-6457-6BD6-89DEF4D44F27}"/>
              </a:ext>
            </a:extLst>
          </p:cNvPr>
          <p:cNvSpPr>
            <a:spLocks noGrp="1"/>
          </p:cNvSpPr>
          <p:nvPr>
            <p:ph type="body" sz="quarter" idx="12"/>
          </p:nvPr>
        </p:nvSpPr>
        <p:spPr/>
        <p:txBody>
          <a:bodyPr/>
          <a:lstStyle/>
          <a:p>
            <a:r>
              <a:rPr lang="en-GB" dirty="0"/>
              <a:t>9 October 2023</a:t>
            </a:r>
          </a:p>
        </p:txBody>
      </p:sp>
    </p:spTree>
    <p:extLst>
      <p:ext uri="{BB962C8B-B14F-4D97-AF65-F5344CB8AC3E}">
        <p14:creationId xmlns:p14="http://schemas.microsoft.com/office/powerpoint/2010/main" val="1119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r>
              <a:rPr lang="en-GB" sz="1200" b="0" i="0" dirty="0">
                <a:solidFill>
                  <a:srgbClr val="000000"/>
                </a:solidFill>
                <a:effectLst/>
              </a:rPr>
              <a:t>(1) A person (A) discriminates against another (B) if, because of a protected characteristic, A treats B less favourably than A treats or would treat others.</a:t>
            </a:r>
          </a:p>
          <a:p>
            <a:endParaRPr lang="en-GB" sz="1200" dirty="0">
              <a:solidFill>
                <a:srgbClr val="000000"/>
              </a:solidFill>
            </a:endParaRPr>
          </a:p>
          <a:p>
            <a:pPr marL="171450" indent="-171450">
              <a:buFont typeface="Arial" panose="020B0604020202020204" pitchFamily="34" charset="0"/>
              <a:buChar char="•"/>
            </a:pPr>
            <a:r>
              <a:rPr lang="en-GB" sz="1200" b="0" i="1" dirty="0">
                <a:solidFill>
                  <a:srgbClr val="000000"/>
                </a:solidFill>
                <a:effectLst/>
              </a:rPr>
              <a:t>Read whole section for bespoke definitions. E.g.:</a:t>
            </a:r>
          </a:p>
          <a:p>
            <a:pPr marL="171450" indent="-171450">
              <a:buFont typeface="Arial" panose="020B0604020202020204" pitchFamily="34" charset="0"/>
              <a:buChar char="•"/>
            </a:pPr>
            <a:endParaRPr lang="en-GB" sz="1200" dirty="0">
              <a:solidFill>
                <a:srgbClr val="000000"/>
              </a:solidFill>
            </a:endParaRPr>
          </a:p>
          <a:p>
            <a:r>
              <a:rPr lang="en-GB" sz="1200" b="0" i="0" u="none" strike="noStrike" dirty="0">
                <a:solidFill>
                  <a:srgbClr val="000000"/>
                </a:solidFill>
                <a:effectLst/>
              </a:rPr>
              <a:t>(3) If the protected characteristic is disability, and B is not a disabled person, A does not discriminate against B only because A treats or would treat disabled persons more favourably than A treats B.</a:t>
            </a:r>
            <a:endParaRPr lang="en-GB" sz="1200" b="0" i="0" dirty="0">
              <a:solidFill>
                <a:srgbClr val="000000"/>
              </a:solidFill>
              <a:effectLst/>
            </a:endParaRPr>
          </a:p>
          <a:p>
            <a:br>
              <a:rPr lang="en-GB" b="0" i="0" dirty="0">
                <a:solidFill>
                  <a:srgbClr val="000000"/>
                </a:solidFill>
                <a:effectLst/>
                <a:latin typeface="arial" panose="020B0604020202020204" pitchFamily="34" charset="0"/>
              </a:rPr>
            </a:br>
            <a:endParaRPr lang="en-GB" b="0" i="0" dirty="0">
              <a:solidFill>
                <a:srgbClr val="000000"/>
              </a:solidFill>
              <a:effectLst/>
              <a:latin typeface="arial" panose="020B0604020202020204" pitchFamily="34" charset="0"/>
            </a:endParaRPr>
          </a:p>
          <a:p>
            <a:endParaRPr lang="en-GB" dirty="0"/>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pPr algn="ctr"/>
            <a:r>
              <a:rPr lang="en-GB" dirty="0"/>
              <a:t>The Equality Act 2010 – Part 2</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Section 13</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r>
              <a:rPr lang="en-GB" sz="1200" b="0" i="0" u="none" strike="noStrike" dirty="0">
                <a:solidFill>
                  <a:srgbClr val="000000"/>
                </a:solidFill>
                <a:effectLst/>
              </a:rPr>
              <a:t>(1) A person (A) discriminates against a disabled person (B) if—</a:t>
            </a:r>
          </a:p>
          <a:p>
            <a:r>
              <a:rPr lang="en-GB" sz="1200" b="0" i="0" u="none" strike="noStrike" dirty="0">
                <a:solidFill>
                  <a:srgbClr val="000000"/>
                </a:solidFill>
                <a:effectLst/>
              </a:rPr>
              <a:t>(a) A treats B unfavourably because of something arising in consequence of B's disability, and</a:t>
            </a:r>
          </a:p>
          <a:p>
            <a:r>
              <a:rPr lang="en-GB" sz="1200" b="0" i="0" u="none" strike="noStrike" dirty="0">
                <a:solidFill>
                  <a:srgbClr val="000000"/>
                </a:solidFill>
                <a:effectLst/>
              </a:rPr>
              <a:t>(b) A cannot show that the treatment is a proportionate means of achieving a legitimate aim.</a:t>
            </a:r>
          </a:p>
          <a:p>
            <a:endParaRPr lang="en-GB" sz="1200" b="0" i="0" u="none" strike="noStrike" dirty="0">
              <a:solidFill>
                <a:srgbClr val="000000"/>
              </a:solidFill>
              <a:effectLst/>
            </a:endParaRPr>
          </a:p>
          <a:p>
            <a:r>
              <a:rPr lang="en-GB" sz="1200" b="0" i="0" u="none" strike="noStrike" dirty="0">
                <a:solidFill>
                  <a:srgbClr val="000000"/>
                </a:solidFill>
                <a:effectLst/>
              </a:rPr>
              <a:t>(2) Subsection (1) does not apply if A shows that A did not know, and could not reasonably have been expected to know, that B had the disability.</a:t>
            </a:r>
          </a:p>
          <a:p>
            <a:endParaRPr lang="en-GB" sz="1200" dirty="0"/>
          </a:p>
          <a:p>
            <a:pPr marL="171450" indent="-171450">
              <a:buFont typeface="Arial" panose="020B0604020202020204" pitchFamily="34" charset="0"/>
              <a:buChar char="•"/>
            </a:pPr>
            <a:r>
              <a:rPr lang="en-GB" sz="1200" i="1" dirty="0"/>
              <a:t>See section 6 &amp; Schedule 1 for definition of disability</a:t>
            </a:r>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Section 15</a:t>
            </a:r>
          </a:p>
        </p:txBody>
      </p:sp>
    </p:spTree>
    <p:extLst>
      <p:ext uri="{BB962C8B-B14F-4D97-AF65-F5344CB8AC3E}">
        <p14:creationId xmlns:p14="http://schemas.microsoft.com/office/powerpoint/2010/main" val="260538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r>
              <a:rPr lang="en-GB" sz="1000" b="0" i="0" u="none" strike="noStrike" dirty="0">
                <a:solidFill>
                  <a:srgbClr val="000000"/>
                </a:solidFill>
                <a:effectLst/>
              </a:rPr>
              <a:t>(1) A person (A) discriminates against another (B) if A applies to B a provision, criterion or practice which is discriminatory in relation to a relevant protected characteristic of B's.</a:t>
            </a:r>
          </a:p>
          <a:p>
            <a:r>
              <a:rPr lang="en-GB" sz="1000" b="0" i="0" u="none" strike="noStrike" dirty="0">
                <a:solidFill>
                  <a:srgbClr val="000000"/>
                </a:solidFill>
                <a:effectLst/>
              </a:rPr>
              <a:t>(2) For the purposes of subsection (1), a provision, criterion or practice is discriminatory in relation to a relevant protected characteristic of B's if—</a:t>
            </a:r>
          </a:p>
          <a:p>
            <a:r>
              <a:rPr lang="en-GB" sz="1000" b="0" i="0" u="none" strike="noStrike" dirty="0">
                <a:solidFill>
                  <a:srgbClr val="000000"/>
                </a:solidFill>
                <a:effectLst/>
              </a:rPr>
              <a:t>(a) A applies, or would apply, it to persons with whom B does not share the characteristic,</a:t>
            </a:r>
          </a:p>
          <a:p>
            <a:r>
              <a:rPr lang="en-GB" sz="1000" b="0" i="0" u="none" strike="noStrike" dirty="0">
                <a:solidFill>
                  <a:srgbClr val="000000"/>
                </a:solidFill>
                <a:effectLst/>
              </a:rPr>
              <a:t>(b) it puts, or would put, persons with whom B shares the characteristic at a particular disadvantage when compared with persons with whom B does not share it,</a:t>
            </a:r>
          </a:p>
          <a:p>
            <a:r>
              <a:rPr lang="en-GB" sz="1000" b="0" i="0" u="none" strike="noStrike" dirty="0">
                <a:solidFill>
                  <a:srgbClr val="000000"/>
                </a:solidFill>
                <a:effectLst/>
              </a:rPr>
              <a:t>(c) it puts, or would put, B at that disadvantage, and</a:t>
            </a:r>
          </a:p>
          <a:p>
            <a:r>
              <a:rPr lang="en-GB" sz="1000" b="0" i="0" u="none" strike="noStrike" dirty="0">
                <a:solidFill>
                  <a:srgbClr val="000000"/>
                </a:solidFill>
                <a:effectLst/>
              </a:rPr>
              <a:t>(d) A cannot show it to be a proportionate means of achieving a legitimate aim.</a:t>
            </a:r>
          </a:p>
          <a:p>
            <a:r>
              <a:rPr lang="en-GB" dirty="0"/>
              <a:t> </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pPr algn="ctr"/>
            <a:r>
              <a:rPr lang="en-GB" dirty="0"/>
              <a:t>Equality Act 2010 – Part 2</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Section 19</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a:xfrm>
            <a:off x="4625661" y="2084018"/>
            <a:ext cx="3806113" cy="2441328"/>
          </a:xfrm>
        </p:spPr>
        <p:txBody>
          <a:bodyPr/>
          <a:lstStyle/>
          <a:p>
            <a:r>
              <a:rPr lang="en-GB" sz="900" b="0" i="0" u="none" strike="noStrike" dirty="0">
                <a:solidFill>
                  <a:srgbClr val="000000"/>
                </a:solidFill>
                <a:effectLst/>
              </a:rPr>
              <a:t>(3) The first requirement is a requirement, where a provision, criterion or practice of A's puts a disabled person at a substantial disadvantage in relation to a relevant matter in comparison with persons who are not disabled, to take such steps as it is reasonable to have to take to avoid the disadvantage.</a:t>
            </a:r>
          </a:p>
          <a:p>
            <a:r>
              <a:rPr lang="en-GB" sz="900" b="0" i="0" u="none" strike="noStrike" dirty="0">
                <a:solidFill>
                  <a:srgbClr val="000000"/>
                </a:solidFill>
                <a:effectLst/>
              </a:rPr>
              <a:t>(4) The second requirement is a requirement, where a physical feature puts a disabled person at a substantial disadvantage in relation to a relevant matter in comparison with persons who are not disabled, to take such steps as it is reasonable to have to take to avoid the disadvantage.</a:t>
            </a:r>
          </a:p>
          <a:p>
            <a:r>
              <a:rPr lang="en-GB" sz="900" b="0" i="0" u="none" strike="noStrike" dirty="0">
                <a:solidFill>
                  <a:srgbClr val="000000"/>
                </a:solidFill>
                <a:effectLst/>
              </a:rPr>
              <a:t>(5) The third requirement is a requirement, where a disabled person would, but for the provision of an auxiliary aid, be put at a substantial disadvantage in relation to a relevant matter in comparison with persons who are not disabled, to take such steps as it is reasonable to have to take to provide the auxiliary aid.</a:t>
            </a:r>
          </a:p>
          <a:p>
            <a:endParaRPr lang="en-GB" sz="900" dirty="0">
              <a:solidFill>
                <a:srgbClr val="000000"/>
              </a:solidFill>
            </a:endParaRPr>
          </a:p>
          <a:p>
            <a:pPr algn="just"/>
            <a:r>
              <a:rPr lang="en-GB" sz="1200" b="0" i="1" u="none" strike="noStrike" dirty="0">
                <a:solidFill>
                  <a:srgbClr val="000000"/>
                </a:solidFill>
                <a:effectLst/>
              </a:rPr>
              <a:t>See further Schedules 2 and 4 on reasonable adjustments in services, public functions and management of premises </a:t>
            </a:r>
          </a:p>
          <a:p>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Section 20</a:t>
            </a:r>
          </a:p>
        </p:txBody>
      </p:sp>
    </p:spTree>
    <p:extLst>
      <p:ext uri="{BB962C8B-B14F-4D97-AF65-F5344CB8AC3E}">
        <p14:creationId xmlns:p14="http://schemas.microsoft.com/office/powerpoint/2010/main" val="313885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03EFE21-7544-3310-E953-0AF86B9ACED2}"/>
              </a:ext>
            </a:extLst>
          </p:cNvPr>
          <p:cNvSpPr>
            <a:spLocks noGrp="1"/>
          </p:cNvSpPr>
          <p:nvPr>
            <p:ph type="body" sz="quarter" idx="12"/>
          </p:nvPr>
        </p:nvSpPr>
        <p:spPr/>
        <p:txBody>
          <a:bodyPr/>
          <a:lstStyle/>
          <a:p>
            <a:pPr algn="ctr"/>
            <a:r>
              <a:rPr lang="en-GB" dirty="0"/>
              <a:t>How are these definitions applied?</a:t>
            </a:r>
          </a:p>
        </p:txBody>
      </p:sp>
      <p:sp>
        <p:nvSpPr>
          <p:cNvPr id="13" name="Text Placeholder 12">
            <a:extLst>
              <a:ext uri="{FF2B5EF4-FFF2-40B4-BE49-F238E27FC236}">
                <a16:creationId xmlns:a16="http://schemas.microsoft.com/office/drawing/2014/main" id="{BA46F5E3-9499-798E-6687-9750DAB8BF5E}"/>
              </a:ext>
            </a:extLst>
          </p:cNvPr>
          <p:cNvSpPr>
            <a:spLocks noGrp="1"/>
          </p:cNvSpPr>
          <p:nvPr>
            <p:ph type="body" sz="quarter" idx="13"/>
          </p:nvPr>
        </p:nvSpPr>
        <p:spPr>
          <a:xfrm>
            <a:off x="704850" y="1328738"/>
            <a:ext cx="7718425" cy="3210132"/>
          </a:xfrm>
        </p:spPr>
        <p:txBody>
          <a:bodyPr/>
          <a:lstStyle/>
          <a:p>
            <a:r>
              <a:rPr lang="en-GB" sz="1800" b="0" dirty="0"/>
              <a:t>Parts 3 and 4, Equality Act 2010</a:t>
            </a:r>
          </a:p>
          <a:p>
            <a:pPr>
              <a:lnSpc>
                <a:spcPct val="150000"/>
              </a:lnSpc>
            </a:pPr>
            <a:r>
              <a:rPr lang="en-GB" sz="1800" b="0" dirty="0"/>
              <a:t>In particular sections 29, 32 and 35: provision of services and public functions, and management of premises</a:t>
            </a:r>
          </a:p>
          <a:p>
            <a:r>
              <a:rPr lang="en-GB" sz="1800" b="0" dirty="0"/>
              <a:t>Limitation provision, section 118(1)</a:t>
            </a:r>
          </a:p>
          <a:p>
            <a:r>
              <a:rPr lang="en-GB" sz="1800" b="0" dirty="0"/>
              <a:t>Assessors are needed for claims, section 114(7)</a:t>
            </a:r>
            <a:br>
              <a:rPr lang="en-GB" dirty="0"/>
            </a:br>
            <a:endParaRPr lang="en-GB" dirty="0"/>
          </a:p>
        </p:txBody>
      </p:sp>
    </p:spTree>
    <p:extLst>
      <p:ext uri="{BB962C8B-B14F-4D97-AF65-F5344CB8AC3E}">
        <p14:creationId xmlns:p14="http://schemas.microsoft.com/office/powerpoint/2010/main" val="53807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2FAB979-53CD-00D6-5CF3-CBFECF82374B}"/>
              </a:ext>
            </a:extLst>
          </p:cNvPr>
          <p:cNvSpPr>
            <a:spLocks noGrp="1"/>
          </p:cNvSpPr>
          <p:nvPr>
            <p:ph type="body" sz="quarter" idx="12"/>
          </p:nvPr>
        </p:nvSpPr>
        <p:spPr/>
        <p:txBody>
          <a:bodyPr/>
          <a:lstStyle/>
          <a:p>
            <a:r>
              <a:rPr lang="en-GB" dirty="0"/>
              <a:t>Key definitions </a:t>
            </a:r>
          </a:p>
        </p:txBody>
      </p:sp>
      <p:sp>
        <p:nvSpPr>
          <p:cNvPr id="6" name="Text Placeholder 5">
            <a:extLst>
              <a:ext uri="{FF2B5EF4-FFF2-40B4-BE49-F238E27FC236}">
                <a16:creationId xmlns:a16="http://schemas.microsoft.com/office/drawing/2014/main" id="{173D78F9-DFA2-1A63-99E3-D07624A6CA56}"/>
              </a:ext>
            </a:extLst>
          </p:cNvPr>
          <p:cNvSpPr>
            <a:spLocks noGrp="1"/>
          </p:cNvSpPr>
          <p:nvPr>
            <p:ph type="body" sz="quarter" idx="13"/>
          </p:nvPr>
        </p:nvSpPr>
        <p:spPr>
          <a:xfrm>
            <a:off x="2714624" y="1313110"/>
            <a:ext cx="1579299" cy="1511836"/>
          </a:xfrm>
        </p:spPr>
        <p:txBody>
          <a:bodyPr/>
          <a:lstStyle/>
          <a:p>
            <a:r>
              <a:rPr lang="en-GB" sz="1300" dirty="0"/>
              <a:t>Proportionality</a:t>
            </a:r>
          </a:p>
        </p:txBody>
      </p:sp>
      <p:sp>
        <p:nvSpPr>
          <p:cNvPr id="7" name="Text Placeholder 6">
            <a:extLst>
              <a:ext uri="{FF2B5EF4-FFF2-40B4-BE49-F238E27FC236}">
                <a16:creationId xmlns:a16="http://schemas.microsoft.com/office/drawing/2014/main" id="{2B1881E0-664E-C224-6F19-03C5896CB86F}"/>
              </a:ext>
            </a:extLst>
          </p:cNvPr>
          <p:cNvSpPr>
            <a:spLocks noGrp="1"/>
          </p:cNvSpPr>
          <p:nvPr>
            <p:ph type="body" sz="quarter" idx="14"/>
          </p:nvPr>
        </p:nvSpPr>
        <p:spPr/>
        <p:txBody>
          <a:bodyPr/>
          <a:lstStyle/>
          <a:p>
            <a:r>
              <a:rPr lang="en-GB" sz="1400" dirty="0"/>
              <a:t>Disadvantage</a:t>
            </a:r>
          </a:p>
        </p:txBody>
      </p:sp>
      <p:sp>
        <p:nvSpPr>
          <p:cNvPr id="8" name="Text Placeholder 7">
            <a:extLst>
              <a:ext uri="{FF2B5EF4-FFF2-40B4-BE49-F238E27FC236}">
                <a16:creationId xmlns:a16="http://schemas.microsoft.com/office/drawing/2014/main" id="{3CCA1716-A340-3779-45C3-88080E32F90B}"/>
              </a:ext>
            </a:extLst>
          </p:cNvPr>
          <p:cNvSpPr>
            <a:spLocks noGrp="1"/>
          </p:cNvSpPr>
          <p:nvPr>
            <p:ph type="body" sz="quarter" idx="15"/>
          </p:nvPr>
        </p:nvSpPr>
        <p:spPr/>
        <p:txBody>
          <a:bodyPr/>
          <a:lstStyle/>
          <a:p>
            <a:r>
              <a:rPr lang="en-GB" dirty="0"/>
              <a:t>Disability</a:t>
            </a:r>
          </a:p>
        </p:txBody>
      </p:sp>
      <p:sp>
        <p:nvSpPr>
          <p:cNvPr id="9" name="Text Placeholder 8">
            <a:extLst>
              <a:ext uri="{FF2B5EF4-FFF2-40B4-BE49-F238E27FC236}">
                <a16:creationId xmlns:a16="http://schemas.microsoft.com/office/drawing/2014/main" id="{AEED3DC5-06E5-B902-CB5C-75A3DB18057A}"/>
              </a:ext>
            </a:extLst>
          </p:cNvPr>
          <p:cNvSpPr>
            <a:spLocks noGrp="1"/>
          </p:cNvSpPr>
          <p:nvPr>
            <p:ph type="body" sz="quarter" idx="19"/>
          </p:nvPr>
        </p:nvSpPr>
        <p:spPr/>
        <p:txBody>
          <a:bodyPr/>
          <a:lstStyle/>
          <a:p>
            <a:r>
              <a:rPr lang="en-GB" dirty="0"/>
              <a:t>PCP</a:t>
            </a:r>
          </a:p>
        </p:txBody>
      </p:sp>
    </p:spTree>
    <p:extLst>
      <p:ext uri="{BB962C8B-B14F-4D97-AF65-F5344CB8AC3E}">
        <p14:creationId xmlns:p14="http://schemas.microsoft.com/office/powerpoint/2010/main" val="92379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r>
              <a:rPr lang="en-GB" sz="1400" b="0" i="0" u="none" strike="noStrike" dirty="0">
                <a:solidFill>
                  <a:srgbClr val="000000"/>
                </a:solidFill>
                <a:effectLst/>
              </a:rPr>
              <a:t>(1)A person (P) has a disability if—</a:t>
            </a:r>
          </a:p>
          <a:p>
            <a:endParaRPr lang="en-GB" sz="1400" b="0" i="0" u="none" strike="noStrike" dirty="0">
              <a:solidFill>
                <a:srgbClr val="000000"/>
              </a:solidFill>
              <a:effectLst/>
            </a:endParaRPr>
          </a:p>
          <a:p>
            <a:r>
              <a:rPr lang="en-GB" sz="1400" b="0" i="0" u="none" strike="noStrike" dirty="0">
                <a:solidFill>
                  <a:srgbClr val="000000"/>
                </a:solidFill>
                <a:effectLst/>
              </a:rPr>
              <a:t>(a)P has a physical or mental impairment, and</a:t>
            </a:r>
          </a:p>
          <a:p>
            <a:endParaRPr lang="en-GB" sz="1400" b="0" i="0" u="none" strike="noStrike" dirty="0">
              <a:solidFill>
                <a:srgbClr val="000000"/>
              </a:solidFill>
              <a:effectLst/>
            </a:endParaRPr>
          </a:p>
          <a:p>
            <a:r>
              <a:rPr lang="en-GB" sz="1400" b="0" i="0" u="none" strike="noStrike" dirty="0">
                <a:solidFill>
                  <a:srgbClr val="000000"/>
                </a:solidFill>
                <a:effectLst/>
              </a:rPr>
              <a:t>(b)the impairment has a substantial and long-term adverse effect on P's ability to carry out normal day-to-day activities.</a:t>
            </a:r>
          </a:p>
          <a:p>
            <a:endParaRPr lang="en-GB" sz="1000" b="0" i="0" u="none" strike="noStrike" dirty="0">
              <a:solidFill>
                <a:srgbClr val="000000"/>
              </a:solidFill>
              <a:effectLst/>
            </a:endParaRPr>
          </a:p>
          <a:p>
            <a:r>
              <a:rPr lang="en-GB" dirty="0"/>
              <a:t> </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pPr algn="ctr"/>
            <a:r>
              <a:rPr lang="en-GB" dirty="0"/>
              <a:t>Disability</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Section 6</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r>
              <a:rPr lang="en-GB" sz="1200" b="0" i="0" u="none" strike="noStrike" dirty="0">
                <a:solidFill>
                  <a:srgbClr val="000000"/>
                </a:solidFill>
                <a:effectLst/>
              </a:rPr>
              <a:t>2(1) The effect of an impairment is long-term if—</a:t>
            </a:r>
          </a:p>
          <a:p>
            <a:r>
              <a:rPr lang="en-GB" sz="1200" b="0" i="0" u="none" strike="noStrike" dirty="0">
                <a:solidFill>
                  <a:srgbClr val="000000"/>
                </a:solidFill>
                <a:effectLst/>
              </a:rPr>
              <a:t>(a) it has lasted for at least 12 months,</a:t>
            </a:r>
          </a:p>
          <a:p>
            <a:r>
              <a:rPr lang="en-GB" sz="1200" b="0" i="0" u="none" strike="noStrike" dirty="0">
                <a:solidFill>
                  <a:srgbClr val="000000"/>
                </a:solidFill>
                <a:effectLst/>
              </a:rPr>
              <a:t>(b) it is likely to last for at least 12 months, or</a:t>
            </a:r>
          </a:p>
          <a:p>
            <a:r>
              <a:rPr lang="en-GB" sz="1200" b="0" i="0" u="none" strike="noStrike" dirty="0">
                <a:solidFill>
                  <a:srgbClr val="000000"/>
                </a:solidFill>
                <a:effectLst/>
              </a:rPr>
              <a:t>(c) it is likely to last for the rest of the life of the person affected.</a:t>
            </a:r>
          </a:p>
          <a:p>
            <a:r>
              <a:rPr lang="en-GB" sz="1200" b="0" i="0" u="none" strike="noStrike" dirty="0">
                <a:solidFill>
                  <a:srgbClr val="000000"/>
                </a:solidFill>
                <a:effectLst/>
              </a:rPr>
              <a:t>(2) If an impairment ceases to have a substantial adverse effect on a person's ability to carry out normal day-to-day activities, it is to be treated as continuing to have that effect if that effect is likely to recur.</a:t>
            </a:r>
          </a:p>
          <a:p>
            <a:endParaRPr lang="en-GB" dirty="0"/>
          </a:p>
          <a:p>
            <a:pPr marL="171450" indent="-171450" fontAlgn="base">
              <a:buFont typeface="Arial" panose="020B0604020202020204" pitchFamily="34" charset="0"/>
              <a:buChar char="•"/>
            </a:pPr>
            <a:r>
              <a:rPr lang="en-GB" dirty="0"/>
              <a:t>See </a:t>
            </a:r>
            <a:r>
              <a:rPr lang="en-GB" b="0" i="0" u="none" strike="noStrike" dirty="0">
                <a:effectLst/>
              </a:rPr>
              <a:t>Equality Act 2010 (Disability) Regulations 2010/2128</a:t>
            </a:r>
          </a:p>
          <a:p>
            <a:pPr marL="171450" indent="-171450">
              <a:buFont typeface="Arial" panose="020B0604020202020204" pitchFamily="34" charset="0"/>
              <a:buChar char="•"/>
            </a:pPr>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Schedule 1</a:t>
            </a:r>
          </a:p>
        </p:txBody>
      </p:sp>
    </p:spTree>
    <p:extLst>
      <p:ext uri="{BB962C8B-B14F-4D97-AF65-F5344CB8AC3E}">
        <p14:creationId xmlns:p14="http://schemas.microsoft.com/office/powerpoint/2010/main" val="340424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r>
              <a:rPr lang="en-GB" sz="1200" b="0" i="0" u="none" strike="noStrike" dirty="0">
                <a:solidFill>
                  <a:srgbClr val="000000"/>
                </a:solidFill>
                <a:effectLst/>
              </a:rPr>
              <a:t>The first stage in establishing indirect discrimination is to identify the relevant provision, criterion or practice. The phrase ‘provision, criterion or practice’ is not defined by the Act but it should be construed widely so as to include, for example, </a:t>
            </a:r>
            <a:r>
              <a:rPr lang="en-GB" sz="1200" b="1" i="0" u="none" strike="noStrike" dirty="0">
                <a:solidFill>
                  <a:srgbClr val="000000"/>
                </a:solidFill>
                <a:effectLst/>
              </a:rPr>
              <a:t>any formal or informal policies, rules, practices, arrangements, criteria, conditions, prerequisites, qualifications or provisions</a:t>
            </a:r>
            <a:r>
              <a:rPr lang="en-GB" sz="1200" b="0" i="0" u="none" strike="noStrike" dirty="0">
                <a:solidFill>
                  <a:srgbClr val="000000"/>
                </a:solidFill>
                <a:effectLst/>
              </a:rPr>
              <a:t>. A provision, criterion or practice may also include decisions to do something in the future such as a policy or criterion that has not yet been applied, </a:t>
            </a:r>
            <a:r>
              <a:rPr lang="en-GB" sz="1200" b="1" i="0" u="none" strike="noStrike" dirty="0">
                <a:solidFill>
                  <a:srgbClr val="000000"/>
                </a:solidFill>
                <a:effectLst/>
              </a:rPr>
              <a:t>as well as a ‘one-off’ or discretionary decision.</a:t>
            </a:r>
          </a:p>
          <a:p>
            <a:r>
              <a:rPr lang="en-GB" dirty="0"/>
              <a:t> </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pPr algn="ctr"/>
            <a:r>
              <a:rPr lang="en-GB" dirty="0"/>
              <a:t>Provision, Criterion or Practice</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Code of Practice, 5.6</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buFont typeface="Wingdings" pitchFamily="2" charset="2"/>
              <a:buChar char="§"/>
            </a:pPr>
            <a:endParaRPr lang="en-GB" sz="1400" b="0" i="0" u="none" strike="noStrike" dirty="0">
              <a:effectLst/>
            </a:endParaRPr>
          </a:p>
          <a:p>
            <a:pPr marL="171450" indent="-171450">
              <a:buFont typeface="Wingdings" pitchFamily="2" charset="2"/>
              <a:buChar char="§"/>
            </a:pPr>
            <a:r>
              <a:rPr lang="en-GB" sz="1400" b="0" i="0" u="none" strike="noStrike" dirty="0">
                <a:effectLst/>
              </a:rPr>
              <a:t>Tenancy term (a “term of the letting” - see Schedule 4, para. 2(3))</a:t>
            </a:r>
          </a:p>
          <a:p>
            <a:pPr marL="171450" indent="-171450">
              <a:buFont typeface="Wingdings" pitchFamily="2" charset="2"/>
              <a:buChar char="§"/>
            </a:pPr>
            <a:endParaRPr lang="en-GB" sz="1400" dirty="0"/>
          </a:p>
          <a:p>
            <a:pPr marL="171450" indent="-171450">
              <a:buFont typeface="Wingdings" pitchFamily="2" charset="2"/>
              <a:buChar char="§"/>
            </a:pPr>
            <a:r>
              <a:rPr lang="en-GB" sz="1400" b="0" i="0" u="none" strike="noStrike" dirty="0">
                <a:effectLst/>
              </a:rPr>
              <a:t>Policy provision</a:t>
            </a:r>
          </a:p>
          <a:p>
            <a:pPr marL="171450" indent="-171450">
              <a:buFont typeface="Wingdings" pitchFamily="2" charset="2"/>
              <a:buChar char="§"/>
            </a:pPr>
            <a:endParaRPr lang="en-GB" sz="1400" dirty="0"/>
          </a:p>
          <a:p>
            <a:pPr marL="171450" indent="-171450">
              <a:buFont typeface="Wingdings" pitchFamily="2" charset="2"/>
              <a:buChar char="§"/>
            </a:pPr>
            <a:r>
              <a:rPr lang="en-GB" sz="1400" b="0" i="0" u="none" strike="noStrike" dirty="0">
                <a:effectLst/>
              </a:rPr>
              <a:t>Decision to seek possession/other remedy?</a:t>
            </a:r>
          </a:p>
          <a:p>
            <a:pPr marL="171450" indent="-171450">
              <a:buFont typeface="Arial" panose="020B0604020202020204" pitchFamily="34" charset="0"/>
              <a:buChar char="•"/>
            </a:pPr>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Examples</a:t>
            </a:r>
          </a:p>
        </p:txBody>
      </p:sp>
    </p:spTree>
    <p:extLst>
      <p:ext uri="{BB962C8B-B14F-4D97-AF65-F5344CB8AC3E}">
        <p14:creationId xmlns:p14="http://schemas.microsoft.com/office/powerpoint/2010/main" val="32818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fontAlgn="t"/>
            <a:r>
              <a:rPr lang="en-GB" sz="1200" dirty="0">
                <a:effectLst/>
              </a:rPr>
              <a:t>‘Disadvantage’ is not defined by the Act. It could include </a:t>
            </a:r>
            <a:r>
              <a:rPr lang="en-GB" sz="1200" b="1" dirty="0">
                <a:effectLst/>
              </a:rPr>
              <a:t>denial of an opportunity or choice, deterrence, rejection or exclusion</a:t>
            </a:r>
            <a:r>
              <a:rPr lang="en-GB" sz="1200" dirty="0">
                <a:effectLst/>
              </a:rPr>
              <a:t>. The courts have found that ‘detriment’, a similar concept, is something that a reasonable person would complain about  so </a:t>
            </a:r>
            <a:r>
              <a:rPr lang="en-GB" sz="1200" b="1" dirty="0">
                <a:effectLst/>
              </a:rPr>
              <a:t>an unjustified sense of grievance would not qualify</a:t>
            </a:r>
            <a:r>
              <a:rPr lang="en-GB" sz="1200" dirty="0">
                <a:effectLst/>
              </a:rPr>
              <a:t>. A disadvantage does not have to be quantifiable and the service user </a:t>
            </a:r>
            <a:r>
              <a:rPr lang="en-GB" sz="1200" b="1" dirty="0">
                <a:effectLst/>
              </a:rPr>
              <a:t>does not have to experience actual loss (economic or otherwise)</a:t>
            </a:r>
            <a:r>
              <a:rPr lang="en-GB" sz="1200" dirty="0">
                <a:effectLst/>
              </a:rPr>
              <a:t>. It is enough that the person can </a:t>
            </a:r>
            <a:r>
              <a:rPr lang="en-GB" sz="1200" b="1" dirty="0">
                <a:effectLst/>
              </a:rPr>
              <a:t>reasonably say that they would have preferred to be treated differently.</a:t>
            </a:r>
          </a:p>
          <a:p>
            <a:endParaRPr lang="en-GB" sz="1200" b="0" i="0" u="none" strike="noStrike" dirty="0">
              <a:solidFill>
                <a:srgbClr val="000000"/>
              </a:solidFill>
              <a:effectLst/>
            </a:endParaRPr>
          </a:p>
          <a:p>
            <a:r>
              <a:rPr lang="en-GB" dirty="0"/>
              <a:t> </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pPr algn="ctr"/>
            <a:r>
              <a:rPr lang="en-GB" dirty="0"/>
              <a:t>Disadvantage </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Code of Practice, para. 5.10</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buFont typeface="Wingdings" pitchFamily="2" charset="2"/>
              <a:buChar char="§"/>
            </a:pPr>
            <a:r>
              <a:rPr lang="en-GB" sz="1200" dirty="0"/>
              <a:t>Indirect discrimination - “2</a:t>
            </a:r>
            <a:r>
              <a:rPr lang="en-GB" sz="1200" b="0" i="0" u="none" strike="noStrike" dirty="0">
                <a:solidFill>
                  <a:srgbClr val="000000"/>
                </a:solidFill>
                <a:effectLst/>
              </a:rPr>
              <a:t>(b) it puts, or would put, persons with whom B shares the characteristic at </a:t>
            </a:r>
            <a:r>
              <a:rPr lang="en-GB" sz="1200" b="1" i="0" u="none" strike="noStrike" dirty="0">
                <a:solidFill>
                  <a:srgbClr val="000000"/>
                </a:solidFill>
                <a:effectLst/>
              </a:rPr>
              <a:t>a particular disadvantage</a:t>
            </a:r>
            <a:r>
              <a:rPr lang="en-GB" sz="1200" b="0" i="0" u="none" strike="noStrike" dirty="0">
                <a:solidFill>
                  <a:srgbClr val="000000"/>
                </a:solidFill>
                <a:effectLst/>
              </a:rPr>
              <a:t> when compared with persons with whom B does not share it…”</a:t>
            </a:r>
          </a:p>
          <a:p>
            <a:pPr marL="171450" indent="-171450">
              <a:buFont typeface="Wingdings" pitchFamily="2" charset="2"/>
              <a:buChar char="§"/>
            </a:pPr>
            <a:endParaRPr lang="en-GB" sz="1200" dirty="0">
              <a:solidFill>
                <a:srgbClr val="000000"/>
              </a:solidFill>
            </a:endParaRPr>
          </a:p>
          <a:p>
            <a:pPr marL="171450" indent="-171450">
              <a:buFont typeface="Wingdings" pitchFamily="2" charset="2"/>
              <a:buChar char="§"/>
            </a:pPr>
            <a:r>
              <a:rPr lang="en-GB" sz="1200" b="0" i="0" u="none" strike="noStrike" dirty="0">
                <a:solidFill>
                  <a:srgbClr val="000000"/>
                </a:solidFill>
                <a:effectLst/>
              </a:rPr>
              <a:t>Reasonable adjustments – “(3)The first requirement is a requirement, where a provision, criterion or practice of A's puts a disabled person at </a:t>
            </a:r>
            <a:r>
              <a:rPr lang="en-GB" sz="1200" b="1" i="0" u="none" strike="noStrike" dirty="0">
                <a:solidFill>
                  <a:srgbClr val="000000"/>
                </a:solidFill>
                <a:effectLst/>
              </a:rPr>
              <a:t>a substantial disadvantage </a:t>
            </a:r>
            <a:r>
              <a:rPr lang="en-GB" sz="1200" b="0" i="0" u="none" strike="noStrike" dirty="0">
                <a:solidFill>
                  <a:srgbClr val="000000"/>
                </a:solidFill>
                <a:effectLst/>
              </a:rPr>
              <a:t>in relation to a relevant matter in comparison with persons who are not disabled, to take such steps as it is reasonable to have to take to avoid the disadvantage.”</a:t>
            </a:r>
            <a:endParaRPr lang="en-GB" sz="1200" b="0" i="0" u="none" strike="noStrike" dirty="0">
              <a:effectLst/>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Uses</a:t>
            </a:r>
          </a:p>
        </p:txBody>
      </p:sp>
    </p:spTree>
    <p:extLst>
      <p:ext uri="{BB962C8B-B14F-4D97-AF65-F5344CB8AC3E}">
        <p14:creationId xmlns:p14="http://schemas.microsoft.com/office/powerpoint/2010/main" val="301611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815DB93-C5EC-0B43-622A-98F577DB072B}"/>
              </a:ext>
            </a:extLst>
          </p:cNvPr>
          <p:cNvSpPr>
            <a:spLocks noGrp="1"/>
          </p:cNvSpPr>
          <p:nvPr>
            <p:ph type="title"/>
          </p:nvPr>
        </p:nvSpPr>
        <p:spPr/>
        <p:txBody>
          <a:bodyPr/>
          <a:lstStyle/>
          <a:p>
            <a:pPr algn="ctr"/>
            <a:r>
              <a:rPr lang="en-GB" dirty="0"/>
              <a:t>Proportionality</a:t>
            </a:r>
          </a:p>
        </p:txBody>
      </p:sp>
      <p:sp>
        <p:nvSpPr>
          <p:cNvPr id="14" name="Subtitle 13">
            <a:extLst>
              <a:ext uri="{FF2B5EF4-FFF2-40B4-BE49-F238E27FC236}">
                <a16:creationId xmlns:a16="http://schemas.microsoft.com/office/drawing/2014/main" id="{6FBBB6F1-24C6-C947-ABAC-FBE949016776}"/>
              </a:ext>
            </a:extLst>
          </p:cNvPr>
          <p:cNvSpPr>
            <a:spLocks noGrp="1"/>
          </p:cNvSpPr>
          <p:nvPr>
            <p:ph type="subTitle" idx="1"/>
          </p:nvPr>
        </p:nvSpPr>
        <p:spPr/>
        <p:txBody>
          <a:bodyPr/>
          <a:lstStyle/>
          <a:p>
            <a:endParaRPr lang="en-GB" dirty="0"/>
          </a:p>
          <a:p>
            <a:r>
              <a:rPr lang="en-GB" sz="1400" dirty="0"/>
              <a:t>Lord Hope at para. 41</a:t>
            </a:r>
          </a:p>
        </p:txBody>
      </p:sp>
      <p:sp>
        <p:nvSpPr>
          <p:cNvPr id="15" name="Text Placeholder 14">
            <a:extLst>
              <a:ext uri="{FF2B5EF4-FFF2-40B4-BE49-F238E27FC236}">
                <a16:creationId xmlns:a16="http://schemas.microsoft.com/office/drawing/2014/main" id="{4BDED0AE-67B1-F82D-B17D-EDB44FD5CF7A}"/>
              </a:ext>
            </a:extLst>
          </p:cNvPr>
          <p:cNvSpPr>
            <a:spLocks noGrp="1"/>
          </p:cNvSpPr>
          <p:nvPr>
            <p:ph type="body" sz="quarter" idx="10"/>
          </p:nvPr>
        </p:nvSpPr>
        <p:spPr/>
        <p:txBody>
          <a:bodyPr/>
          <a:lstStyle/>
          <a:p>
            <a:r>
              <a:rPr lang="en-GB" b="0" i="0" u="sng" strike="noStrike" dirty="0">
                <a:solidFill>
                  <a:srgbClr val="F05AA0"/>
                </a:solidFill>
                <a:effectLst/>
              </a:rPr>
              <a:t>34…If it is a claim of disability discrimination under section 15 , then the landlord would have to show that there was no less drastic means of solving the problem and that the effect on the occupier was outweighed by the advantages.</a:t>
            </a:r>
            <a:endParaRPr lang="en-GB" u="sng" dirty="0">
              <a:solidFill>
                <a:srgbClr val="F05AA0"/>
              </a:solidFill>
            </a:endParaRPr>
          </a:p>
        </p:txBody>
      </p:sp>
      <p:sp>
        <p:nvSpPr>
          <p:cNvPr id="16" name="Text Placeholder 15">
            <a:extLst>
              <a:ext uri="{FF2B5EF4-FFF2-40B4-BE49-F238E27FC236}">
                <a16:creationId xmlns:a16="http://schemas.microsoft.com/office/drawing/2014/main" id="{15A66D71-FDE4-8018-F7A0-5C241945DC59}"/>
              </a:ext>
            </a:extLst>
          </p:cNvPr>
          <p:cNvSpPr>
            <a:spLocks noGrp="1"/>
          </p:cNvSpPr>
          <p:nvPr>
            <p:ph type="body" sz="quarter" idx="11"/>
          </p:nvPr>
        </p:nvSpPr>
        <p:spPr/>
        <p:txBody>
          <a:bodyPr/>
          <a:lstStyle/>
          <a:p>
            <a:endParaRPr lang="en-GB"/>
          </a:p>
        </p:txBody>
      </p:sp>
      <p:sp>
        <p:nvSpPr>
          <p:cNvPr id="17" name="Text Placeholder 16">
            <a:extLst>
              <a:ext uri="{FF2B5EF4-FFF2-40B4-BE49-F238E27FC236}">
                <a16:creationId xmlns:a16="http://schemas.microsoft.com/office/drawing/2014/main" id="{697CCA8D-22A8-D42D-A64B-5BB79840C0E2}"/>
              </a:ext>
            </a:extLst>
          </p:cNvPr>
          <p:cNvSpPr>
            <a:spLocks noGrp="1"/>
          </p:cNvSpPr>
          <p:nvPr>
            <p:ph type="body" sz="quarter" idx="12"/>
          </p:nvPr>
        </p:nvSpPr>
        <p:spPr/>
        <p:txBody>
          <a:bodyPr/>
          <a:lstStyle/>
          <a:p>
            <a:pPr algn="just"/>
            <a:r>
              <a:rPr lang="en-GB" sz="1100" u="none" strike="noStrike" dirty="0">
                <a:solidFill>
                  <a:schemeClr val="tx1"/>
                </a:solidFill>
                <a:effectLst/>
                <a:latin typeface="+mn-lt"/>
              </a:rPr>
              <a:t>Hounslow London Borough Council v Powell [2011] 2 AC 186</a:t>
            </a:r>
            <a:r>
              <a:rPr lang="en-GB" sz="1100" b="0" i="0" u="none" strike="noStrike" dirty="0">
                <a:solidFill>
                  <a:srgbClr val="3D3D3D"/>
                </a:solidFill>
                <a:effectLst/>
                <a:latin typeface="Source Sans Pro" panose="020B0503030403020204" pitchFamily="34" charset="0"/>
              </a:rPr>
              <a:t> </a:t>
            </a:r>
            <a:endParaRPr lang="en-GB" sz="1100" dirty="0"/>
          </a:p>
        </p:txBody>
      </p:sp>
      <p:sp>
        <p:nvSpPr>
          <p:cNvPr id="18" name="Text Placeholder 17">
            <a:extLst>
              <a:ext uri="{FF2B5EF4-FFF2-40B4-BE49-F238E27FC236}">
                <a16:creationId xmlns:a16="http://schemas.microsoft.com/office/drawing/2014/main" id="{44DC9513-8443-261F-0805-BD0BEEEE93FA}"/>
              </a:ext>
            </a:extLst>
          </p:cNvPr>
          <p:cNvSpPr>
            <a:spLocks noGrp="1"/>
          </p:cNvSpPr>
          <p:nvPr>
            <p:ph type="body" sz="quarter" idx="13"/>
          </p:nvPr>
        </p:nvSpPr>
        <p:spPr/>
        <p:txBody>
          <a:bodyPr/>
          <a:lstStyle/>
          <a:p>
            <a:pPr algn="just"/>
            <a:r>
              <a:rPr lang="en-GB" sz="1100" dirty="0">
                <a:latin typeface="+mn-lt"/>
              </a:rPr>
              <a:t>Baroness Hale </a:t>
            </a:r>
            <a:r>
              <a:rPr lang="en-GB" sz="1100" b="0" dirty="0">
                <a:latin typeface="+mn-lt"/>
              </a:rPr>
              <a:t>in </a:t>
            </a:r>
            <a:r>
              <a:rPr lang="en-GB" sz="1100" dirty="0">
                <a:latin typeface="+mn-lt"/>
              </a:rPr>
              <a:t>Akerman-Livingstone </a:t>
            </a:r>
          </a:p>
        </p:txBody>
      </p:sp>
      <p:sp>
        <p:nvSpPr>
          <p:cNvPr id="19" name="Text Placeholder 18">
            <a:extLst>
              <a:ext uri="{FF2B5EF4-FFF2-40B4-BE49-F238E27FC236}">
                <a16:creationId xmlns:a16="http://schemas.microsoft.com/office/drawing/2014/main" id="{CA59CBAD-63E4-4008-986B-D06F825A0AC6}"/>
              </a:ext>
            </a:extLst>
          </p:cNvPr>
          <p:cNvSpPr>
            <a:spLocks noGrp="1"/>
          </p:cNvSpPr>
          <p:nvPr>
            <p:ph type="body" sz="quarter" idx="14"/>
          </p:nvPr>
        </p:nvSpPr>
        <p:spPr/>
        <p:txBody>
          <a:bodyPr/>
          <a:lstStyle/>
          <a:p>
            <a:pPr algn="just" fontAlgn="base"/>
            <a:r>
              <a:rPr lang="en-GB" sz="1100" b="1" i="0" u="none" strike="noStrike" dirty="0">
                <a:solidFill>
                  <a:srgbClr val="3D3D3D"/>
                </a:solidFill>
                <a:effectLst/>
                <a:latin typeface="+mn-lt"/>
              </a:rPr>
              <a:t>Paragon Asra Housing Ltd v Neville </a:t>
            </a:r>
            <a:r>
              <a:rPr lang="en-GB" sz="1100" b="0" i="0" u="none" strike="noStrike" dirty="0">
                <a:solidFill>
                  <a:srgbClr val="3D3D3D"/>
                </a:solidFill>
                <a:effectLst/>
                <a:latin typeface="+mn-lt"/>
              </a:rPr>
              <a:t>[2018] EWCA Civ 1712</a:t>
            </a:r>
          </a:p>
          <a:p>
            <a:pPr algn="just" fontAlgn="base"/>
            <a:r>
              <a:rPr lang="en-GB" sz="1100" b="0" i="0" u="none" strike="noStrike" dirty="0">
                <a:solidFill>
                  <a:srgbClr val="3D3D3D"/>
                </a:solidFill>
                <a:effectLst/>
                <a:latin typeface="+mn-lt"/>
              </a:rPr>
              <a:t>[2019] P.T.S.R. 34</a:t>
            </a:r>
          </a:p>
          <a:p>
            <a:pPr algn="just"/>
            <a:endParaRPr lang="en-GB" b="1" i="0" u="none" strike="noStrike" dirty="0">
              <a:solidFill>
                <a:srgbClr val="3D3D3D"/>
              </a:solidFill>
              <a:effectLst/>
              <a:latin typeface="+mn-lt"/>
            </a:endParaRPr>
          </a:p>
          <a:p>
            <a:pPr algn="just"/>
            <a:r>
              <a:rPr lang="en-GB" b="0" dirty="0">
                <a:solidFill>
                  <a:srgbClr val="3D3D3D"/>
                </a:solidFill>
                <a:latin typeface="+mn-lt"/>
              </a:rPr>
              <a:t>Sir Colin Rimer at paras. 50-52</a:t>
            </a:r>
            <a:endParaRPr lang="en-GB" b="0" i="0" u="none" strike="noStrike" dirty="0">
              <a:solidFill>
                <a:srgbClr val="3D3D3D"/>
              </a:solidFill>
              <a:effectLst/>
              <a:latin typeface="+mn-lt"/>
            </a:endParaRPr>
          </a:p>
          <a:p>
            <a:endParaRPr lang="en-GB" dirty="0"/>
          </a:p>
        </p:txBody>
      </p:sp>
    </p:spTree>
    <p:extLst>
      <p:ext uri="{BB962C8B-B14F-4D97-AF65-F5344CB8AC3E}">
        <p14:creationId xmlns:p14="http://schemas.microsoft.com/office/powerpoint/2010/main" val="6439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46E25-B095-4825-0139-F2DE762A5A7B}"/>
              </a:ext>
            </a:extLst>
          </p:cNvPr>
          <p:cNvSpPr>
            <a:spLocks noGrp="1"/>
          </p:cNvSpPr>
          <p:nvPr>
            <p:ph type="body" sz="quarter" idx="10"/>
          </p:nvPr>
        </p:nvSpPr>
        <p:spPr>
          <a:xfrm>
            <a:off x="719850" y="1641840"/>
            <a:ext cx="4979275" cy="2991575"/>
          </a:xfrm>
        </p:spPr>
        <p:txBody>
          <a:bodyPr/>
          <a:lstStyle/>
          <a:p>
            <a:r>
              <a:rPr lang="en-GB" sz="1200" b="0" i="0" u="none" strike="noStrike" dirty="0">
                <a:solidFill>
                  <a:srgbClr val="3D3D3D"/>
                </a:solidFill>
                <a:effectLst/>
              </a:rPr>
              <a:t>The Judge had concluded that eviction without alternative accommodation would </a:t>
            </a:r>
            <a:r>
              <a:rPr lang="en-GB" sz="1200" b="0" i="1" u="none" strike="noStrike" dirty="0">
                <a:solidFill>
                  <a:srgbClr val="3D3D3D"/>
                </a:solidFill>
                <a:effectLst/>
              </a:rPr>
              <a:t>"be very bad for the Appellant's mental and physical health and particular vulnerabilities arising from her EUPD particularly"</a:t>
            </a:r>
            <a:r>
              <a:rPr lang="en-GB" sz="1200" b="0" i="0" u="none" strike="noStrike" dirty="0">
                <a:solidFill>
                  <a:srgbClr val="3D3D3D"/>
                </a:solidFill>
                <a:effectLst/>
              </a:rPr>
              <a:t> . This was not of course a conclusion which the Judge reached in the abstract. The Judge had the benefit of all the same evidence which she had considered in the context of the PSED Issue. The Judge also had the benefit of the evidence from Dr </a:t>
            </a:r>
            <a:r>
              <a:rPr lang="en-GB" sz="1200" b="0" i="0" u="none" strike="noStrike" dirty="0" err="1">
                <a:solidFill>
                  <a:srgbClr val="3D3D3D"/>
                </a:solidFill>
                <a:effectLst/>
              </a:rPr>
              <a:t>Iles</a:t>
            </a:r>
            <a:r>
              <a:rPr lang="en-GB" sz="1200" b="1" i="0" u="none" strike="noStrike" dirty="0">
                <a:solidFill>
                  <a:srgbClr val="3D3D3D"/>
                </a:solidFill>
                <a:effectLst/>
              </a:rPr>
              <a:t>. While I have my doubts, as I have already explained, that this evidence was evidence upon which the Respondent could rely for the purposes of demonstrating compliance with its PSED, it was evidence upon which the Judge could rely for the purposes of her consideration of the Proportionality Issue</a:t>
            </a:r>
            <a:r>
              <a:rPr lang="en-GB" sz="1200" b="0" i="0" u="none" strike="noStrike" dirty="0">
                <a:solidFill>
                  <a:srgbClr val="3D3D3D"/>
                </a:solidFill>
                <a:effectLst/>
              </a:rPr>
              <a:t>. For the purposes of considering the Proportionality Issue, the Judge was not tied to a consideration of what the Respondent should have done, in order to achieve compliance with the PSED Issue, but was entitled to take into account all of the evidence before her.</a:t>
            </a:r>
            <a:endParaRPr lang="en-GB" sz="1200" dirty="0"/>
          </a:p>
        </p:txBody>
      </p:sp>
      <p:sp>
        <p:nvSpPr>
          <p:cNvPr id="3" name="Text Placeholder 2">
            <a:extLst>
              <a:ext uri="{FF2B5EF4-FFF2-40B4-BE49-F238E27FC236}">
                <a16:creationId xmlns:a16="http://schemas.microsoft.com/office/drawing/2014/main" id="{5D6EECC9-467D-7F19-AC2B-5C9F384DBCDF}"/>
              </a:ext>
            </a:extLst>
          </p:cNvPr>
          <p:cNvSpPr>
            <a:spLocks noGrp="1"/>
          </p:cNvSpPr>
          <p:nvPr>
            <p:ph type="body" sz="quarter" idx="11"/>
          </p:nvPr>
        </p:nvSpPr>
        <p:spPr>
          <a:xfrm>
            <a:off x="5921375" y="1641840"/>
            <a:ext cx="2522666" cy="2991575"/>
          </a:xfrm>
        </p:spPr>
        <p:txBody>
          <a:bodyPr/>
          <a:lstStyle/>
          <a:p>
            <a:r>
              <a:rPr lang="en-GB" sz="1500" b="0" i="0" u="none" strike="noStrike" dirty="0">
                <a:solidFill>
                  <a:srgbClr val="3D3D3D"/>
                </a:solidFill>
                <a:effectLst/>
              </a:rPr>
              <a:t>Mr Justice Edwin Johnson</a:t>
            </a:r>
          </a:p>
          <a:p>
            <a:endParaRPr lang="en-GB" sz="1500" dirty="0">
              <a:solidFill>
                <a:srgbClr val="3D3D3D"/>
              </a:solidFill>
            </a:endParaRPr>
          </a:p>
          <a:p>
            <a:r>
              <a:rPr lang="en-GB" sz="1500" b="0" i="0" u="none" strike="noStrike" dirty="0">
                <a:solidFill>
                  <a:srgbClr val="3D3D3D"/>
                </a:solidFill>
                <a:effectLst/>
              </a:rPr>
              <a:t>[2023] EWHC 1902 (Ch)</a:t>
            </a:r>
            <a:endParaRPr lang="en-GB" sz="1500" dirty="0"/>
          </a:p>
        </p:txBody>
      </p:sp>
      <p:sp>
        <p:nvSpPr>
          <p:cNvPr id="4" name="Text Placeholder 3">
            <a:extLst>
              <a:ext uri="{FF2B5EF4-FFF2-40B4-BE49-F238E27FC236}">
                <a16:creationId xmlns:a16="http://schemas.microsoft.com/office/drawing/2014/main" id="{CA043BDE-6BC8-F1D5-710B-B3893E045B06}"/>
              </a:ext>
            </a:extLst>
          </p:cNvPr>
          <p:cNvSpPr>
            <a:spLocks noGrp="1"/>
          </p:cNvSpPr>
          <p:nvPr>
            <p:ph type="body" sz="quarter" idx="12"/>
          </p:nvPr>
        </p:nvSpPr>
        <p:spPr/>
        <p:txBody>
          <a:bodyPr/>
          <a:lstStyle/>
          <a:p>
            <a:pPr algn="ctr"/>
            <a:r>
              <a:rPr lang="en-GB" b="1" i="0" u="none" strike="noStrike" dirty="0">
                <a:solidFill>
                  <a:srgbClr val="3D3D3D"/>
                </a:solidFill>
                <a:effectLst/>
                <a:latin typeface="+mn-lt"/>
              </a:rPr>
              <a:t>Reading Borough Council v Tina Holland</a:t>
            </a:r>
          </a:p>
          <a:p>
            <a:endParaRPr lang="en-GB" dirty="0"/>
          </a:p>
        </p:txBody>
      </p:sp>
    </p:spTree>
    <p:extLst>
      <p:ext uri="{BB962C8B-B14F-4D97-AF65-F5344CB8AC3E}">
        <p14:creationId xmlns:p14="http://schemas.microsoft.com/office/powerpoint/2010/main" val="291016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8AC4A6-E679-8B6A-69EB-782800EFF693}"/>
              </a:ext>
            </a:extLst>
          </p:cNvPr>
          <p:cNvSpPr>
            <a:spLocks noGrp="1"/>
          </p:cNvSpPr>
          <p:nvPr>
            <p:ph type="body" sz="quarter" idx="12"/>
          </p:nvPr>
        </p:nvSpPr>
        <p:spPr/>
        <p:txBody>
          <a:bodyPr/>
          <a:lstStyle/>
          <a:p>
            <a:r>
              <a:rPr lang="en-GB" dirty="0"/>
              <a:t>Avoiding Challenge</a:t>
            </a:r>
          </a:p>
        </p:txBody>
      </p:sp>
      <p:sp>
        <p:nvSpPr>
          <p:cNvPr id="6" name="Text Placeholder 5">
            <a:extLst>
              <a:ext uri="{FF2B5EF4-FFF2-40B4-BE49-F238E27FC236}">
                <a16:creationId xmlns:a16="http://schemas.microsoft.com/office/drawing/2014/main" id="{88FEF8A3-26C5-7CD0-2BBA-85D07707E368}"/>
              </a:ext>
            </a:extLst>
          </p:cNvPr>
          <p:cNvSpPr>
            <a:spLocks noGrp="1"/>
          </p:cNvSpPr>
          <p:nvPr>
            <p:ph type="body" sz="quarter" idx="13"/>
          </p:nvPr>
        </p:nvSpPr>
        <p:spPr/>
        <p:txBody>
          <a:bodyPr/>
          <a:lstStyle/>
          <a:p>
            <a:r>
              <a:rPr lang="en-GB" dirty="0"/>
              <a:t>Consider protected characteristics </a:t>
            </a:r>
          </a:p>
          <a:p>
            <a:r>
              <a:rPr lang="en-GB" dirty="0"/>
              <a:t>- section 4</a:t>
            </a:r>
          </a:p>
        </p:txBody>
      </p:sp>
      <p:sp>
        <p:nvSpPr>
          <p:cNvPr id="7" name="Text Placeholder 6">
            <a:extLst>
              <a:ext uri="{FF2B5EF4-FFF2-40B4-BE49-F238E27FC236}">
                <a16:creationId xmlns:a16="http://schemas.microsoft.com/office/drawing/2014/main" id="{1560AB55-6909-19CE-6B08-8B83611987A8}"/>
              </a:ext>
            </a:extLst>
          </p:cNvPr>
          <p:cNvSpPr>
            <a:spLocks noGrp="1"/>
          </p:cNvSpPr>
          <p:nvPr>
            <p:ph type="body" sz="quarter" idx="14"/>
          </p:nvPr>
        </p:nvSpPr>
        <p:spPr/>
        <p:txBody>
          <a:bodyPr/>
          <a:lstStyle/>
          <a:p>
            <a:r>
              <a:rPr lang="en-GB" dirty="0"/>
              <a:t>Limitation </a:t>
            </a:r>
          </a:p>
          <a:p>
            <a:r>
              <a:rPr lang="en-GB" dirty="0"/>
              <a:t>Section 118(1)</a:t>
            </a:r>
          </a:p>
        </p:txBody>
      </p:sp>
      <p:sp>
        <p:nvSpPr>
          <p:cNvPr id="8" name="Text Placeholder 7">
            <a:extLst>
              <a:ext uri="{FF2B5EF4-FFF2-40B4-BE49-F238E27FC236}">
                <a16:creationId xmlns:a16="http://schemas.microsoft.com/office/drawing/2014/main" id="{23A9ACE5-DBE7-0190-D3D7-1543F5D54AF7}"/>
              </a:ext>
            </a:extLst>
          </p:cNvPr>
          <p:cNvSpPr>
            <a:spLocks noGrp="1"/>
          </p:cNvSpPr>
          <p:nvPr>
            <p:ph type="body" sz="quarter" idx="15"/>
          </p:nvPr>
        </p:nvSpPr>
        <p:spPr/>
        <p:txBody>
          <a:bodyPr/>
          <a:lstStyle/>
          <a:p>
            <a:r>
              <a:rPr lang="en-GB" dirty="0"/>
              <a:t>Keep good records</a:t>
            </a:r>
          </a:p>
        </p:txBody>
      </p:sp>
    </p:spTree>
    <p:extLst>
      <p:ext uri="{BB962C8B-B14F-4D97-AF65-F5344CB8AC3E}">
        <p14:creationId xmlns:p14="http://schemas.microsoft.com/office/powerpoint/2010/main" val="165523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F75165-3DF6-96D0-0744-7D66A074A230}"/>
              </a:ext>
            </a:extLst>
          </p:cNvPr>
          <p:cNvSpPr>
            <a:spLocks noGrp="1"/>
          </p:cNvSpPr>
          <p:nvPr>
            <p:ph type="title"/>
          </p:nvPr>
        </p:nvSpPr>
        <p:spPr/>
        <p:txBody>
          <a:bodyPr/>
          <a:lstStyle/>
          <a:p>
            <a:pPr algn="ctr"/>
            <a:r>
              <a:rPr lang="en-GB" dirty="0"/>
              <a:t>Your presenters</a:t>
            </a:r>
          </a:p>
        </p:txBody>
      </p:sp>
      <p:pic>
        <p:nvPicPr>
          <p:cNvPr id="14" name="Picture 13">
            <a:extLst>
              <a:ext uri="{FF2B5EF4-FFF2-40B4-BE49-F238E27FC236}">
                <a16:creationId xmlns:a16="http://schemas.microsoft.com/office/drawing/2014/main" id="{F86E1998-9394-9540-9419-A8B0C302447A}"/>
              </a:ext>
            </a:extLst>
          </p:cNvPr>
          <p:cNvPicPr>
            <a:picLocks noChangeAspect="1"/>
          </p:cNvPicPr>
          <p:nvPr/>
        </p:nvPicPr>
        <p:blipFill>
          <a:blip r:embed="rId2"/>
          <a:stretch>
            <a:fillRect/>
          </a:stretch>
        </p:blipFill>
        <p:spPr>
          <a:xfrm>
            <a:off x="1689651" y="851832"/>
            <a:ext cx="2798453" cy="2675662"/>
          </a:xfrm>
          <a:prstGeom prst="rect">
            <a:avLst/>
          </a:prstGeom>
        </p:spPr>
      </p:pic>
      <p:pic>
        <p:nvPicPr>
          <p:cNvPr id="1026" name="Picture 2" descr="Tara O’Leary">
            <a:extLst>
              <a:ext uri="{FF2B5EF4-FFF2-40B4-BE49-F238E27FC236}">
                <a16:creationId xmlns:a16="http://schemas.microsoft.com/office/drawing/2014/main" id="{6986C749-7E51-6B9E-B440-EDEDC59E0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685" y="851832"/>
            <a:ext cx="2675662" cy="26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4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Schedule 2, paragraph 2</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Para. 2(7): if offering services, nothing in the duty requires A to take a step which would “</a:t>
            </a:r>
            <a:r>
              <a:rPr lang="en-GB" i="1" dirty="0"/>
              <a:t>fundamentally alter the nature of the service”</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Para. 2(8): if exercising public functions, nothing in the duty requires A to take a step which A has no power to take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NB </a:t>
            </a:r>
            <a:r>
              <a:rPr lang="en-GB" dirty="0"/>
              <a:t>Para. 2(2): the duty applies to “</a:t>
            </a:r>
            <a:r>
              <a:rPr lang="en-GB" i="1" dirty="0"/>
              <a:t>disabled persons generally” – </a:t>
            </a:r>
            <a:r>
              <a:rPr lang="en-GB" dirty="0"/>
              <a:t>i.e. RAs do </a:t>
            </a:r>
            <a:r>
              <a:rPr lang="en-GB" b="1" dirty="0"/>
              <a:t>not </a:t>
            </a:r>
            <a:r>
              <a:rPr lang="en-GB" dirty="0"/>
              <a:t>have to be specifically requested – </a:t>
            </a:r>
            <a:r>
              <a:rPr lang="en-GB" b="1" dirty="0"/>
              <a:t>an</a:t>
            </a:r>
            <a:r>
              <a:rPr lang="en-GB" dirty="0"/>
              <a:t> </a:t>
            </a:r>
            <a:r>
              <a:rPr lang="en-GB" b="1" dirty="0"/>
              <a:t>anticipatory duty</a:t>
            </a:r>
            <a:endParaRPr lang="en-GB" dirty="0"/>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sz="2600" dirty="0"/>
              <a:t>Avoiding challenge - reasonable adjustments</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Part 3 – services and public functions</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Schedule 2, paragraph 4 – let premises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No duty to comply with the second requirement – </a:t>
            </a:r>
            <a:r>
              <a:rPr lang="en-GB" i="1" dirty="0"/>
              <a:t>i.e. </a:t>
            </a:r>
            <a:r>
              <a:rPr lang="en-GB" dirty="0"/>
              <a:t>to adapt “</a:t>
            </a:r>
            <a:r>
              <a:rPr lang="en-GB" i="1" dirty="0"/>
              <a:t>physical features</a:t>
            </a:r>
            <a:r>
              <a:rPr lang="en-GB" dirty="0"/>
              <a:t>” of a premises to avoid placing disabled persons at substantial disadvantage </a:t>
            </a:r>
          </a:p>
          <a:p>
            <a:endParaRPr lang="en-GB" dirty="0"/>
          </a:p>
          <a:p>
            <a:pPr marL="171450" indent="-171450">
              <a:buFont typeface="Arial" panose="020B0604020202020204" pitchFamily="34" charset="0"/>
              <a:buChar char="•"/>
            </a:pPr>
            <a:r>
              <a:rPr lang="en-GB" dirty="0"/>
              <a:t>See definition of “</a:t>
            </a:r>
            <a:r>
              <a:rPr lang="en-GB" i="1" dirty="0"/>
              <a:t>physical features” </a:t>
            </a:r>
            <a:r>
              <a:rPr lang="en-GB" dirty="0"/>
              <a:t>at para. 2(9)</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NB </a:t>
            </a:r>
            <a:r>
              <a:rPr lang="en-GB" dirty="0"/>
              <a:t>Para. 2(6) – the duty </a:t>
            </a:r>
            <a:r>
              <a:rPr lang="en-GB" b="1" dirty="0"/>
              <a:t>only</a:t>
            </a:r>
            <a:r>
              <a:rPr lang="en-GB" dirty="0"/>
              <a:t> applies “</a:t>
            </a:r>
            <a:r>
              <a:rPr lang="en-GB" i="1" dirty="0"/>
              <a:t>if A receives a request from or on behalf of the tenant or a person entitled to occupy the premises to take steps to avoid the disadvantage or provide the auxiliary aid”</a:t>
            </a:r>
            <a:endParaRPr lang="en-GB" b="1"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Part 4 – premises </a:t>
            </a:r>
          </a:p>
        </p:txBody>
      </p:sp>
    </p:spTree>
    <p:extLst>
      <p:ext uri="{BB962C8B-B14F-4D97-AF65-F5344CB8AC3E}">
        <p14:creationId xmlns:p14="http://schemas.microsoft.com/office/powerpoint/2010/main" val="318515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46E25-B095-4825-0139-F2DE762A5A7B}"/>
              </a:ext>
            </a:extLst>
          </p:cNvPr>
          <p:cNvSpPr>
            <a:spLocks noGrp="1"/>
          </p:cNvSpPr>
          <p:nvPr>
            <p:ph type="body" sz="quarter" idx="10"/>
          </p:nvPr>
        </p:nvSpPr>
        <p:spPr>
          <a:xfrm>
            <a:off x="719850" y="1641840"/>
            <a:ext cx="4979275" cy="2991575"/>
          </a:xfrm>
        </p:spPr>
        <p:txBody>
          <a:bodyPr/>
          <a:lstStyle/>
          <a:p>
            <a:pPr marL="171450" indent="-171450">
              <a:buFont typeface="Arial" panose="020B0604020202020204" pitchFamily="34" charset="0"/>
              <a:buChar char="•"/>
            </a:pPr>
            <a:r>
              <a:rPr lang="en-GB" sz="1200" dirty="0">
                <a:solidFill>
                  <a:srgbClr val="3D3D3D"/>
                </a:solidFill>
              </a:rPr>
              <a:t>It is for the Defendant to show that the discriminatory PCP is justified as a proportionate means of achieving a legitimate aim [63]</a:t>
            </a:r>
          </a:p>
          <a:p>
            <a:pPr marL="171450" indent="-171450">
              <a:buFont typeface="Arial" panose="020B0604020202020204" pitchFamily="34" charset="0"/>
              <a:buChar char="•"/>
            </a:pPr>
            <a:endParaRPr lang="en-GB" sz="1200" dirty="0">
              <a:solidFill>
                <a:srgbClr val="3D3D3D"/>
              </a:solidFill>
            </a:endParaRPr>
          </a:p>
          <a:p>
            <a:pPr marL="171450" indent="-171450">
              <a:buFont typeface="Arial" panose="020B0604020202020204" pitchFamily="34" charset="0"/>
              <a:buChar char="•"/>
            </a:pPr>
            <a:r>
              <a:rPr lang="en-GB" sz="1200" dirty="0">
                <a:solidFill>
                  <a:srgbClr val="3D3D3D"/>
                </a:solidFill>
              </a:rPr>
              <a:t>However, </a:t>
            </a:r>
            <a:r>
              <a:rPr lang="en-GB" sz="1200" b="1" dirty="0">
                <a:solidFill>
                  <a:srgbClr val="3D3D3D"/>
                </a:solidFill>
              </a:rPr>
              <a:t>no evidence was led to demonstrate that the Defendant had specifically considered the effect </a:t>
            </a:r>
            <a:r>
              <a:rPr lang="en-GB" sz="1200" dirty="0">
                <a:solidFill>
                  <a:srgbClr val="3D3D3D"/>
                </a:solidFill>
              </a:rPr>
              <a:t>of the reduction in banding on women fleeing domestic abuse and had conducted a proportionality exercise. It is not for the court to fill in the gaps. … But there was </a:t>
            </a:r>
            <a:r>
              <a:rPr lang="en-GB" sz="1200" b="1" dirty="0">
                <a:solidFill>
                  <a:srgbClr val="3D3D3D"/>
                </a:solidFill>
              </a:rPr>
              <a:t>no evidence before the court that the Defendant had addressed whether the effect of [paragraph] 3.3.3(d) [of the Housing Allocation Scheme] on women fleeing domestic abuse from outside the area was proportionate; and if so, why.</a:t>
            </a:r>
          </a:p>
        </p:txBody>
      </p:sp>
      <p:sp>
        <p:nvSpPr>
          <p:cNvPr id="3" name="Text Placeholder 2">
            <a:extLst>
              <a:ext uri="{FF2B5EF4-FFF2-40B4-BE49-F238E27FC236}">
                <a16:creationId xmlns:a16="http://schemas.microsoft.com/office/drawing/2014/main" id="{5D6EECC9-467D-7F19-AC2B-5C9F384DBCDF}"/>
              </a:ext>
            </a:extLst>
          </p:cNvPr>
          <p:cNvSpPr>
            <a:spLocks noGrp="1"/>
          </p:cNvSpPr>
          <p:nvPr>
            <p:ph type="body" sz="quarter" idx="11"/>
          </p:nvPr>
        </p:nvSpPr>
        <p:spPr>
          <a:xfrm>
            <a:off x="5921375" y="1641840"/>
            <a:ext cx="2522666" cy="2991575"/>
          </a:xfrm>
        </p:spPr>
        <p:txBody>
          <a:bodyPr/>
          <a:lstStyle/>
          <a:p>
            <a:r>
              <a:rPr lang="en-GB" sz="1500" b="0" i="1" u="none" strike="noStrike" dirty="0">
                <a:solidFill>
                  <a:srgbClr val="3D3D3D"/>
                </a:solidFill>
                <a:effectLst/>
              </a:rPr>
              <a:t>R (TX) v Adur DC</a:t>
            </a:r>
            <a:endParaRPr lang="en-GB" sz="1500" b="0" i="0" u="none" strike="noStrike" dirty="0">
              <a:solidFill>
                <a:srgbClr val="3D3D3D"/>
              </a:solidFill>
              <a:effectLst/>
            </a:endParaRPr>
          </a:p>
          <a:p>
            <a:endParaRPr lang="en-GB" sz="1500" dirty="0">
              <a:solidFill>
                <a:srgbClr val="3D3D3D"/>
              </a:solidFill>
            </a:endParaRPr>
          </a:p>
          <a:p>
            <a:r>
              <a:rPr lang="en-GB" sz="1500" b="0" i="0" u="none" strike="noStrike" dirty="0">
                <a:solidFill>
                  <a:srgbClr val="3D3D3D"/>
                </a:solidFill>
                <a:effectLst/>
              </a:rPr>
              <a:t>[2022] EWHC 3340 (Admin)</a:t>
            </a:r>
          </a:p>
          <a:p>
            <a:endParaRPr lang="en-GB" sz="1500" dirty="0">
              <a:solidFill>
                <a:srgbClr val="3D3D3D"/>
              </a:solidFill>
            </a:endParaRPr>
          </a:p>
          <a:p>
            <a:r>
              <a:rPr lang="en-GB" sz="1500" dirty="0">
                <a:solidFill>
                  <a:srgbClr val="3D3D3D"/>
                </a:solidFill>
              </a:rPr>
              <a:t>Margaret Obi (Deputy HCJ)</a:t>
            </a:r>
            <a:endParaRPr lang="en-GB" sz="1500" b="0" i="0" u="none" strike="noStrike" dirty="0">
              <a:solidFill>
                <a:srgbClr val="3D3D3D"/>
              </a:solidFill>
              <a:effectLst/>
            </a:endParaRPr>
          </a:p>
          <a:p>
            <a:endParaRPr lang="en-GB" sz="1500" dirty="0"/>
          </a:p>
        </p:txBody>
      </p:sp>
      <p:sp>
        <p:nvSpPr>
          <p:cNvPr id="4" name="Text Placeholder 3">
            <a:extLst>
              <a:ext uri="{FF2B5EF4-FFF2-40B4-BE49-F238E27FC236}">
                <a16:creationId xmlns:a16="http://schemas.microsoft.com/office/drawing/2014/main" id="{CA043BDE-6BC8-F1D5-710B-B3893E045B06}"/>
              </a:ext>
            </a:extLst>
          </p:cNvPr>
          <p:cNvSpPr>
            <a:spLocks noGrp="1"/>
          </p:cNvSpPr>
          <p:nvPr>
            <p:ph type="body" sz="quarter" idx="12"/>
          </p:nvPr>
        </p:nvSpPr>
        <p:spPr/>
        <p:txBody>
          <a:bodyPr/>
          <a:lstStyle/>
          <a:p>
            <a:pPr algn="ctr"/>
            <a:r>
              <a:rPr lang="en-GB" b="1" i="0" u="none" strike="noStrike" dirty="0">
                <a:solidFill>
                  <a:srgbClr val="3D3D3D"/>
                </a:solidFill>
                <a:effectLst/>
                <a:latin typeface="+mn-lt"/>
              </a:rPr>
              <a:t>Avoiding challenges - justification</a:t>
            </a:r>
          </a:p>
          <a:p>
            <a:endParaRPr lang="en-GB" dirty="0"/>
          </a:p>
        </p:txBody>
      </p:sp>
    </p:spTree>
    <p:extLst>
      <p:ext uri="{BB962C8B-B14F-4D97-AF65-F5344CB8AC3E}">
        <p14:creationId xmlns:p14="http://schemas.microsoft.com/office/powerpoint/2010/main" val="167594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03EFE21-7544-3310-E953-0AF86B9ACED2}"/>
              </a:ext>
            </a:extLst>
          </p:cNvPr>
          <p:cNvSpPr>
            <a:spLocks noGrp="1"/>
          </p:cNvSpPr>
          <p:nvPr>
            <p:ph type="body" sz="quarter" idx="12"/>
          </p:nvPr>
        </p:nvSpPr>
        <p:spPr/>
        <p:txBody>
          <a:bodyPr/>
          <a:lstStyle/>
          <a:p>
            <a:pPr algn="ctr"/>
            <a:r>
              <a:rPr lang="en-GB" dirty="0"/>
              <a:t>Remedies: s.119</a:t>
            </a:r>
          </a:p>
        </p:txBody>
      </p:sp>
      <p:sp>
        <p:nvSpPr>
          <p:cNvPr id="13" name="Text Placeholder 12">
            <a:extLst>
              <a:ext uri="{FF2B5EF4-FFF2-40B4-BE49-F238E27FC236}">
                <a16:creationId xmlns:a16="http://schemas.microsoft.com/office/drawing/2014/main" id="{BA46F5E3-9499-798E-6687-9750DAB8BF5E}"/>
              </a:ext>
            </a:extLst>
          </p:cNvPr>
          <p:cNvSpPr>
            <a:spLocks noGrp="1"/>
          </p:cNvSpPr>
          <p:nvPr>
            <p:ph type="body" sz="quarter" idx="13"/>
          </p:nvPr>
        </p:nvSpPr>
        <p:spPr>
          <a:xfrm>
            <a:off x="704850" y="1328738"/>
            <a:ext cx="7718425" cy="3210132"/>
          </a:xfrm>
        </p:spPr>
        <p:txBody>
          <a:bodyPr/>
          <a:lstStyle/>
          <a:p>
            <a:pPr>
              <a:lnSpc>
                <a:spcPct val="150000"/>
              </a:lnSpc>
            </a:pPr>
            <a:r>
              <a:rPr lang="en-GB" sz="1800" b="0" dirty="0"/>
              <a:t>County Court has power to grant any remedy which could be granted by the High Court (a) in proceedings in tort; or (b) on a claim for judicial review: s.119(2). See </a:t>
            </a:r>
            <a:r>
              <a:rPr lang="en-GB" sz="1800" b="0" i="1" dirty="0"/>
              <a:t>e.g. </a:t>
            </a:r>
            <a:r>
              <a:rPr lang="en-GB" sz="1800" b="0" dirty="0"/>
              <a:t>declarations, injunctions, damages. </a:t>
            </a:r>
            <a:endParaRPr lang="en-GB" sz="1800" b="0" i="1" dirty="0"/>
          </a:p>
          <a:p>
            <a:pPr>
              <a:lnSpc>
                <a:spcPct val="150000"/>
              </a:lnSpc>
            </a:pPr>
            <a:endParaRPr lang="en-GB" sz="1200" b="0" dirty="0"/>
          </a:p>
          <a:p>
            <a:pPr>
              <a:lnSpc>
                <a:spcPct val="150000"/>
              </a:lnSpc>
            </a:pPr>
            <a:r>
              <a:rPr lang="en-GB" sz="1800" b="0" dirty="0"/>
              <a:t>Awards of damages may include compensation for injured feelings, whether or not it includes compensation on any other basis: s.119(4)</a:t>
            </a:r>
          </a:p>
          <a:p>
            <a:pPr>
              <a:lnSpc>
                <a:spcPct val="150000"/>
              </a:lnSpc>
            </a:pPr>
            <a:endParaRPr lang="en-GB" sz="1200" b="0" dirty="0"/>
          </a:p>
          <a:p>
            <a:pPr>
              <a:lnSpc>
                <a:spcPct val="150000"/>
              </a:lnSpc>
            </a:pPr>
            <a:r>
              <a:rPr lang="en-GB" sz="1800" b="0" dirty="0"/>
              <a:t>Other causes of action: personal injury, harassment, disrepair etc.</a:t>
            </a:r>
            <a:br>
              <a:rPr lang="en-GB" dirty="0"/>
            </a:br>
            <a:endParaRPr lang="en-GB" dirty="0"/>
          </a:p>
        </p:txBody>
      </p:sp>
    </p:spTree>
    <p:extLst>
      <p:ext uri="{BB962C8B-B14F-4D97-AF65-F5344CB8AC3E}">
        <p14:creationId xmlns:p14="http://schemas.microsoft.com/office/powerpoint/2010/main" val="175236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450666"/>
            <a:ext cx="7718550" cy="3179838"/>
          </a:xfrm>
        </p:spPr>
        <p:txBody>
          <a:bodyPr/>
          <a:lstStyle/>
          <a:p>
            <a:pPr marL="171450" indent="-171450">
              <a:buFont typeface="Arial" panose="020B0604020202020204" pitchFamily="34" charset="0"/>
              <a:buChar char="•"/>
            </a:pPr>
            <a:endParaRPr lang="en-GB" b="1" i="1" dirty="0">
              <a:solidFill>
                <a:srgbClr val="5F6368"/>
              </a:solidFill>
              <a:effectLst/>
              <a:latin typeface="arial" panose="020B0604020202020204" pitchFamily="34" charset="0"/>
            </a:endParaRPr>
          </a:p>
          <a:p>
            <a:pPr marL="171450" indent="-171450">
              <a:buFont typeface="Arial" panose="020B0604020202020204" pitchFamily="34" charset="0"/>
              <a:buChar char="•"/>
            </a:pPr>
            <a:r>
              <a:rPr lang="en-GB" sz="1400" i="1" dirty="0">
                <a:solidFill>
                  <a:srgbClr val="5F6368"/>
                </a:solidFill>
                <a:effectLst/>
              </a:rPr>
              <a:t>Vento</a:t>
            </a:r>
            <a:r>
              <a:rPr lang="en-GB" sz="1400" b="0" i="1" dirty="0">
                <a:solidFill>
                  <a:srgbClr val="4D5156"/>
                </a:solidFill>
                <a:effectLst/>
              </a:rPr>
              <a:t> v Chief Constable of West Yorkshire Police</a:t>
            </a:r>
            <a:r>
              <a:rPr lang="en-GB" sz="1400" b="0" i="0" dirty="0">
                <a:solidFill>
                  <a:srgbClr val="4D5156"/>
                </a:solidFill>
                <a:effectLst/>
              </a:rPr>
              <a:t> [2002] EWCA </a:t>
            </a:r>
            <a:r>
              <a:rPr lang="en-GB" sz="1400" b="0" i="0" dirty="0" err="1">
                <a:solidFill>
                  <a:srgbClr val="4D5156"/>
                </a:solidFill>
                <a:effectLst/>
              </a:rPr>
              <a:t>Civ</a:t>
            </a:r>
            <a:r>
              <a:rPr lang="en-GB" sz="1400" b="0" i="0" dirty="0">
                <a:solidFill>
                  <a:srgbClr val="4D5156"/>
                </a:solidFill>
                <a:effectLst/>
              </a:rPr>
              <a:t> 1871 </a:t>
            </a:r>
          </a:p>
          <a:p>
            <a:pPr marL="171450" indent="-171450">
              <a:buFont typeface="Arial" panose="020B0604020202020204" pitchFamily="34" charset="0"/>
              <a:buChar char="•"/>
            </a:pPr>
            <a:endParaRPr lang="en-GB" sz="1400" b="0" i="0" dirty="0">
              <a:solidFill>
                <a:srgbClr val="4D5156"/>
              </a:solidFill>
              <a:effectLst/>
            </a:endParaRPr>
          </a:p>
          <a:p>
            <a:pPr marL="171450" indent="-171450">
              <a:buFont typeface="Arial" panose="020B0604020202020204" pitchFamily="34" charset="0"/>
              <a:buChar char="•"/>
            </a:pPr>
            <a:r>
              <a:rPr lang="en-GB" sz="1400" dirty="0">
                <a:solidFill>
                  <a:srgbClr val="4D5156"/>
                </a:solidFill>
              </a:rPr>
              <a:t>Presidential Guidance of the Employment Tribunal now updated annually</a:t>
            </a:r>
          </a:p>
          <a:p>
            <a:pPr marL="171450" indent="-171450">
              <a:buFont typeface="Arial" panose="020B0604020202020204" pitchFamily="34" charset="0"/>
              <a:buChar char="•"/>
            </a:pPr>
            <a:endParaRPr lang="en-GB" sz="1400" dirty="0">
              <a:solidFill>
                <a:srgbClr val="4D5156"/>
              </a:solidFill>
            </a:endParaRPr>
          </a:p>
          <a:p>
            <a:pPr marL="530225" lvl="2"/>
            <a:r>
              <a:rPr lang="en-GB" sz="1400" b="1" dirty="0">
                <a:solidFill>
                  <a:srgbClr val="4D5156"/>
                </a:solidFill>
              </a:rPr>
              <a:t>Lower band of £1,100 to £11,200: </a:t>
            </a:r>
            <a:r>
              <a:rPr lang="en-GB" sz="1400" dirty="0">
                <a:solidFill>
                  <a:srgbClr val="4D5156"/>
                </a:solidFill>
              </a:rPr>
              <a:t>typically a one-off/isolated instance of discrimination</a:t>
            </a:r>
          </a:p>
          <a:p>
            <a:pPr marL="530225" lvl="2"/>
            <a:endParaRPr lang="en-GB" sz="1400" b="1" dirty="0">
              <a:solidFill>
                <a:srgbClr val="4D5156"/>
              </a:solidFill>
            </a:endParaRPr>
          </a:p>
          <a:p>
            <a:pPr marL="530225" lvl="2"/>
            <a:r>
              <a:rPr lang="en-GB" sz="1400" b="1" dirty="0">
                <a:solidFill>
                  <a:srgbClr val="4D5156"/>
                </a:solidFill>
              </a:rPr>
              <a:t>Middle band of £11,200 to £33,700: </a:t>
            </a:r>
            <a:r>
              <a:rPr lang="en-GB" sz="1400" dirty="0">
                <a:solidFill>
                  <a:srgbClr val="4D5156"/>
                </a:solidFill>
              </a:rPr>
              <a:t>more serious cases that do not merit an award in the highest band</a:t>
            </a:r>
          </a:p>
          <a:p>
            <a:pPr marL="530225" lvl="2"/>
            <a:endParaRPr lang="en-GB" sz="1400" b="1" dirty="0">
              <a:solidFill>
                <a:srgbClr val="4D5156"/>
              </a:solidFill>
            </a:endParaRPr>
          </a:p>
          <a:p>
            <a:pPr marL="530225" lvl="2"/>
            <a:r>
              <a:rPr lang="en-GB" sz="1400" b="1" dirty="0">
                <a:solidFill>
                  <a:srgbClr val="4D5156"/>
                </a:solidFill>
              </a:rPr>
              <a:t>Upper band of £33,700 to £56,200: </a:t>
            </a:r>
            <a:r>
              <a:rPr lang="en-GB" sz="1400" dirty="0">
                <a:solidFill>
                  <a:srgbClr val="4D5156"/>
                </a:solidFill>
              </a:rPr>
              <a:t>the most serious cases of</a:t>
            </a:r>
            <a:r>
              <a:rPr lang="en-GB" sz="1400" b="1" dirty="0">
                <a:solidFill>
                  <a:srgbClr val="4D5156"/>
                </a:solidFill>
              </a:rPr>
              <a:t> </a:t>
            </a:r>
            <a:r>
              <a:rPr lang="en-GB" sz="1400" dirty="0">
                <a:solidFill>
                  <a:srgbClr val="4D5156"/>
                </a:solidFill>
              </a:rPr>
              <a:t>long-standing discriminatory behaviour, “</a:t>
            </a:r>
            <a:r>
              <a:rPr lang="en-GB" sz="1400" i="1" dirty="0">
                <a:solidFill>
                  <a:srgbClr val="4D5156"/>
                </a:solidFill>
              </a:rPr>
              <a:t>such as where there has been a lengthy campaign of discriminatory harassment” </a:t>
            </a:r>
            <a:endParaRPr lang="en-GB" sz="1400" b="1" i="1" dirty="0">
              <a:solidFill>
                <a:srgbClr val="4D5156"/>
              </a:solidFill>
            </a:endParaRPr>
          </a:p>
          <a:p>
            <a:pPr marL="171450" indent="-171450">
              <a:buFont typeface="Arial" panose="020B0604020202020204" pitchFamily="34" charset="0"/>
              <a:buChar char="•"/>
            </a:pPr>
            <a:endParaRPr lang="en-GB" sz="1400" b="0" i="0" dirty="0">
              <a:solidFill>
                <a:srgbClr val="4D5156"/>
              </a:solidFill>
              <a:effectLst/>
            </a:endParaRPr>
          </a:p>
          <a:p>
            <a:pPr marL="171450" indent="-171450">
              <a:buFont typeface="Arial" panose="020B0604020202020204" pitchFamily="34" charset="0"/>
              <a:buChar char="•"/>
            </a:pPr>
            <a:r>
              <a:rPr lang="en-GB" sz="1400" i="1" dirty="0">
                <a:solidFill>
                  <a:srgbClr val="4D5156"/>
                </a:solidFill>
              </a:rPr>
              <a:t>Rosebery Housing Association v Williams</a:t>
            </a:r>
            <a:r>
              <a:rPr lang="en-GB" sz="1400" dirty="0">
                <a:solidFill>
                  <a:srgbClr val="4D5156"/>
                </a:solidFill>
              </a:rPr>
              <a:t> (2021) EW </a:t>
            </a:r>
            <a:r>
              <a:rPr lang="en-GB" sz="1400" dirty="0" err="1">
                <a:solidFill>
                  <a:srgbClr val="4D5156"/>
                </a:solidFill>
              </a:rPr>
              <a:t>Misc</a:t>
            </a:r>
            <a:r>
              <a:rPr lang="en-GB" sz="1400" dirty="0">
                <a:solidFill>
                  <a:srgbClr val="4D5156"/>
                </a:solidFill>
              </a:rPr>
              <a:t> 22 (CC) – award of £27,400</a:t>
            </a:r>
            <a:endParaRPr lang="en-GB" sz="1400" b="0" i="1" dirty="0">
              <a:solidFill>
                <a:srgbClr val="4D5156"/>
              </a:solidFill>
              <a:effectLst/>
            </a:endParaRP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Awards for injured feelings </a:t>
            </a:r>
          </a:p>
        </p:txBody>
      </p:sp>
    </p:spTree>
    <p:extLst>
      <p:ext uri="{BB962C8B-B14F-4D97-AF65-F5344CB8AC3E}">
        <p14:creationId xmlns:p14="http://schemas.microsoft.com/office/powerpoint/2010/main" val="232485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F27504-B5C2-FAB5-C20F-6D4A67E7627C}"/>
              </a:ext>
            </a:extLst>
          </p:cNvPr>
          <p:cNvSpPr>
            <a:spLocks noGrp="1"/>
          </p:cNvSpPr>
          <p:nvPr>
            <p:ph type="body" sz="quarter" idx="10"/>
          </p:nvPr>
        </p:nvSpPr>
        <p:spPr/>
        <p:txBody>
          <a:bodyPr/>
          <a:lstStyle/>
          <a:p>
            <a:r>
              <a:rPr lang="en-GB" dirty="0"/>
              <a:t>Thanks!</a:t>
            </a:r>
          </a:p>
        </p:txBody>
      </p:sp>
      <p:sp>
        <p:nvSpPr>
          <p:cNvPr id="6" name="Text Placeholder 5">
            <a:extLst>
              <a:ext uri="{FF2B5EF4-FFF2-40B4-BE49-F238E27FC236}">
                <a16:creationId xmlns:a16="http://schemas.microsoft.com/office/drawing/2014/main" id="{28839869-213C-E608-6033-C0C7171C026A}"/>
              </a:ext>
            </a:extLst>
          </p:cNvPr>
          <p:cNvSpPr>
            <a:spLocks noGrp="1"/>
          </p:cNvSpPr>
          <p:nvPr>
            <p:ph type="body" sz="quarter" idx="11"/>
          </p:nvPr>
        </p:nvSpPr>
        <p:spPr/>
        <p:txBody>
          <a:bodyPr/>
          <a:lstStyle/>
          <a:p>
            <a:r>
              <a:rPr lang="en-GB" dirty="0"/>
              <a:t>Ask us more questions!</a:t>
            </a:r>
          </a:p>
        </p:txBody>
      </p:sp>
      <p:sp>
        <p:nvSpPr>
          <p:cNvPr id="7" name="Text Placeholder 6">
            <a:extLst>
              <a:ext uri="{FF2B5EF4-FFF2-40B4-BE49-F238E27FC236}">
                <a16:creationId xmlns:a16="http://schemas.microsoft.com/office/drawing/2014/main" id="{B200B6CE-8CAE-2F49-4694-080F721DA868}"/>
              </a:ext>
            </a:extLst>
          </p:cNvPr>
          <p:cNvSpPr>
            <a:spLocks noGrp="1"/>
          </p:cNvSpPr>
          <p:nvPr>
            <p:ph type="body" sz="quarter" idx="12"/>
          </p:nvPr>
        </p:nvSpPr>
        <p:spPr/>
        <p:txBody>
          <a:bodyPr/>
          <a:lstStyle/>
          <a:p>
            <a:r>
              <a:rPr lang="en-GB" dirty="0"/>
              <a:t>events@cornerstonebarristers.com</a:t>
            </a:r>
          </a:p>
        </p:txBody>
      </p:sp>
      <p:sp>
        <p:nvSpPr>
          <p:cNvPr id="8" name="Text Placeholder 7">
            <a:extLst>
              <a:ext uri="{FF2B5EF4-FFF2-40B4-BE49-F238E27FC236}">
                <a16:creationId xmlns:a16="http://schemas.microsoft.com/office/drawing/2014/main" id="{7A527C24-6DA5-7AD1-67FA-FCF0A5793F66}"/>
              </a:ext>
            </a:extLst>
          </p:cNvPr>
          <p:cNvSpPr>
            <a:spLocks noGrp="1"/>
          </p:cNvSpPr>
          <p:nvPr>
            <p:ph type="body" sz="quarter" idx="13"/>
          </p:nvPr>
        </p:nvSpPr>
        <p:spPr/>
        <p:txBody>
          <a:bodyPr/>
          <a:lstStyle/>
          <a:p>
            <a:r>
              <a:rPr lang="en-GB" dirty="0"/>
              <a:t>For instructions and inquiries </a:t>
            </a:r>
          </a:p>
        </p:txBody>
      </p:sp>
      <p:sp>
        <p:nvSpPr>
          <p:cNvPr id="9" name="Text Placeholder 8">
            <a:extLst>
              <a:ext uri="{FF2B5EF4-FFF2-40B4-BE49-F238E27FC236}">
                <a16:creationId xmlns:a16="http://schemas.microsoft.com/office/drawing/2014/main" id="{EB2AB829-B0F3-9CFE-8971-0236B9603D2A}"/>
              </a:ext>
            </a:extLst>
          </p:cNvPr>
          <p:cNvSpPr>
            <a:spLocks noGrp="1"/>
          </p:cNvSpPr>
          <p:nvPr>
            <p:ph type="body" sz="quarter" idx="14"/>
          </p:nvPr>
        </p:nvSpPr>
        <p:spPr/>
        <p:txBody>
          <a:bodyPr/>
          <a:lstStyle/>
          <a:p>
            <a:r>
              <a:rPr lang="en-GB" dirty="0"/>
              <a:t>clerks@cornerstonebarristers.com</a:t>
            </a:r>
          </a:p>
        </p:txBody>
      </p:sp>
    </p:spTree>
    <p:extLst>
      <p:ext uri="{BB962C8B-B14F-4D97-AF65-F5344CB8AC3E}">
        <p14:creationId xmlns:p14="http://schemas.microsoft.com/office/powerpoint/2010/main" val="381109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p:txBody>
          <a:bodyPr/>
          <a:lstStyle/>
          <a:p>
            <a:r>
              <a:rPr lang="en-GB" b="0" i="0" u="none" strike="noStrike" dirty="0">
                <a:solidFill>
                  <a:srgbClr val="3D3D3D"/>
                </a:solidFill>
                <a:effectLst/>
                <a:latin typeface="+mn-lt"/>
              </a:rPr>
              <a:t>Lord Bingham of Cornhill - </a:t>
            </a:r>
            <a:r>
              <a:rPr lang="en-GB" i="0" u="none" strike="noStrike" dirty="0">
                <a:solidFill>
                  <a:srgbClr val="3D3D3D"/>
                </a:solidFill>
                <a:effectLst/>
                <a:latin typeface="+mn-lt"/>
              </a:rPr>
              <a:t>Lewisham LBC v Malcolm (EHRC intervening)</a:t>
            </a:r>
            <a:r>
              <a:rPr lang="en-GB" b="0" i="0" u="none" strike="noStrike" dirty="0">
                <a:solidFill>
                  <a:srgbClr val="3D3D3D"/>
                </a:solidFill>
                <a:effectLst/>
                <a:latin typeface="+mn-lt"/>
              </a:rPr>
              <a:t> [2008] AC 1399</a:t>
            </a:r>
            <a:endParaRPr lang="en-GB" dirty="0">
              <a:latin typeface="+mn-lt"/>
            </a:endParaRPr>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p:txBody>
          <a:bodyPr/>
          <a:lstStyle/>
          <a:p>
            <a:r>
              <a:rPr lang="en-GB" b="0" i="0" u="none" strike="noStrike" dirty="0">
                <a:solidFill>
                  <a:srgbClr val="3D3D3D"/>
                </a:solidFill>
                <a:effectLst/>
              </a:rPr>
              <a:t>“Parliament has enacted that discriminatory acts proscribed by the </a:t>
            </a:r>
            <a:r>
              <a:rPr lang="en-GB" b="0" u="none" strike="noStrike" dirty="0">
                <a:solidFill>
                  <a:srgbClr val="3D3D3D"/>
                </a:solidFill>
                <a:effectLst/>
              </a:rPr>
              <a:t>[</a:t>
            </a:r>
            <a:r>
              <a:rPr lang="en-GB" dirty="0">
                <a:solidFill>
                  <a:schemeClr val="tx1"/>
                </a:solidFill>
              </a:rPr>
              <a:t>Equality Act 2010</a:t>
            </a:r>
            <a:r>
              <a:rPr lang="en-GB" b="0" u="none" strike="noStrike" dirty="0">
                <a:solidFill>
                  <a:srgbClr val="3D3D3D"/>
                </a:solidFill>
                <a:effectLst/>
              </a:rPr>
              <a:t>]</a:t>
            </a:r>
            <a:r>
              <a:rPr lang="en-GB" b="0" i="0" u="none" strike="noStrike" dirty="0">
                <a:solidFill>
                  <a:srgbClr val="3D3D3D"/>
                </a:solidFill>
                <a:effectLst/>
              </a:rPr>
              <a:t> are unlawful. The courts cannot be required to give legal effect to acts proscribed as unlawful”</a:t>
            </a:r>
            <a:endParaRPr lang="en-GB" dirty="0"/>
          </a:p>
        </p:txBody>
      </p:sp>
    </p:spTree>
    <p:extLst>
      <p:ext uri="{BB962C8B-B14F-4D97-AF65-F5344CB8AC3E}">
        <p14:creationId xmlns:p14="http://schemas.microsoft.com/office/powerpoint/2010/main" val="170186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a:xfrm>
            <a:off x="2277000" y="3048000"/>
            <a:ext cx="4590000" cy="912812"/>
          </a:xfrm>
        </p:spPr>
        <p:txBody>
          <a:bodyPr/>
          <a:lstStyle/>
          <a:p>
            <a:pPr algn="ctr"/>
            <a:r>
              <a:rPr lang="en-GB" i="0" u="none" strike="noStrike" dirty="0">
                <a:solidFill>
                  <a:srgbClr val="3D3D3D"/>
                </a:solidFill>
                <a:effectLst/>
                <a:latin typeface="+mn-lt"/>
              </a:rPr>
              <a:t>Burden of Proof</a:t>
            </a:r>
            <a:br>
              <a:rPr lang="en-GB" b="0" i="0" u="none" strike="noStrike" dirty="0">
                <a:solidFill>
                  <a:srgbClr val="3D3D3D"/>
                </a:solidFill>
                <a:effectLst/>
                <a:latin typeface="+mn-lt"/>
              </a:rPr>
            </a:br>
            <a:r>
              <a:rPr lang="en-GB" b="0" i="0" u="none" strike="noStrike" dirty="0">
                <a:solidFill>
                  <a:srgbClr val="3D3D3D"/>
                </a:solidFill>
                <a:effectLst/>
                <a:latin typeface="+mn-lt"/>
              </a:rPr>
              <a:t>Section 136, Equality Act 2010</a:t>
            </a:r>
            <a:endParaRPr lang="en-GB" dirty="0">
              <a:latin typeface="+mn-lt"/>
            </a:endParaRPr>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p:txBody>
          <a:bodyPr/>
          <a:lstStyle/>
          <a:p>
            <a:pPr fontAlgn="base"/>
            <a:r>
              <a:rPr lang="en-GB" b="0" i="0" u="none" strike="noStrike" dirty="0">
                <a:solidFill>
                  <a:srgbClr val="3D3D3D"/>
                </a:solidFill>
                <a:effectLst/>
              </a:rPr>
              <a:t>“(1)  This section applies to any proceedings relating to a contravention of this Act.</a:t>
            </a:r>
          </a:p>
          <a:p>
            <a:pPr fontAlgn="base"/>
            <a:r>
              <a:rPr lang="en-GB" b="0" i="0" u="none" strike="noStrike" dirty="0">
                <a:solidFill>
                  <a:srgbClr val="3D3D3D"/>
                </a:solidFill>
                <a:effectLst/>
              </a:rPr>
              <a:t>“(2)  If there are facts from which the court could decide, in the absence of any other explanation, that a person (A) contravened the provision concerned, the court must hold that the contravention occurred.</a:t>
            </a:r>
          </a:p>
          <a:p>
            <a:pPr fontAlgn="base"/>
            <a:r>
              <a:rPr lang="en-GB" b="0" i="0" u="none" strike="noStrike" dirty="0">
                <a:solidFill>
                  <a:srgbClr val="3D3D3D"/>
                </a:solidFill>
                <a:effectLst/>
              </a:rPr>
              <a:t>“(3)  But subsection (2) does not apply if A shows that A did not contravene the provision.”</a:t>
            </a:r>
          </a:p>
          <a:p>
            <a:endParaRPr lang="en-GB" dirty="0"/>
          </a:p>
        </p:txBody>
      </p:sp>
    </p:spTree>
    <p:extLst>
      <p:ext uri="{BB962C8B-B14F-4D97-AF65-F5344CB8AC3E}">
        <p14:creationId xmlns:p14="http://schemas.microsoft.com/office/powerpoint/2010/main" val="337154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03EFE21-7544-3310-E953-0AF86B9ACED2}"/>
              </a:ext>
            </a:extLst>
          </p:cNvPr>
          <p:cNvSpPr>
            <a:spLocks noGrp="1"/>
          </p:cNvSpPr>
          <p:nvPr>
            <p:ph type="body" sz="quarter" idx="12"/>
          </p:nvPr>
        </p:nvSpPr>
        <p:spPr/>
        <p:txBody>
          <a:bodyPr/>
          <a:lstStyle/>
          <a:p>
            <a:pPr algn="ctr"/>
            <a:r>
              <a:rPr lang="en-GB" dirty="0"/>
              <a:t>Summary of session</a:t>
            </a:r>
          </a:p>
        </p:txBody>
      </p:sp>
      <p:sp>
        <p:nvSpPr>
          <p:cNvPr id="13" name="Text Placeholder 12">
            <a:extLst>
              <a:ext uri="{FF2B5EF4-FFF2-40B4-BE49-F238E27FC236}">
                <a16:creationId xmlns:a16="http://schemas.microsoft.com/office/drawing/2014/main" id="{BA46F5E3-9499-798E-6687-9750DAB8BF5E}"/>
              </a:ext>
            </a:extLst>
          </p:cNvPr>
          <p:cNvSpPr>
            <a:spLocks noGrp="1"/>
          </p:cNvSpPr>
          <p:nvPr>
            <p:ph type="body" sz="quarter" idx="13"/>
          </p:nvPr>
        </p:nvSpPr>
        <p:spPr/>
        <p:txBody>
          <a:bodyPr/>
          <a:lstStyle/>
          <a:p>
            <a:r>
              <a:rPr lang="en-GB" sz="1600" b="0" i="0" u="none" strike="noStrike" dirty="0">
                <a:solidFill>
                  <a:srgbClr val="000000"/>
                </a:solidFill>
                <a:effectLst/>
              </a:rPr>
              <a:t>Main housing matters where discrimination arguments arise.</a:t>
            </a:r>
          </a:p>
          <a:p>
            <a:r>
              <a:rPr lang="en-GB" sz="1600" b="0" i="0" u="none" strike="noStrike" dirty="0">
                <a:solidFill>
                  <a:srgbClr val="000000"/>
                </a:solidFill>
                <a:effectLst/>
              </a:rPr>
              <a:t>Forms of discrimination - sections 13, 15, 19-21 of the Equality Act 2010.</a:t>
            </a:r>
          </a:p>
          <a:p>
            <a:r>
              <a:rPr lang="en-GB" sz="1600" b="0" i="0" u="none" strike="noStrike" dirty="0">
                <a:solidFill>
                  <a:srgbClr val="000000"/>
                </a:solidFill>
                <a:effectLst/>
              </a:rPr>
              <a:t>Key definitions - PCP, disadvantage etc.</a:t>
            </a:r>
          </a:p>
          <a:p>
            <a:r>
              <a:rPr lang="en-GB" sz="1600" b="0" i="0" u="none" strike="noStrike" dirty="0">
                <a:solidFill>
                  <a:srgbClr val="000000"/>
                </a:solidFill>
                <a:effectLst/>
              </a:rPr>
              <a:t>Proportionality.</a:t>
            </a:r>
          </a:p>
          <a:p>
            <a:r>
              <a:rPr lang="en-GB" sz="1600" b="0" i="0" u="none" strike="noStrike" dirty="0">
                <a:solidFill>
                  <a:srgbClr val="000000"/>
                </a:solidFill>
                <a:effectLst/>
              </a:rPr>
              <a:t>Avoiding challenge.</a:t>
            </a:r>
          </a:p>
          <a:p>
            <a:r>
              <a:rPr lang="en-GB" sz="1600" b="0" dirty="0"/>
              <a:t>Remedies and damages </a:t>
            </a:r>
            <a:br>
              <a:rPr lang="en-GB" sz="1600" dirty="0"/>
            </a:br>
            <a:endParaRPr lang="en-GB" sz="1600" dirty="0"/>
          </a:p>
        </p:txBody>
      </p:sp>
    </p:spTree>
    <p:extLst>
      <p:ext uri="{BB962C8B-B14F-4D97-AF65-F5344CB8AC3E}">
        <p14:creationId xmlns:p14="http://schemas.microsoft.com/office/powerpoint/2010/main" val="175650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44514C-DDA6-4344-BA63-3B5005CC5404}"/>
              </a:ext>
            </a:extLst>
          </p:cNvPr>
          <p:cNvSpPr>
            <a:spLocks noGrp="1"/>
          </p:cNvSpPr>
          <p:nvPr>
            <p:ph type="body" sz="quarter" idx="12"/>
          </p:nvPr>
        </p:nvSpPr>
        <p:spPr/>
        <p:txBody>
          <a:bodyPr/>
          <a:lstStyle/>
          <a:p>
            <a:r>
              <a:rPr lang="en-GB" dirty="0"/>
              <a:t>Discrimination in Housing</a:t>
            </a:r>
          </a:p>
        </p:txBody>
      </p:sp>
      <p:sp>
        <p:nvSpPr>
          <p:cNvPr id="6" name="Text Placeholder 5">
            <a:extLst>
              <a:ext uri="{FF2B5EF4-FFF2-40B4-BE49-F238E27FC236}">
                <a16:creationId xmlns:a16="http://schemas.microsoft.com/office/drawing/2014/main" id="{9B6EC9E6-EFCF-D7C7-B352-907BFAA30A4D}"/>
              </a:ext>
            </a:extLst>
          </p:cNvPr>
          <p:cNvSpPr>
            <a:spLocks noGrp="1"/>
          </p:cNvSpPr>
          <p:nvPr>
            <p:ph type="body" sz="quarter" idx="13"/>
          </p:nvPr>
        </p:nvSpPr>
        <p:spPr/>
        <p:txBody>
          <a:bodyPr/>
          <a:lstStyle/>
          <a:p>
            <a:r>
              <a:rPr lang="en-GB" dirty="0"/>
              <a:t>Part 6</a:t>
            </a:r>
          </a:p>
          <a:p>
            <a:r>
              <a:rPr lang="en-GB" dirty="0"/>
              <a:t>HA96</a:t>
            </a:r>
          </a:p>
        </p:txBody>
      </p:sp>
      <p:sp>
        <p:nvSpPr>
          <p:cNvPr id="7" name="Text Placeholder 6">
            <a:extLst>
              <a:ext uri="{FF2B5EF4-FFF2-40B4-BE49-F238E27FC236}">
                <a16:creationId xmlns:a16="http://schemas.microsoft.com/office/drawing/2014/main" id="{8220E221-0A36-8D88-E621-82FC16007FBA}"/>
              </a:ext>
            </a:extLst>
          </p:cNvPr>
          <p:cNvSpPr>
            <a:spLocks noGrp="1"/>
          </p:cNvSpPr>
          <p:nvPr>
            <p:ph type="body" sz="quarter" idx="14"/>
          </p:nvPr>
        </p:nvSpPr>
        <p:spPr/>
        <p:txBody>
          <a:bodyPr/>
          <a:lstStyle/>
          <a:p>
            <a:r>
              <a:rPr lang="en-GB" sz="1800" dirty="0"/>
              <a:t>Possession claim defences</a:t>
            </a:r>
          </a:p>
        </p:txBody>
      </p:sp>
      <p:sp>
        <p:nvSpPr>
          <p:cNvPr id="8" name="Text Placeholder 7">
            <a:extLst>
              <a:ext uri="{FF2B5EF4-FFF2-40B4-BE49-F238E27FC236}">
                <a16:creationId xmlns:a16="http://schemas.microsoft.com/office/drawing/2014/main" id="{A1222386-DA35-C98E-A5BF-95D41A08E24E}"/>
              </a:ext>
            </a:extLst>
          </p:cNvPr>
          <p:cNvSpPr>
            <a:spLocks noGrp="1"/>
          </p:cNvSpPr>
          <p:nvPr>
            <p:ph type="body" sz="quarter" idx="15"/>
          </p:nvPr>
        </p:nvSpPr>
        <p:spPr/>
        <p:txBody>
          <a:bodyPr/>
          <a:lstStyle/>
          <a:p>
            <a:r>
              <a:rPr lang="en-GB" dirty="0"/>
              <a:t>Part 7</a:t>
            </a:r>
          </a:p>
          <a:p>
            <a:r>
              <a:rPr lang="en-GB" dirty="0"/>
              <a:t>HA96</a:t>
            </a:r>
          </a:p>
        </p:txBody>
      </p:sp>
      <p:sp>
        <p:nvSpPr>
          <p:cNvPr id="9" name="Text Placeholder 8">
            <a:extLst>
              <a:ext uri="{FF2B5EF4-FFF2-40B4-BE49-F238E27FC236}">
                <a16:creationId xmlns:a16="http://schemas.microsoft.com/office/drawing/2014/main" id="{2127F102-F25B-DA06-7DCE-40B3503F064C}"/>
              </a:ext>
            </a:extLst>
          </p:cNvPr>
          <p:cNvSpPr>
            <a:spLocks noGrp="1"/>
          </p:cNvSpPr>
          <p:nvPr>
            <p:ph type="body" sz="quarter" idx="20"/>
          </p:nvPr>
        </p:nvSpPr>
        <p:spPr/>
        <p:txBody>
          <a:bodyPr/>
          <a:lstStyle/>
          <a:p>
            <a:r>
              <a:rPr lang="en-GB" sz="1600" dirty="0"/>
              <a:t>Injunction applications/disrepair claims</a:t>
            </a:r>
          </a:p>
        </p:txBody>
      </p:sp>
      <p:sp>
        <p:nvSpPr>
          <p:cNvPr id="10" name="Text Placeholder 9">
            <a:extLst>
              <a:ext uri="{FF2B5EF4-FFF2-40B4-BE49-F238E27FC236}">
                <a16:creationId xmlns:a16="http://schemas.microsoft.com/office/drawing/2014/main" id="{635A3394-E62F-EA6B-CFFC-7620F3531C96}"/>
              </a:ext>
            </a:extLst>
          </p:cNvPr>
          <p:cNvSpPr>
            <a:spLocks noGrp="1"/>
          </p:cNvSpPr>
          <p:nvPr>
            <p:ph type="body" sz="quarter" idx="21"/>
          </p:nvPr>
        </p:nvSpPr>
        <p:spPr/>
        <p:txBody>
          <a:bodyPr/>
          <a:lstStyle/>
          <a:p>
            <a:r>
              <a:rPr lang="en-GB" dirty="0"/>
              <a:t>Free-standing</a:t>
            </a:r>
          </a:p>
        </p:txBody>
      </p:sp>
      <p:sp>
        <p:nvSpPr>
          <p:cNvPr id="11" name="Text Placeholder 10">
            <a:extLst>
              <a:ext uri="{FF2B5EF4-FFF2-40B4-BE49-F238E27FC236}">
                <a16:creationId xmlns:a16="http://schemas.microsoft.com/office/drawing/2014/main" id="{13C755E8-6899-8CBF-AFE9-C8DA72EBE122}"/>
              </a:ext>
            </a:extLst>
          </p:cNvPr>
          <p:cNvSpPr>
            <a:spLocks noGrp="1"/>
          </p:cNvSpPr>
          <p:nvPr>
            <p:ph type="body" sz="quarter" idx="22"/>
          </p:nvPr>
        </p:nvSpPr>
        <p:spPr/>
        <p:txBody>
          <a:bodyPr/>
          <a:lstStyle/>
          <a:p>
            <a:r>
              <a:rPr lang="en-GB" dirty="0"/>
              <a:t>Policies</a:t>
            </a:r>
          </a:p>
        </p:txBody>
      </p:sp>
    </p:spTree>
    <p:extLst>
      <p:ext uri="{BB962C8B-B14F-4D97-AF65-F5344CB8AC3E}">
        <p14:creationId xmlns:p14="http://schemas.microsoft.com/office/powerpoint/2010/main" val="384726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fontAlgn="base"/>
            <a:r>
              <a:rPr lang="en-GB" sz="1600" b="1" i="0" u="sng" strike="noStrike" dirty="0" err="1">
                <a:solidFill>
                  <a:srgbClr val="3D3D3D"/>
                </a:solidFill>
                <a:effectLst/>
              </a:rPr>
              <a:t>Adesotu</a:t>
            </a:r>
            <a:r>
              <a:rPr lang="en-GB" sz="1600" b="1" i="0" u="sng" strike="noStrike" dirty="0">
                <a:solidFill>
                  <a:srgbClr val="3D3D3D"/>
                </a:solidFill>
                <a:effectLst/>
              </a:rPr>
              <a:t> v Lewisham LBC [2019] EWCA Civ 1405; </a:t>
            </a:r>
            <a:r>
              <a:rPr lang="en-GB" sz="1600" b="1" i="0" u="sng" strike="noStrike" dirty="0">
                <a:effectLst/>
              </a:rPr>
              <a:t>[2019] 1 W.L.R. 5637</a:t>
            </a:r>
          </a:p>
          <a:p>
            <a:pPr marL="171450" indent="-171450">
              <a:buFont typeface="Wingdings" pitchFamily="2" charset="2"/>
              <a:buChar char="§"/>
            </a:pPr>
            <a:endParaRPr lang="en-GB" b="1" i="0" u="none" strike="noStrike" dirty="0">
              <a:solidFill>
                <a:srgbClr val="3D3D3D"/>
              </a:solidFill>
              <a:effectLst/>
              <a:latin typeface="Source Sans Pro" panose="020F0502020204030204" pitchFamily="34" charset="0"/>
            </a:endParaRPr>
          </a:p>
          <a:p>
            <a:pPr marL="171450" indent="-171450">
              <a:buFont typeface="Wingdings" pitchFamily="2" charset="2"/>
              <a:buChar char="§"/>
            </a:pPr>
            <a:r>
              <a:rPr lang="en-GB" sz="1400" dirty="0">
                <a:solidFill>
                  <a:srgbClr val="3D3D3D"/>
                </a:solidFill>
              </a:rPr>
              <a:t>Section 113(1) of the Equality Act 2010 - "proceedings relating to a contravention of this Act must be brought </a:t>
            </a:r>
            <a:r>
              <a:rPr lang="en-GB" sz="1400" b="0" i="0" u="none" strike="noStrike" dirty="0">
                <a:solidFill>
                  <a:srgbClr val="3D3D3D"/>
                </a:solidFill>
                <a:effectLst/>
              </a:rPr>
              <a:t>in accordance with this Part“ </a:t>
            </a:r>
          </a:p>
          <a:p>
            <a:pPr marL="171450" indent="-171450">
              <a:buFont typeface="Wingdings" pitchFamily="2" charset="2"/>
              <a:buChar char="§"/>
            </a:pPr>
            <a:endParaRPr lang="en-GB" sz="1400" dirty="0">
              <a:solidFill>
                <a:srgbClr val="3D3D3D"/>
              </a:solidFill>
            </a:endParaRPr>
          </a:p>
          <a:p>
            <a:pPr marL="171450" indent="-171450">
              <a:buFont typeface="Wingdings" pitchFamily="2" charset="2"/>
              <a:buChar char="§"/>
            </a:pPr>
            <a:r>
              <a:rPr lang="en-GB" sz="1400" b="0" u="none" strike="noStrike" dirty="0">
                <a:solidFill>
                  <a:srgbClr val="3D3D3D"/>
                </a:solidFill>
                <a:effectLst/>
              </a:rPr>
              <a:t>Section 114(1) provides County Court has jurisdiction to deal with contraventions of the Act</a:t>
            </a:r>
            <a:endParaRPr lang="en-GB" sz="1400" b="0" i="0" u="none" strike="noStrike" dirty="0">
              <a:solidFill>
                <a:srgbClr val="3D3D3D"/>
              </a:solidFill>
              <a:effectLst/>
            </a:endParaRPr>
          </a:p>
          <a:p>
            <a:pPr marL="171450" indent="-171450">
              <a:buFont typeface="Wingdings" pitchFamily="2" charset="2"/>
              <a:buChar char="§"/>
            </a:pPr>
            <a:endParaRPr lang="en-GB" sz="1400" b="0" i="0" u="none" strike="noStrike" dirty="0">
              <a:solidFill>
                <a:srgbClr val="3D3D3D"/>
              </a:solidFill>
              <a:effectLst/>
            </a:endParaRPr>
          </a:p>
          <a:p>
            <a:pPr marL="171450" indent="-171450">
              <a:buFont typeface="Wingdings" pitchFamily="2" charset="2"/>
              <a:buChar char="§"/>
            </a:pPr>
            <a:r>
              <a:rPr lang="en-GB" sz="1400" b="0" i="0" u="none" strike="noStrike" dirty="0">
                <a:effectLst/>
              </a:rPr>
              <a:t>Section 113(3)(a)</a:t>
            </a:r>
            <a:r>
              <a:rPr lang="en-GB" sz="1400" b="0" i="0" u="none" strike="noStrike" dirty="0">
                <a:solidFill>
                  <a:srgbClr val="3D3D3D"/>
                </a:solidFill>
                <a:effectLst/>
              </a:rPr>
              <a:t>:</a:t>
            </a:r>
            <a:r>
              <a:rPr lang="en-GB" sz="1400" dirty="0">
                <a:solidFill>
                  <a:srgbClr val="3D3D3D"/>
                </a:solidFill>
              </a:rPr>
              <a:t> </a:t>
            </a:r>
            <a:r>
              <a:rPr lang="en-GB" sz="1400" b="0" i="0" u="none" strike="noStrike" dirty="0">
                <a:solidFill>
                  <a:srgbClr val="3D3D3D"/>
                </a:solidFill>
                <a:effectLst/>
              </a:rPr>
              <a:t> s.113(1) does not prevent "a claim for judicial review"</a:t>
            </a:r>
          </a:p>
          <a:p>
            <a:pPr marL="171450" indent="-171450">
              <a:buFont typeface="Wingdings" pitchFamily="2" charset="2"/>
              <a:buChar char="§"/>
            </a:pPr>
            <a:endParaRPr lang="en-GB" sz="1400" b="0" i="0" u="none" strike="noStrike" dirty="0">
              <a:solidFill>
                <a:srgbClr val="3D3D3D"/>
              </a:solidFill>
              <a:effectLst/>
            </a:endParaRPr>
          </a:p>
          <a:p>
            <a:pPr marL="171450" indent="-171450">
              <a:buFont typeface="Wingdings" pitchFamily="2" charset="2"/>
              <a:buChar char="§"/>
            </a:pPr>
            <a:r>
              <a:rPr lang="en-GB" sz="1400" b="0" i="0" u="none" strike="noStrike" dirty="0">
                <a:solidFill>
                  <a:srgbClr val="3D3D3D"/>
                </a:solidFill>
                <a:effectLst/>
              </a:rPr>
              <a:t>Section 204 appeal </a:t>
            </a:r>
            <a:r>
              <a:rPr lang="en-GB" sz="1400" b="1" i="0" u="sng" strike="noStrike" dirty="0">
                <a:solidFill>
                  <a:srgbClr val="3D3D3D"/>
                </a:solidFill>
                <a:effectLst/>
              </a:rPr>
              <a:t>not</a:t>
            </a:r>
            <a:r>
              <a:rPr lang="en-GB" sz="1400" b="0" i="0" u="none" strike="noStrike" dirty="0">
                <a:solidFill>
                  <a:srgbClr val="3D3D3D"/>
                </a:solidFill>
                <a:effectLst/>
              </a:rPr>
              <a:t> “a claim for judicial review" within the meaning of </a:t>
            </a:r>
            <a:r>
              <a:rPr lang="en-GB" sz="1400" b="0" i="0" u="none" strike="noStrike" dirty="0">
                <a:effectLst/>
              </a:rPr>
              <a:t>s.113(3)(a)</a:t>
            </a:r>
          </a:p>
          <a:p>
            <a:pPr marL="171450" indent="-171450">
              <a:buFont typeface="Wingdings" pitchFamily="2" charset="2"/>
              <a:buChar char="§"/>
            </a:pPr>
            <a:endParaRPr lang="en-GB" sz="1400" dirty="0"/>
          </a:p>
          <a:p>
            <a:pPr marL="171450" indent="-171450">
              <a:buFont typeface="Wingdings" pitchFamily="2" charset="2"/>
              <a:buChar char="§"/>
            </a:pPr>
            <a:r>
              <a:rPr lang="en-GB" sz="1400" b="0" i="0" u="none" strike="noStrike" dirty="0">
                <a:solidFill>
                  <a:srgbClr val="3D3D3D"/>
                </a:solidFill>
                <a:effectLst/>
              </a:rPr>
              <a:t>A discrimination claim would have to be brought as a civil case</a:t>
            </a:r>
          </a:p>
          <a:p>
            <a:pPr marL="171450" indent="-171450">
              <a:buFont typeface="Wingdings" pitchFamily="2" charset="2"/>
              <a:buChar char="§"/>
            </a:pPr>
            <a:endParaRPr lang="en-GB" sz="1400" dirty="0">
              <a:solidFill>
                <a:srgbClr val="3D3D3D"/>
              </a:solidFill>
            </a:endParaRPr>
          </a:p>
          <a:p>
            <a:pPr marL="171450" indent="-171450">
              <a:buFont typeface="Wingdings" pitchFamily="2" charset="2"/>
              <a:buChar char="§"/>
            </a:pPr>
            <a:r>
              <a:rPr lang="en-GB" sz="1400" dirty="0">
                <a:solidFill>
                  <a:srgbClr val="3D3D3D"/>
                </a:solidFill>
              </a:rPr>
              <a:t>Public Sector Equality Duty </a:t>
            </a:r>
            <a:r>
              <a:rPr lang="en-GB" sz="1400" u="sng" dirty="0">
                <a:solidFill>
                  <a:srgbClr val="3D3D3D"/>
                </a:solidFill>
              </a:rPr>
              <a:t>is</a:t>
            </a:r>
            <a:r>
              <a:rPr lang="en-GB" sz="1400" dirty="0">
                <a:solidFill>
                  <a:srgbClr val="3D3D3D"/>
                </a:solidFill>
              </a:rPr>
              <a:t> a legitimate issue for a s.204 appeal</a:t>
            </a:r>
            <a:endParaRPr lang="en-GB" sz="14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pPr algn="ctr"/>
            <a:r>
              <a:rPr lang="en-GB" dirty="0"/>
              <a:t>But first… homelessness </a:t>
            </a:r>
          </a:p>
        </p:txBody>
      </p:sp>
    </p:spTree>
    <p:extLst>
      <p:ext uri="{BB962C8B-B14F-4D97-AF65-F5344CB8AC3E}">
        <p14:creationId xmlns:p14="http://schemas.microsoft.com/office/powerpoint/2010/main" val="264213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a:xfrm>
            <a:off x="2277000" y="2620713"/>
            <a:ext cx="4590000" cy="912812"/>
          </a:xfrm>
        </p:spPr>
        <p:txBody>
          <a:bodyPr/>
          <a:lstStyle/>
          <a:p>
            <a:pPr algn="ctr"/>
            <a:r>
              <a:rPr lang="en-GB" i="0" u="none" strike="noStrike" dirty="0">
                <a:solidFill>
                  <a:srgbClr val="3D3D3D"/>
                </a:solidFill>
                <a:effectLst/>
                <a:latin typeface="+mn-lt"/>
              </a:rPr>
              <a:t>PSED - Enforcement</a:t>
            </a:r>
            <a:br>
              <a:rPr lang="en-GB" b="0" i="0" u="none" strike="noStrike" dirty="0">
                <a:solidFill>
                  <a:srgbClr val="3D3D3D"/>
                </a:solidFill>
                <a:effectLst/>
                <a:latin typeface="+mn-lt"/>
              </a:rPr>
            </a:br>
            <a:r>
              <a:rPr lang="en-GB" b="0" i="0" u="none" strike="noStrike" dirty="0">
                <a:solidFill>
                  <a:srgbClr val="3D3D3D"/>
                </a:solidFill>
                <a:effectLst/>
                <a:latin typeface="+mn-lt"/>
              </a:rPr>
              <a:t>Section 156, Equality Act 2010</a:t>
            </a:r>
            <a:endParaRPr lang="en-GB" dirty="0">
              <a:latin typeface="+mn-lt"/>
            </a:endParaRPr>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p:txBody>
          <a:bodyPr/>
          <a:lstStyle/>
          <a:p>
            <a:pPr fontAlgn="base"/>
            <a:r>
              <a:rPr lang="en-GB" i="0" dirty="0">
                <a:solidFill>
                  <a:srgbClr val="3D3D3D"/>
                </a:solidFill>
              </a:rPr>
              <a:t>“A failure in respect of a performance of a duty imposed by or under this Chapter does not confer a cause of action at private law.”</a:t>
            </a:r>
          </a:p>
        </p:txBody>
      </p:sp>
    </p:spTree>
    <p:extLst>
      <p:ext uri="{BB962C8B-B14F-4D97-AF65-F5344CB8AC3E}">
        <p14:creationId xmlns:p14="http://schemas.microsoft.com/office/powerpoint/2010/main" val="184621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0F3B02-D719-282C-7056-DC6623037F40}"/>
              </a:ext>
            </a:extLst>
          </p:cNvPr>
          <p:cNvSpPr>
            <a:spLocks noGrp="1"/>
          </p:cNvSpPr>
          <p:nvPr>
            <p:ph type="title"/>
          </p:nvPr>
        </p:nvSpPr>
        <p:spPr/>
        <p:txBody>
          <a:bodyPr/>
          <a:lstStyle/>
          <a:p>
            <a:r>
              <a:rPr lang="en-GB" dirty="0"/>
              <a:t>4 types of discrimination </a:t>
            </a:r>
          </a:p>
        </p:txBody>
      </p:sp>
      <p:sp>
        <p:nvSpPr>
          <p:cNvPr id="10" name="Subtitle 9">
            <a:extLst>
              <a:ext uri="{FF2B5EF4-FFF2-40B4-BE49-F238E27FC236}">
                <a16:creationId xmlns:a16="http://schemas.microsoft.com/office/drawing/2014/main" id="{5986D929-7078-31B0-2786-24E4E0A4BEA8}"/>
              </a:ext>
            </a:extLst>
          </p:cNvPr>
          <p:cNvSpPr>
            <a:spLocks noGrp="1"/>
          </p:cNvSpPr>
          <p:nvPr>
            <p:ph type="subTitle" idx="1"/>
          </p:nvPr>
        </p:nvSpPr>
        <p:spPr/>
        <p:txBody>
          <a:bodyPr/>
          <a:lstStyle/>
          <a:p>
            <a:pPr algn="just"/>
            <a:r>
              <a:rPr lang="en-GB" b="1" dirty="0"/>
              <a:t>LF v United Kingdom</a:t>
            </a:r>
          </a:p>
          <a:p>
            <a:pPr algn="just"/>
            <a:r>
              <a:rPr lang="en-GB" i="0" u="none" strike="noStrike" dirty="0">
                <a:solidFill>
                  <a:srgbClr val="3D3D3D"/>
                </a:solidFill>
                <a:effectLst/>
              </a:rPr>
              <a:t>(2022) 75 E.H.R.R. SE5</a:t>
            </a:r>
          </a:p>
          <a:p>
            <a:pPr algn="just"/>
            <a:endParaRPr lang="en-GB" dirty="0">
              <a:solidFill>
                <a:srgbClr val="3D3D3D"/>
              </a:solidFill>
            </a:endParaRPr>
          </a:p>
          <a:p>
            <a:pPr fontAlgn="base"/>
            <a:r>
              <a:rPr lang="en-GB" b="1" i="0" u="none" strike="noStrike" dirty="0">
                <a:solidFill>
                  <a:srgbClr val="3D3D3D"/>
                </a:solidFill>
                <a:effectLst/>
              </a:rPr>
              <a:t>R (Z and another) v LB Hackney</a:t>
            </a:r>
            <a:r>
              <a:rPr lang="en-GB" i="0" u="none" strike="noStrike" dirty="0">
                <a:solidFill>
                  <a:srgbClr val="3D3D3D"/>
                </a:solidFill>
                <a:effectLst/>
              </a:rPr>
              <a:t> [2020] UKSC 40</a:t>
            </a:r>
          </a:p>
          <a:p>
            <a:pPr fontAlgn="base"/>
            <a:r>
              <a:rPr lang="en-GB" i="0" u="none" strike="noStrike" dirty="0">
                <a:solidFill>
                  <a:srgbClr val="3D3D3D"/>
                </a:solidFill>
                <a:effectLst/>
              </a:rPr>
              <a:t>[2020] 1 W.L.R. 4327</a:t>
            </a:r>
          </a:p>
          <a:p>
            <a:pPr algn="just"/>
            <a:endParaRPr lang="en-GB" b="1" i="0" u="none" strike="noStrike" dirty="0">
              <a:solidFill>
                <a:srgbClr val="3D3D3D"/>
              </a:solidFill>
              <a:effectLst/>
              <a:latin typeface="Source Sans Pro" panose="020B0503030403020204" pitchFamily="34" charset="0"/>
            </a:endParaRPr>
          </a:p>
          <a:p>
            <a:pPr algn="just"/>
            <a:endParaRPr lang="en-GB" dirty="0"/>
          </a:p>
        </p:txBody>
      </p:sp>
      <p:sp>
        <p:nvSpPr>
          <p:cNvPr id="11" name="Text Placeholder 10">
            <a:extLst>
              <a:ext uri="{FF2B5EF4-FFF2-40B4-BE49-F238E27FC236}">
                <a16:creationId xmlns:a16="http://schemas.microsoft.com/office/drawing/2014/main" id="{5ACA3A45-303B-DF96-90C9-481DC8A51841}"/>
              </a:ext>
            </a:extLst>
          </p:cNvPr>
          <p:cNvSpPr>
            <a:spLocks noGrp="1"/>
          </p:cNvSpPr>
          <p:nvPr>
            <p:ph type="body" sz="quarter" idx="10"/>
          </p:nvPr>
        </p:nvSpPr>
        <p:spPr/>
        <p:txBody>
          <a:bodyPr/>
          <a:lstStyle/>
          <a:p>
            <a:pPr fontAlgn="base"/>
            <a:r>
              <a:rPr lang="en-GB" b="1" i="0" u="none" strike="noStrike" dirty="0">
                <a:solidFill>
                  <a:srgbClr val="3D3D3D"/>
                </a:solidFill>
                <a:effectLst/>
              </a:rPr>
              <a:t>Aster Communities Ltd (formerly Flourish Homes Ltd) v Akerman-Livingstone (EHRC intervening) </a:t>
            </a:r>
            <a:r>
              <a:rPr lang="en-GB" b="0" i="0" u="none" strike="noStrike" dirty="0">
                <a:solidFill>
                  <a:srgbClr val="3D3D3D"/>
                </a:solidFill>
                <a:effectLst/>
              </a:rPr>
              <a:t>[2015] UKSC 15; [2015] A.C. 1399</a:t>
            </a:r>
          </a:p>
          <a:p>
            <a:pPr fontAlgn="base"/>
            <a:endParaRPr lang="en-GB" b="0" i="0" u="none" strike="noStrike" dirty="0">
              <a:solidFill>
                <a:srgbClr val="3D3D3D"/>
              </a:solidFill>
              <a:effectLst/>
            </a:endParaRPr>
          </a:p>
          <a:p>
            <a:pPr fontAlgn="base"/>
            <a:r>
              <a:rPr lang="en-GB" b="0" i="0" strike="noStrike" dirty="0">
                <a:solidFill>
                  <a:schemeClr val="tx1"/>
                </a:solidFill>
                <a:effectLst/>
                <a:latin typeface="Source Sans Pro" panose="020B0503030403020204" pitchFamily="34" charset="0"/>
              </a:rPr>
              <a:t>﻿</a:t>
            </a:r>
          </a:p>
          <a:p>
            <a:pPr algn="just"/>
            <a:endParaRPr lang="en-GB" b="1" i="0" u="none" strike="noStrike" dirty="0">
              <a:solidFill>
                <a:srgbClr val="3D3D3D"/>
              </a:solidFill>
              <a:effectLst/>
            </a:endParaRPr>
          </a:p>
          <a:p>
            <a:pPr algn="just"/>
            <a:endParaRPr lang="en-GB" sz="900" b="0" i="0" u="none" strike="noStrike" dirty="0">
              <a:solidFill>
                <a:srgbClr val="000000"/>
              </a:solidFill>
              <a:effectLst/>
            </a:endParaRPr>
          </a:p>
          <a:p>
            <a:endParaRPr lang="en-GB" dirty="0"/>
          </a:p>
        </p:txBody>
      </p:sp>
      <p:sp>
        <p:nvSpPr>
          <p:cNvPr id="12" name="Text Placeholder 11">
            <a:extLst>
              <a:ext uri="{FF2B5EF4-FFF2-40B4-BE49-F238E27FC236}">
                <a16:creationId xmlns:a16="http://schemas.microsoft.com/office/drawing/2014/main" id="{B1DDB550-C151-0D51-6927-14A97933C7E4}"/>
              </a:ext>
            </a:extLst>
          </p:cNvPr>
          <p:cNvSpPr>
            <a:spLocks noGrp="1"/>
          </p:cNvSpPr>
          <p:nvPr>
            <p:ph type="body" sz="quarter" idx="11"/>
          </p:nvPr>
        </p:nvSpPr>
        <p:spPr/>
        <p:txBody>
          <a:bodyPr/>
          <a:lstStyle/>
          <a:p>
            <a:pPr fontAlgn="base"/>
            <a:r>
              <a:rPr lang="en-GB" b="1" i="0" u="none" strike="noStrike" dirty="0">
                <a:solidFill>
                  <a:srgbClr val="3D3D3D"/>
                </a:solidFill>
                <a:effectLst/>
              </a:rPr>
              <a:t>R. (on the application of TX) v Adur DC </a:t>
            </a:r>
            <a:r>
              <a:rPr lang="en-GB" b="0" i="0" u="none" strike="noStrike" dirty="0">
                <a:solidFill>
                  <a:srgbClr val="3D3D3D"/>
                </a:solidFill>
                <a:effectLst/>
              </a:rPr>
              <a:t>[2022] EWHC 3340 (Admin); </a:t>
            </a:r>
            <a:r>
              <a:rPr lang="en-GB" b="0" i="0" u="none" strike="noStrike" dirty="0">
                <a:solidFill>
                  <a:schemeClr val="tx1"/>
                </a:solidFill>
                <a:effectLst/>
              </a:rPr>
              <a:t>[2023] H.L.R. 17</a:t>
            </a:r>
          </a:p>
          <a:p>
            <a:pPr algn="just"/>
            <a:endParaRPr lang="en-GB" b="1" i="0" u="none" strike="noStrike" dirty="0">
              <a:solidFill>
                <a:srgbClr val="3D3D3D"/>
              </a:solidFill>
              <a:effectLst/>
              <a:latin typeface="Source Sans Pro" panose="020B0503030403020204" pitchFamily="34" charset="0"/>
            </a:endParaRPr>
          </a:p>
          <a:p>
            <a:pPr algn="just"/>
            <a:endParaRPr lang="en-GB" dirty="0"/>
          </a:p>
        </p:txBody>
      </p:sp>
      <p:sp>
        <p:nvSpPr>
          <p:cNvPr id="13" name="Text Placeholder 12">
            <a:extLst>
              <a:ext uri="{FF2B5EF4-FFF2-40B4-BE49-F238E27FC236}">
                <a16:creationId xmlns:a16="http://schemas.microsoft.com/office/drawing/2014/main" id="{A5B41899-F348-1B5A-91C0-5D5B05A7D5CA}"/>
              </a:ext>
            </a:extLst>
          </p:cNvPr>
          <p:cNvSpPr>
            <a:spLocks noGrp="1"/>
          </p:cNvSpPr>
          <p:nvPr>
            <p:ph type="body" sz="quarter" idx="12"/>
          </p:nvPr>
        </p:nvSpPr>
        <p:spPr/>
        <p:txBody>
          <a:bodyPr/>
          <a:lstStyle/>
          <a:p>
            <a:endParaRPr lang="en-GB" dirty="0">
              <a:latin typeface="Arial" panose="020B0604020202020204" pitchFamily="34" charset="0"/>
            </a:endParaRPr>
          </a:p>
          <a:p>
            <a:pPr fontAlgn="base"/>
            <a:r>
              <a:rPr lang="en-GB" b="1" i="0" u="none" strike="noStrike" dirty="0">
                <a:solidFill>
                  <a:srgbClr val="3D3D3D"/>
                </a:solidFill>
                <a:effectLst/>
              </a:rPr>
              <a:t>R. (on the application of Nur) v Birmingham City Council </a:t>
            </a:r>
            <a:r>
              <a:rPr lang="en-GB" b="0" i="0" u="none" strike="noStrike" dirty="0">
                <a:solidFill>
                  <a:srgbClr val="3D3D3D"/>
                </a:solidFill>
                <a:effectLst/>
              </a:rPr>
              <a:t>[2020] EWHC 3526 (Admin); </a:t>
            </a:r>
            <a:r>
              <a:rPr lang="en-GB" i="0" u="none" strike="noStrike" dirty="0">
                <a:solidFill>
                  <a:schemeClr val="tx1"/>
                </a:solidFill>
                <a:effectLst/>
              </a:rPr>
              <a:t>[2021] H.L.R. 23</a:t>
            </a:r>
          </a:p>
          <a:p>
            <a:pPr algn="just"/>
            <a:endParaRPr lang="en-GB" b="1" i="0" u="none" strike="noStrike" dirty="0">
              <a:solidFill>
                <a:srgbClr val="3D3D3D"/>
              </a:solidFill>
              <a:effectLst/>
            </a:endParaRPr>
          </a:p>
          <a:p>
            <a:pPr algn="just"/>
            <a:endParaRPr lang="en-GB" sz="1200" dirty="0"/>
          </a:p>
        </p:txBody>
      </p:sp>
      <p:sp>
        <p:nvSpPr>
          <p:cNvPr id="14" name="Text Placeholder 13">
            <a:extLst>
              <a:ext uri="{FF2B5EF4-FFF2-40B4-BE49-F238E27FC236}">
                <a16:creationId xmlns:a16="http://schemas.microsoft.com/office/drawing/2014/main" id="{221FAE9D-E663-427F-91DD-CE5A2EE89F67}"/>
              </a:ext>
            </a:extLst>
          </p:cNvPr>
          <p:cNvSpPr>
            <a:spLocks noGrp="1"/>
          </p:cNvSpPr>
          <p:nvPr>
            <p:ph type="body" sz="quarter" idx="13"/>
          </p:nvPr>
        </p:nvSpPr>
        <p:spPr/>
        <p:txBody>
          <a:bodyPr/>
          <a:lstStyle/>
          <a:p>
            <a:r>
              <a:rPr lang="en-GB" dirty="0"/>
              <a:t>Direct – s.13</a:t>
            </a:r>
          </a:p>
        </p:txBody>
      </p:sp>
      <p:sp>
        <p:nvSpPr>
          <p:cNvPr id="15" name="Text Placeholder 14">
            <a:extLst>
              <a:ext uri="{FF2B5EF4-FFF2-40B4-BE49-F238E27FC236}">
                <a16:creationId xmlns:a16="http://schemas.microsoft.com/office/drawing/2014/main" id="{355944DF-B163-52AF-407E-17DB0FCF4AB3}"/>
              </a:ext>
            </a:extLst>
          </p:cNvPr>
          <p:cNvSpPr>
            <a:spLocks noGrp="1"/>
          </p:cNvSpPr>
          <p:nvPr>
            <p:ph type="body" sz="quarter" idx="14"/>
          </p:nvPr>
        </p:nvSpPr>
        <p:spPr/>
        <p:txBody>
          <a:bodyPr/>
          <a:lstStyle/>
          <a:p>
            <a:r>
              <a:rPr lang="en-GB" dirty="0"/>
              <a:t>Disability – s.15</a:t>
            </a:r>
          </a:p>
        </p:txBody>
      </p:sp>
      <p:sp>
        <p:nvSpPr>
          <p:cNvPr id="16" name="Text Placeholder 15">
            <a:extLst>
              <a:ext uri="{FF2B5EF4-FFF2-40B4-BE49-F238E27FC236}">
                <a16:creationId xmlns:a16="http://schemas.microsoft.com/office/drawing/2014/main" id="{61B17DB6-B71F-D5CE-DABE-C76D39199BDC}"/>
              </a:ext>
            </a:extLst>
          </p:cNvPr>
          <p:cNvSpPr>
            <a:spLocks noGrp="1"/>
          </p:cNvSpPr>
          <p:nvPr>
            <p:ph type="body" sz="quarter" idx="15"/>
          </p:nvPr>
        </p:nvSpPr>
        <p:spPr/>
        <p:txBody>
          <a:bodyPr/>
          <a:lstStyle/>
          <a:p>
            <a:r>
              <a:rPr lang="en-GB" dirty="0"/>
              <a:t>Indirect – s.19</a:t>
            </a:r>
          </a:p>
        </p:txBody>
      </p:sp>
      <p:sp>
        <p:nvSpPr>
          <p:cNvPr id="17" name="Text Placeholder 16">
            <a:extLst>
              <a:ext uri="{FF2B5EF4-FFF2-40B4-BE49-F238E27FC236}">
                <a16:creationId xmlns:a16="http://schemas.microsoft.com/office/drawing/2014/main" id="{EE21BA2C-88EB-9A9F-80C9-C46732FB8FDB}"/>
              </a:ext>
            </a:extLst>
          </p:cNvPr>
          <p:cNvSpPr>
            <a:spLocks noGrp="1"/>
          </p:cNvSpPr>
          <p:nvPr>
            <p:ph type="body" sz="quarter" idx="16"/>
          </p:nvPr>
        </p:nvSpPr>
        <p:spPr/>
        <p:txBody>
          <a:bodyPr/>
          <a:lstStyle/>
          <a:p>
            <a:r>
              <a:rPr lang="en-GB" sz="1300" dirty="0"/>
              <a:t>Reasonable Adjustment – s.20</a:t>
            </a:r>
          </a:p>
        </p:txBody>
      </p:sp>
    </p:spTree>
    <p:extLst>
      <p:ext uri="{BB962C8B-B14F-4D97-AF65-F5344CB8AC3E}">
        <p14:creationId xmlns:p14="http://schemas.microsoft.com/office/powerpoint/2010/main" val="2900315004"/>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2581</Words>
  <Application>Microsoft Office PowerPoint</Application>
  <PresentationFormat>On-screen Show (16:9)</PresentationFormat>
  <Paragraphs>210</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Source Sans Pro</vt:lpstr>
      <vt:lpstr>arial</vt:lpstr>
      <vt:lpstr>Montserrat</vt:lpstr>
      <vt:lpstr>Montserrat</vt:lpstr>
      <vt:lpstr>Open Sans</vt:lpstr>
      <vt:lpstr>arial</vt:lpstr>
      <vt:lpstr>Roboto</vt:lpstr>
      <vt:lpstr>Wingdings</vt:lpstr>
      <vt:lpstr>Roboto</vt:lpstr>
      <vt:lpstr>Minimalist Business Basic Template by Slidesgo</vt:lpstr>
      <vt:lpstr>PowerPoint Presentation</vt:lpstr>
      <vt:lpstr>Your presenters</vt:lpstr>
      <vt:lpstr>Lord Bingham of Cornhill - Lewisham LBC v Malcolm (EHRC intervening) [2008] AC 1399</vt:lpstr>
      <vt:lpstr>Burden of Proof Section 136, Equality Act 2010</vt:lpstr>
      <vt:lpstr>PowerPoint Presentation</vt:lpstr>
      <vt:lpstr>PowerPoint Presentation</vt:lpstr>
      <vt:lpstr>PowerPoint Presentation</vt:lpstr>
      <vt:lpstr>PSED - Enforcement Section 156, Equality Act 2010</vt:lpstr>
      <vt:lpstr>4 types of discrimination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Proportionality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lastModifiedBy>William Murphy</cp:lastModifiedBy>
  <cp:revision>16</cp:revision>
  <dcterms:modified xsi:type="dcterms:W3CDTF">2023-10-08T10:55:13Z</dcterms:modified>
</cp:coreProperties>
</file>