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8"/>
  </p:notesMasterIdLst>
  <p:sldIdLst>
    <p:sldId id="294" r:id="rId2"/>
    <p:sldId id="295" r:id="rId3"/>
    <p:sldId id="332" r:id="rId4"/>
    <p:sldId id="319" r:id="rId5"/>
    <p:sldId id="320" r:id="rId6"/>
    <p:sldId id="324" r:id="rId7"/>
    <p:sldId id="328" r:id="rId8"/>
    <p:sldId id="325" r:id="rId9"/>
    <p:sldId id="326" r:id="rId10"/>
    <p:sldId id="327" r:id="rId11"/>
    <p:sldId id="329" r:id="rId12"/>
    <p:sldId id="333" r:id="rId13"/>
    <p:sldId id="331" r:id="rId14"/>
    <p:sldId id="334" r:id="rId15"/>
    <p:sldId id="336" r:id="rId16"/>
    <p:sldId id="337" r:id="rId17"/>
    <p:sldId id="344" r:id="rId18"/>
    <p:sldId id="345" r:id="rId19"/>
    <p:sldId id="342" r:id="rId20"/>
    <p:sldId id="343" r:id="rId21"/>
    <p:sldId id="338" r:id="rId22"/>
    <p:sldId id="339" r:id="rId23"/>
    <p:sldId id="340" r:id="rId24"/>
    <p:sldId id="341"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35" r:id="rId44"/>
    <p:sldId id="364" r:id="rId45"/>
    <p:sldId id="296" r:id="rId46"/>
    <p:sldId id="365" r:id="rId47"/>
  </p:sldIdLst>
  <p:sldSz cx="9144000" cy="5143500" type="screen16x9"/>
  <p:notesSz cx="6858000" cy="9144000"/>
  <p:embeddedFontLst>
    <p:embeddedFont>
      <p:font typeface="Montserrat" panose="00000500000000000000" pitchFamily="2" charset="0"/>
      <p:regular r:id="rId49"/>
      <p:bold r:id="rId50"/>
      <p:italic r:id="rId51"/>
      <p:boldItalic r:id="rId52"/>
    </p:embeddedFont>
    <p:embeddedFont>
      <p:font typeface="Montserrat" panose="00000500000000000000"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panose="02000000000000000000" pitchFamily="2" charset="0"/>
      <p:regular r:id="rId57"/>
      <p:bold r:id="rId58"/>
      <p:italic r:id="rId59"/>
      <p:boldItalic r:id="rId60"/>
    </p:embeddedFont>
    <p:embeddedFont>
      <p:font typeface="Source Sans Pro" panose="020B0503030403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594"/>
    <a:srgbClr val="F2F6F6"/>
    <a:srgbClr val="C6DADA"/>
    <a:srgbClr val="374646"/>
    <a:srgbClr val="F05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7E755-C6C0-493F-A988-B7DA6ADB126D}">
  <a:tblStyle styleId="{9297E755-C6C0-493F-A988-B7DA6ADB12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87"/>
    <p:restoredTop sz="95909"/>
  </p:normalViewPr>
  <p:slideViewPr>
    <p:cSldViewPr snapToGrid="0">
      <p:cViewPr varScale="1">
        <p:scale>
          <a:sx n="140" d="100"/>
          <a:sy n="140" d="100"/>
        </p:scale>
        <p:origin x="672"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Past or present </a:t>
            </a:r>
          </a:p>
        </p:txBody>
      </p:sp>
    </p:spTree>
    <p:extLst>
      <p:ext uri="{BB962C8B-B14F-4D97-AF65-F5344CB8AC3E}">
        <p14:creationId xmlns:p14="http://schemas.microsoft.com/office/powerpoint/2010/main" val="421546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Past or present </a:t>
            </a:r>
          </a:p>
        </p:txBody>
      </p:sp>
    </p:spTree>
    <p:extLst>
      <p:ext uri="{BB962C8B-B14F-4D97-AF65-F5344CB8AC3E}">
        <p14:creationId xmlns:p14="http://schemas.microsoft.com/office/powerpoint/2010/main" val="1173817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099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141375338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bg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08465976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2">
            <a:extLst>
              <a:ext uri="{FF2B5EF4-FFF2-40B4-BE49-F238E27FC236}">
                <a16:creationId xmlns:a16="http://schemas.microsoft.com/office/drawing/2014/main" id="{B12960E7-EE36-A868-9601-23BDB75C4879}"/>
              </a:ext>
            </a:extLst>
          </p:cNvPr>
          <p:cNvSpPr>
            <a:spLocks noGrp="1"/>
          </p:cNvSpPr>
          <p:nvPr>
            <p:ph type="body" sz="quarter" idx="10"/>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691F77C1-6D7C-6AF6-B4E9-489BF170829D}"/>
              </a:ext>
            </a:extLst>
          </p:cNvPr>
          <p:cNvSpPr>
            <a:spLocks noGrp="1"/>
          </p:cNvSpPr>
          <p:nvPr>
            <p:ph type="body" sz="quarter" idx="11"/>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1" name="Text Placeholder 6">
            <a:extLst>
              <a:ext uri="{FF2B5EF4-FFF2-40B4-BE49-F238E27FC236}">
                <a16:creationId xmlns:a16="http://schemas.microsoft.com/office/drawing/2014/main" id="{4BD0B767-30E6-0EB6-A389-60694CC9AD32}"/>
              </a:ext>
            </a:extLst>
          </p:cNvPr>
          <p:cNvSpPr>
            <a:spLocks noGrp="1"/>
          </p:cNvSpPr>
          <p:nvPr>
            <p:ph type="body" sz="quarter" idx="12"/>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9891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2">
            <a:extLst>
              <a:ext uri="{FF2B5EF4-FFF2-40B4-BE49-F238E27FC236}">
                <a16:creationId xmlns:a16="http://schemas.microsoft.com/office/drawing/2014/main" id="{5A0B3B87-85C2-ED33-D8A7-43F67AE1F4FB}"/>
              </a:ext>
            </a:extLst>
          </p:cNvPr>
          <p:cNvSpPr>
            <a:spLocks noGrp="1"/>
          </p:cNvSpPr>
          <p:nvPr>
            <p:ph type="body" sz="quarter" idx="10"/>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4">
            <a:extLst>
              <a:ext uri="{FF2B5EF4-FFF2-40B4-BE49-F238E27FC236}">
                <a16:creationId xmlns:a16="http://schemas.microsoft.com/office/drawing/2014/main" id="{C28582BB-55FC-1C9F-B7B6-772A66318D4B}"/>
              </a:ext>
            </a:extLst>
          </p:cNvPr>
          <p:cNvSpPr>
            <a:spLocks noGrp="1"/>
          </p:cNvSpPr>
          <p:nvPr>
            <p:ph type="body" sz="quarter" idx="11"/>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10" name="Text Placeholder 6">
            <a:extLst>
              <a:ext uri="{FF2B5EF4-FFF2-40B4-BE49-F238E27FC236}">
                <a16:creationId xmlns:a16="http://schemas.microsoft.com/office/drawing/2014/main" id="{7C120B22-E65D-5B32-464C-21324ED5A940}"/>
              </a:ext>
            </a:extLst>
          </p:cNvPr>
          <p:cNvSpPr>
            <a:spLocks noGrp="1"/>
          </p:cNvSpPr>
          <p:nvPr>
            <p:ph type="body" sz="quarter" idx="12"/>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3" name="Text Placeholder 6">
            <a:extLst>
              <a:ext uri="{FF2B5EF4-FFF2-40B4-BE49-F238E27FC236}">
                <a16:creationId xmlns:a16="http://schemas.microsoft.com/office/drawing/2014/main" id="{6393A548-6047-E166-1698-B69BFC44A88D}"/>
              </a:ext>
            </a:extLst>
          </p:cNvPr>
          <p:cNvSpPr>
            <a:spLocks noGrp="1"/>
          </p:cNvSpPr>
          <p:nvPr>
            <p:ph type="body" sz="quarter" idx="13"/>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4" name="Text Placeholder 6">
            <a:extLst>
              <a:ext uri="{FF2B5EF4-FFF2-40B4-BE49-F238E27FC236}">
                <a16:creationId xmlns:a16="http://schemas.microsoft.com/office/drawing/2014/main" id="{AB4F0F9F-B222-0279-25D5-9A6A6A7ADAC3}"/>
              </a:ext>
            </a:extLst>
          </p:cNvPr>
          <p:cNvSpPr>
            <a:spLocks noGrp="1"/>
          </p:cNvSpPr>
          <p:nvPr>
            <p:ph type="body" sz="quarter" idx="14"/>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38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38400" y="4118231"/>
            <a:ext cx="2659678" cy="380720"/>
          </a:xfrm>
          <a:prstGeom prst="rect">
            <a:avLst/>
          </a:prstGeom>
        </p:spPr>
      </p:pic>
      <p:sp>
        <p:nvSpPr>
          <p:cNvPr id="30" name="Text Placeholder 24">
            <a:extLst>
              <a:ext uri="{FF2B5EF4-FFF2-40B4-BE49-F238E27FC236}">
                <a16:creationId xmlns:a16="http://schemas.microsoft.com/office/drawing/2014/main" id="{C0BE3B96-A445-20CC-CFDF-723346A0ADE0}"/>
              </a:ext>
            </a:extLst>
          </p:cNvPr>
          <p:cNvSpPr>
            <a:spLocks noGrp="1"/>
          </p:cNvSpPr>
          <p:nvPr>
            <p:ph type="body" sz="quarter" idx="10"/>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26">
            <a:extLst>
              <a:ext uri="{FF2B5EF4-FFF2-40B4-BE49-F238E27FC236}">
                <a16:creationId xmlns:a16="http://schemas.microsoft.com/office/drawing/2014/main" id="{A0F8FD93-D984-40D5-1502-BB62EBAD2823}"/>
              </a:ext>
            </a:extLst>
          </p:cNvPr>
          <p:cNvSpPr>
            <a:spLocks noGrp="1"/>
          </p:cNvSpPr>
          <p:nvPr>
            <p:ph type="body" sz="quarter" idx="11"/>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28">
            <a:extLst>
              <a:ext uri="{FF2B5EF4-FFF2-40B4-BE49-F238E27FC236}">
                <a16:creationId xmlns:a16="http://schemas.microsoft.com/office/drawing/2014/main" id="{B87EA5B5-DEC8-3CFB-205C-1AC8A3FF7323}"/>
              </a:ext>
            </a:extLst>
          </p:cNvPr>
          <p:cNvSpPr>
            <a:spLocks noGrp="1"/>
          </p:cNvSpPr>
          <p:nvPr>
            <p:ph type="body" sz="quarter" idx="12"/>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6">
            <a:extLst>
              <a:ext uri="{FF2B5EF4-FFF2-40B4-BE49-F238E27FC236}">
                <a16:creationId xmlns:a16="http://schemas.microsoft.com/office/drawing/2014/main" id="{96D7638F-F3F6-290F-618B-A654E4359A7D}"/>
              </a:ext>
            </a:extLst>
          </p:cNvPr>
          <p:cNvSpPr>
            <a:spLocks noGrp="1"/>
          </p:cNvSpPr>
          <p:nvPr>
            <p:ph type="body" sz="quarter" idx="13"/>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7" name="Text Placeholder 6">
            <a:extLst>
              <a:ext uri="{FF2B5EF4-FFF2-40B4-BE49-F238E27FC236}">
                <a16:creationId xmlns:a16="http://schemas.microsoft.com/office/drawing/2014/main" id="{B422E648-5B96-706B-4464-D98EF093F344}"/>
              </a:ext>
            </a:extLst>
          </p:cNvPr>
          <p:cNvSpPr>
            <a:spLocks noGrp="1"/>
          </p:cNvSpPr>
          <p:nvPr>
            <p:ph type="body" sz="quarter" idx="14"/>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8" name="Text Placeholder 6">
            <a:extLst>
              <a:ext uri="{FF2B5EF4-FFF2-40B4-BE49-F238E27FC236}">
                <a16:creationId xmlns:a16="http://schemas.microsoft.com/office/drawing/2014/main" id="{BECC353E-6B20-65F8-1B4A-08CBCCDDD44B}"/>
              </a:ext>
            </a:extLst>
          </p:cNvPr>
          <p:cNvSpPr>
            <a:spLocks noGrp="1"/>
          </p:cNvSpPr>
          <p:nvPr>
            <p:ph type="body" sz="quarter" idx="15"/>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9" name="Text Placeholder 6">
            <a:extLst>
              <a:ext uri="{FF2B5EF4-FFF2-40B4-BE49-F238E27FC236}">
                <a16:creationId xmlns:a16="http://schemas.microsoft.com/office/drawing/2014/main" id="{E9F1A1BD-BC61-E9A4-D904-2317ABC885A4}"/>
              </a:ext>
            </a:extLst>
          </p:cNvPr>
          <p:cNvSpPr>
            <a:spLocks noGrp="1"/>
          </p:cNvSpPr>
          <p:nvPr>
            <p:ph type="body" sz="quarter" idx="16"/>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15262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6" y="813554"/>
            <a:ext cx="2659678" cy="380720"/>
          </a:xfrm>
          <a:prstGeom prst="rect">
            <a:avLst/>
          </a:prstGeom>
        </p:spPr>
      </p:pic>
    </p:spTree>
    <p:extLst>
      <p:ext uri="{BB962C8B-B14F-4D97-AF65-F5344CB8AC3E}">
        <p14:creationId xmlns:p14="http://schemas.microsoft.com/office/powerpoint/2010/main" val="257596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spTree>
    <p:extLst>
      <p:ext uri="{BB962C8B-B14F-4D97-AF65-F5344CB8AC3E}">
        <p14:creationId xmlns:p14="http://schemas.microsoft.com/office/powerpoint/2010/main" val="3399837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Tree>
    <p:extLst>
      <p:ext uri="{BB962C8B-B14F-4D97-AF65-F5344CB8AC3E}">
        <p14:creationId xmlns:p14="http://schemas.microsoft.com/office/powerpoint/2010/main" val="3577027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Tree>
    <p:extLst>
      <p:ext uri="{BB962C8B-B14F-4D97-AF65-F5344CB8AC3E}">
        <p14:creationId xmlns:p14="http://schemas.microsoft.com/office/powerpoint/2010/main" val="4024272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14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B">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F05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37928" y="483293"/>
            <a:ext cx="2659678" cy="380720"/>
          </a:xfrm>
          <a:prstGeom prst="rect">
            <a:avLst/>
          </a:prstGeom>
        </p:spPr>
      </p:pic>
    </p:spTree>
    <p:extLst>
      <p:ext uri="{BB962C8B-B14F-4D97-AF65-F5344CB8AC3E}">
        <p14:creationId xmlns:p14="http://schemas.microsoft.com/office/powerpoint/2010/main" val="181498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668774" y="1871245"/>
            <a:ext cx="2659678" cy="380720"/>
          </a:xfrm>
          <a:prstGeom prst="rect">
            <a:avLst/>
          </a:prstGeom>
        </p:spPr>
      </p:pic>
    </p:spTree>
    <p:extLst>
      <p:ext uri="{BB962C8B-B14F-4D97-AF65-F5344CB8AC3E}">
        <p14:creationId xmlns:p14="http://schemas.microsoft.com/office/powerpoint/2010/main" val="73669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with a full screen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A1B4FB5-C914-ADFD-F0A1-880DAD6EA9A5}"/>
              </a:ext>
            </a:extLst>
          </p:cNvPr>
          <p:cNvSpPr>
            <a:spLocks noGrp="1"/>
          </p:cNvSpPr>
          <p:nvPr>
            <p:ph type="pic" sz="quarter" idx="10"/>
          </p:nvPr>
        </p:nvSpPr>
        <p:spPr>
          <a:xfrm>
            <a:off x="0" y="0"/>
            <a:ext cx="9144000" cy="5143500"/>
          </a:xfrm>
          <a:prstGeom prst="rect">
            <a:avLst/>
          </a:prstGeom>
        </p:spPr>
        <p:txBody>
          <a:bodyPr/>
          <a:lstStyle/>
          <a:p>
            <a:endParaRPr lang="en-GB"/>
          </a:p>
        </p:txBody>
      </p:sp>
      <p:sp>
        <p:nvSpPr>
          <p:cNvPr id="2" name="Google Shape;530;p31">
            <a:extLst>
              <a:ext uri="{FF2B5EF4-FFF2-40B4-BE49-F238E27FC236}">
                <a16:creationId xmlns:a16="http://schemas.microsoft.com/office/drawing/2014/main" id="{C301F842-8C6F-8688-1492-60504A47EA6C}"/>
              </a:ext>
            </a:extLst>
          </p:cNvPr>
          <p:cNvSpPr txBox="1">
            <a:spLocks noGrp="1"/>
          </p:cNvSpPr>
          <p:nvPr>
            <p:ph type="title" hasCustomPrompt="1"/>
          </p:nvPr>
        </p:nvSpPr>
        <p:spPr>
          <a:xfrm>
            <a:off x="720000" y="4014450"/>
            <a:ext cx="7704000" cy="572700"/>
          </a:xfrm>
          <a:prstGeom prst="rect">
            <a:avLst/>
          </a:prstGeom>
          <a:solidFill>
            <a:srgbClr val="F2F6F6"/>
          </a:solidFill>
        </p:spPr>
        <p:txBody>
          <a:bodyPr spcFirstLastPara="1" wrap="square" lIns="91425" tIns="91425" rIns="91425" bIns="91425" anchor="ctr" anchorCtr="0">
            <a:noAutofit/>
          </a:bodyPr>
          <a:lstStyle>
            <a:lvl1pPr>
              <a:defRPr sz="2400">
                <a:solidFill>
                  <a:schemeClr val="tx2"/>
                </a:solidFill>
              </a:defRPr>
            </a:lvl1pPr>
          </a:lstStyle>
          <a:p>
            <a:pPr marL="0" lvl="0" indent="0" algn="ctr" rtl="0">
              <a:spcBef>
                <a:spcPts val="0"/>
              </a:spcBef>
              <a:spcAft>
                <a:spcPts val="0"/>
              </a:spcAft>
              <a:buNone/>
            </a:pPr>
            <a:r>
              <a:rPr lang="en" dirty="0"/>
              <a:t>Slide with a full screen picture</a:t>
            </a:r>
            <a:endParaRPr dirty="0"/>
          </a:p>
        </p:txBody>
      </p:sp>
      <p:sp>
        <p:nvSpPr>
          <p:cNvPr id="9" name="Google Shape;547;p31">
            <a:extLst>
              <a:ext uri="{FF2B5EF4-FFF2-40B4-BE49-F238E27FC236}">
                <a16:creationId xmlns:a16="http://schemas.microsoft.com/office/drawing/2014/main" id="{B8A3DE49-4947-921F-5CC5-228467C767C2}"/>
              </a:ext>
            </a:extLst>
          </p:cNvPr>
          <p:cNvSpPr/>
          <p:nvPr userDrawn="1"/>
        </p:nvSpPr>
        <p:spPr>
          <a:xfrm rot="-9573330">
            <a:off x="8511499" y="4468443"/>
            <a:ext cx="1028056" cy="102805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1">
            <a:extLst>
              <a:ext uri="{FF2B5EF4-FFF2-40B4-BE49-F238E27FC236}">
                <a16:creationId xmlns:a16="http://schemas.microsoft.com/office/drawing/2014/main" id="{5ACC68F5-199F-F807-FF33-6088F67433CD}"/>
              </a:ext>
            </a:extLst>
          </p:cNvPr>
          <p:cNvSpPr/>
          <p:nvPr userDrawn="1"/>
        </p:nvSpPr>
        <p:spPr>
          <a:xfrm rot="-9573330">
            <a:off x="-791424" y="-910636"/>
            <a:ext cx="2230762" cy="223076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81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3737" y="4249949"/>
            <a:ext cx="2659678" cy="380720"/>
          </a:xfrm>
          <a:prstGeom prst="rect">
            <a:avLst/>
          </a:prstGeom>
        </p:spPr>
      </p:pic>
    </p:spTree>
    <p:extLst>
      <p:ext uri="{BB962C8B-B14F-4D97-AF65-F5344CB8AC3E}">
        <p14:creationId xmlns:p14="http://schemas.microsoft.com/office/powerpoint/2010/main" val="424157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350901383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152534458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Tree>
    <p:extLst>
      <p:ext uri="{BB962C8B-B14F-4D97-AF65-F5344CB8AC3E}">
        <p14:creationId xmlns:p14="http://schemas.microsoft.com/office/powerpoint/2010/main" val="9491616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spTree>
    <p:extLst>
      <p:ext uri="{BB962C8B-B14F-4D97-AF65-F5344CB8AC3E}">
        <p14:creationId xmlns:p14="http://schemas.microsoft.com/office/powerpoint/2010/main" val="88457234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Tree>
    <p:extLst>
      <p:ext uri="{BB962C8B-B14F-4D97-AF65-F5344CB8AC3E}">
        <p14:creationId xmlns:p14="http://schemas.microsoft.com/office/powerpoint/2010/main" val="122758392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spTree>
    <p:extLst>
      <p:ext uri="{BB962C8B-B14F-4D97-AF65-F5344CB8AC3E}">
        <p14:creationId xmlns:p14="http://schemas.microsoft.com/office/powerpoint/2010/main" val="1081624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a:solidFill>
              <a:srgbClr val="5FC594"/>
            </a:solidFill>
          </a:ln>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030AE02C-B6CF-EAB4-655A-6F6CB8B117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144927959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spTree>
    <p:extLst>
      <p:ext uri="{BB962C8B-B14F-4D97-AF65-F5344CB8AC3E}">
        <p14:creationId xmlns:p14="http://schemas.microsoft.com/office/powerpoint/2010/main" val="217706317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Thanks!">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Thanks!</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Ask us more questions:</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5"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Text Placeholder 15">
            <a:extLst>
              <a:ext uri="{FF2B5EF4-FFF2-40B4-BE49-F238E27FC236}">
                <a16:creationId xmlns:a16="http://schemas.microsoft.com/office/drawing/2014/main" id="{AD212DBF-1930-5818-32C6-89F95878F1D6}"/>
              </a:ext>
            </a:extLst>
          </p:cNvPr>
          <p:cNvSpPr>
            <a:spLocks noGrp="1"/>
          </p:cNvSpPr>
          <p:nvPr>
            <p:ph type="body" sz="quarter" idx="13" hasCustomPrompt="1"/>
          </p:nvPr>
        </p:nvSpPr>
        <p:spPr>
          <a:xfrm>
            <a:off x="4572465"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For instructions and inquiries:</a:t>
            </a:r>
          </a:p>
        </p:txBody>
      </p:sp>
      <p:sp>
        <p:nvSpPr>
          <p:cNvPr id="3" name="Text Placeholder 17">
            <a:extLst>
              <a:ext uri="{FF2B5EF4-FFF2-40B4-BE49-F238E27FC236}">
                <a16:creationId xmlns:a16="http://schemas.microsoft.com/office/drawing/2014/main" id="{C6B50CCC-614C-7622-580D-C5F0FFD449C4}"/>
              </a:ext>
            </a:extLst>
          </p:cNvPr>
          <p:cNvSpPr>
            <a:spLocks noGrp="1"/>
          </p:cNvSpPr>
          <p:nvPr>
            <p:ph type="body" sz="quarter" idx="14" hasCustomPrompt="1"/>
          </p:nvPr>
        </p:nvSpPr>
        <p:spPr>
          <a:xfrm>
            <a:off x="4572000"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5" name="Straight Connector 4">
            <a:extLst>
              <a:ext uri="{FF2B5EF4-FFF2-40B4-BE49-F238E27FC236}">
                <a16:creationId xmlns:a16="http://schemas.microsoft.com/office/drawing/2014/main" id="{F7E64887-78FD-ACC4-6070-55254A87B332}"/>
              </a:ext>
            </a:extLst>
          </p:cNvPr>
          <p:cNvCxnSpPr>
            <a:cxnSpLocks/>
          </p:cNvCxnSpPr>
          <p:nvPr userDrawn="1"/>
        </p:nvCxnSpPr>
        <p:spPr>
          <a:xfrm>
            <a:off x="4479289"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693205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a:extLst>
              <a:ext uri="{FF2B5EF4-FFF2-40B4-BE49-F238E27FC236}">
                <a16:creationId xmlns:a16="http://schemas.microsoft.com/office/drawing/2014/main" id="{D9CC6D03-C320-B1CC-3051-96103129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9B0B9F07-6129-29D0-55D1-8D4DB96CF102}"/>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 name="Google Shape;174;p24">
            <a:extLst>
              <a:ext uri="{FF2B5EF4-FFF2-40B4-BE49-F238E27FC236}">
                <a16:creationId xmlns:a16="http://schemas.microsoft.com/office/drawing/2014/main" id="{42EE35CF-A833-6EA7-BD2B-A70D8D647CA1}"/>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 name="Text Placeholder 2">
            <a:extLst>
              <a:ext uri="{FF2B5EF4-FFF2-40B4-BE49-F238E27FC236}">
                <a16:creationId xmlns:a16="http://schemas.microsoft.com/office/drawing/2014/main" id="{8F10D34B-4FC9-3A4C-7C53-B744D18D309A}"/>
              </a:ext>
            </a:extLst>
          </p:cNvPr>
          <p:cNvSpPr>
            <a:spLocks noGrp="1"/>
          </p:cNvSpPr>
          <p:nvPr>
            <p:ph type="body" sz="quarter" idx="11"/>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6">
            <a:extLst>
              <a:ext uri="{FF2B5EF4-FFF2-40B4-BE49-F238E27FC236}">
                <a16:creationId xmlns:a16="http://schemas.microsoft.com/office/drawing/2014/main" id="{EB740477-CEAC-7278-6C7A-C928CD5751B0}"/>
              </a:ext>
            </a:extLst>
          </p:cNvPr>
          <p:cNvSpPr>
            <a:spLocks noGrp="1"/>
          </p:cNvSpPr>
          <p:nvPr>
            <p:ph type="body" sz="quarter" idx="12"/>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8" name="Text Placeholder 6">
            <a:extLst>
              <a:ext uri="{FF2B5EF4-FFF2-40B4-BE49-F238E27FC236}">
                <a16:creationId xmlns:a16="http://schemas.microsoft.com/office/drawing/2014/main" id="{7694351F-665B-2B9E-5790-BD935F8977B3}"/>
              </a:ext>
            </a:extLst>
          </p:cNvPr>
          <p:cNvSpPr>
            <a:spLocks noGrp="1"/>
          </p:cNvSpPr>
          <p:nvPr>
            <p:ph type="body" sz="quarter" idx="13"/>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830722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D120A9AB-F528-583F-2869-3DECD461D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026E39AD-3057-0509-FD2F-0CFA3D68F61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4" name="Google Shape;174;p24">
            <a:extLst>
              <a:ext uri="{FF2B5EF4-FFF2-40B4-BE49-F238E27FC236}">
                <a16:creationId xmlns:a16="http://schemas.microsoft.com/office/drawing/2014/main" id="{BB602477-D896-7327-F497-F9BEE1271FD4}"/>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5" name="Text Placeholder 2">
            <a:extLst>
              <a:ext uri="{FF2B5EF4-FFF2-40B4-BE49-F238E27FC236}">
                <a16:creationId xmlns:a16="http://schemas.microsoft.com/office/drawing/2014/main" id="{6072F24A-9315-EFFA-1AE7-BBA84B4E08AD}"/>
              </a:ext>
            </a:extLst>
          </p:cNvPr>
          <p:cNvSpPr>
            <a:spLocks noGrp="1"/>
          </p:cNvSpPr>
          <p:nvPr>
            <p:ph type="body" sz="quarter" idx="11"/>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4">
            <a:extLst>
              <a:ext uri="{FF2B5EF4-FFF2-40B4-BE49-F238E27FC236}">
                <a16:creationId xmlns:a16="http://schemas.microsoft.com/office/drawing/2014/main" id="{9E64AFBC-EFF7-DAD9-2ABA-C487230005BA}"/>
              </a:ext>
            </a:extLst>
          </p:cNvPr>
          <p:cNvSpPr>
            <a:spLocks noGrp="1"/>
          </p:cNvSpPr>
          <p:nvPr>
            <p:ph type="body" sz="quarter" idx="12"/>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2B1B1202-28A9-BF81-F15E-524644CB71F2}"/>
              </a:ext>
            </a:extLst>
          </p:cNvPr>
          <p:cNvSpPr>
            <a:spLocks noGrp="1"/>
          </p:cNvSpPr>
          <p:nvPr>
            <p:ph type="body" sz="quarter" idx="13"/>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9" name="Text Placeholder 6">
            <a:extLst>
              <a:ext uri="{FF2B5EF4-FFF2-40B4-BE49-F238E27FC236}">
                <a16:creationId xmlns:a16="http://schemas.microsoft.com/office/drawing/2014/main" id="{A0A0D202-B844-84D3-5255-69877C66256E}"/>
              </a:ext>
            </a:extLst>
          </p:cNvPr>
          <p:cNvSpPr>
            <a:spLocks noGrp="1"/>
          </p:cNvSpPr>
          <p:nvPr>
            <p:ph type="body" sz="quarter" idx="14"/>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0" name="Text Placeholder 6">
            <a:extLst>
              <a:ext uri="{FF2B5EF4-FFF2-40B4-BE49-F238E27FC236}">
                <a16:creationId xmlns:a16="http://schemas.microsoft.com/office/drawing/2014/main" id="{1D4101C8-EACC-1A3A-354A-A9AAC83DD91B}"/>
              </a:ext>
            </a:extLst>
          </p:cNvPr>
          <p:cNvSpPr>
            <a:spLocks noGrp="1"/>
          </p:cNvSpPr>
          <p:nvPr>
            <p:ph type="body" sz="quarter" idx="15"/>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535889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8400" y="4118231"/>
            <a:ext cx="2659678" cy="380720"/>
          </a:xfrm>
          <a:prstGeom prst="rect">
            <a:avLst/>
          </a:prstGeom>
        </p:spPr>
      </p:pic>
      <p:pic>
        <p:nvPicPr>
          <p:cNvPr id="10" name="Graphic 9">
            <a:extLst>
              <a:ext uri="{FF2B5EF4-FFF2-40B4-BE49-F238E27FC236}">
                <a16:creationId xmlns:a16="http://schemas.microsoft.com/office/drawing/2014/main" id="{F034777F-1AD8-B6DC-0BA9-8FF43D444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15" name="Text Placeholder 4">
            <a:extLst>
              <a:ext uri="{FF2B5EF4-FFF2-40B4-BE49-F238E27FC236}">
                <a16:creationId xmlns:a16="http://schemas.microsoft.com/office/drawing/2014/main" id="{1695EC43-4605-97BF-0FE8-AF3D3B5365E0}"/>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1" name="Google Shape;174;p24">
            <a:extLst>
              <a:ext uri="{FF2B5EF4-FFF2-40B4-BE49-F238E27FC236}">
                <a16:creationId xmlns:a16="http://schemas.microsoft.com/office/drawing/2014/main" id="{00925841-2837-668B-D7C8-167619AF8132}"/>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25" name="Text Placeholder 24">
            <a:extLst>
              <a:ext uri="{FF2B5EF4-FFF2-40B4-BE49-F238E27FC236}">
                <a16:creationId xmlns:a16="http://schemas.microsoft.com/office/drawing/2014/main" id="{0B42D348-1781-B176-1470-27D0FE96B1EE}"/>
              </a:ext>
            </a:extLst>
          </p:cNvPr>
          <p:cNvSpPr>
            <a:spLocks noGrp="1"/>
          </p:cNvSpPr>
          <p:nvPr>
            <p:ph type="body" sz="quarter" idx="11"/>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6">
            <a:extLst>
              <a:ext uri="{FF2B5EF4-FFF2-40B4-BE49-F238E27FC236}">
                <a16:creationId xmlns:a16="http://schemas.microsoft.com/office/drawing/2014/main" id="{94986DFE-2B73-BE78-5C30-6AB568852802}"/>
              </a:ext>
            </a:extLst>
          </p:cNvPr>
          <p:cNvSpPr>
            <a:spLocks noGrp="1"/>
          </p:cNvSpPr>
          <p:nvPr>
            <p:ph type="body" sz="quarter" idx="12"/>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8">
            <a:extLst>
              <a:ext uri="{FF2B5EF4-FFF2-40B4-BE49-F238E27FC236}">
                <a16:creationId xmlns:a16="http://schemas.microsoft.com/office/drawing/2014/main" id="{405AAE70-EAD5-7D22-ADEB-BB6FAF6190DD}"/>
              </a:ext>
            </a:extLst>
          </p:cNvPr>
          <p:cNvSpPr>
            <a:spLocks noGrp="1"/>
          </p:cNvSpPr>
          <p:nvPr>
            <p:ph type="body" sz="quarter" idx="13"/>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6">
            <a:extLst>
              <a:ext uri="{FF2B5EF4-FFF2-40B4-BE49-F238E27FC236}">
                <a16:creationId xmlns:a16="http://schemas.microsoft.com/office/drawing/2014/main" id="{3D0AEC81-F6EA-B878-376F-853E8095A4F6}"/>
              </a:ext>
            </a:extLst>
          </p:cNvPr>
          <p:cNvSpPr>
            <a:spLocks noGrp="1"/>
          </p:cNvSpPr>
          <p:nvPr>
            <p:ph type="body" sz="quarter" idx="14"/>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29" name="Text Placeholder 6">
            <a:extLst>
              <a:ext uri="{FF2B5EF4-FFF2-40B4-BE49-F238E27FC236}">
                <a16:creationId xmlns:a16="http://schemas.microsoft.com/office/drawing/2014/main" id="{3FD70A09-B65D-6BE6-7349-8F1A50C9EA7E}"/>
              </a:ext>
            </a:extLst>
          </p:cNvPr>
          <p:cNvSpPr>
            <a:spLocks noGrp="1"/>
          </p:cNvSpPr>
          <p:nvPr>
            <p:ph type="body" sz="quarter" idx="15"/>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0" name="Text Placeholder 6">
            <a:extLst>
              <a:ext uri="{FF2B5EF4-FFF2-40B4-BE49-F238E27FC236}">
                <a16:creationId xmlns:a16="http://schemas.microsoft.com/office/drawing/2014/main" id="{5874D7E3-BF4F-0BEB-3A28-53B94A4AF259}"/>
              </a:ext>
            </a:extLst>
          </p:cNvPr>
          <p:cNvSpPr>
            <a:spLocks noGrp="1"/>
          </p:cNvSpPr>
          <p:nvPr>
            <p:ph type="body" sz="quarter" idx="16"/>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1" name="Text Placeholder 6">
            <a:extLst>
              <a:ext uri="{FF2B5EF4-FFF2-40B4-BE49-F238E27FC236}">
                <a16:creationId xmlns:a16="http://schemas.microsoft.com/office/drawing/2014/main" id="{55BF8B86-EBA2-7285-554C-49AEDF7ADEA6}"/>
              </a:ext>
            </a:extLst>
          </p:cNvPr>
          <p:cNvSpPr>
            <a:spLocks noGrp="1"/>
          </p:cNvSpPr>
          <p:nvPr>
            <p:ph type="body" sz="quarter" idx="17"/>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44054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54056" y="813554"/>
            <a:ext cx="2659678" cy="380720"/>
          </a:xfrm>
          <a:prstGeom prst="rect">
            <a:avLst/>
          </a:prstGeom>
        </p:spPr>
      </p:pic>
      <p:pic>
        <p:nvPicPr>
          <p:cNvPr id="2" name="Graphic 1">
            <a:extLst>
              <a:ext uri="{FF2B5EF4-FFF2-40B4-BE49-F238E27FC236}">
                <a16:creationId xmlns:a16="http://schemas.microsoft.com/office/drawing/2014/main" id="{9D30A8FF-8812-F884-D245-C36022CC99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4DFB2C90-3254-9D1F-B7FA-AB8D22798EE9}"/>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777058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pic>
        <p:nvPicPr>
          <p:cNvPr id="2" name="Graphic 1">
            <a:extLst>
              <a:ext uri="{FF2B5EF4-FFF2-40B4-BE49-F238E27FC236}">
                <a16:creationId xmlns:a16="http://schemas.microsoft.com/office/drawing/2014/main" id="{85A12E68-569C-9DD0-BDB1-287D5E41AA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6FED5743-7C96-00D4-9613-4C947AE69DBD}"/>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40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pic>
        <p:nvPicPr>
          <p:cNvPr id="2" name="Graphic 1">
            <a:extLst>
              <a:ext uri="{FF2B5EF4-FFF2-40B4-BE49-F238E27FC236}">
                <a16:creationId xmlns:a16="http://schemas.microsoft.com/office/drawing/2014/main" id="{3C4FA30C-F1DD-77DA-3B8E-BF3BD02CC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7" name="Text Placeholder 4">
            <a:extLst>
              <a:ext uri="{FF2B5EF4-FFF2-40B4-BE49-F238E27FC236}">
                <a16:creationId xmlns:a16="http://schemas.microsoft.com/office/drawing/2014/main" id="{E07A9CD7-31F3-8A03-0458-1F7EB8A9EDAA}"/>
              </a:ext>
            </a:extLst>
          </p:cNvPr>
          <p:cNvSpPr>
            <a:spLocks noGrp="1"/>
          </p:cNvSpPr>
          <p:nvPr>
            <p:ph type="body" sz="quarter" idx="16"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370001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pic>
        <p:nvPicPr>
          <p:cNvPr id="2" name="Graphic 1">
            <a:extLst>
              <a:ext uri="{FF2B5EF4-FFF2-40B4-BE49-F238E27FC236}">
                <a16:creationId xmlns:a16="http://schemas.microsoft.com/office/drawing/2014/main" id="{A9E81223-D8FC-EE1E-6810-7B2FD0073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E8969D9B-749E-D919-6496-4951AE940B9D}"/>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1387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C93DD896-2621-BEC0-D4F9-05FD03EE5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18A4C548-2BD8-66C4-4342-6FDA7E77E051}"/>
              </a:ext>
            </a:extLst>
          </p:cNvPr>
          <p:cNvSpPr>
            <a:spLocks noGrp="1"/>
          </p:cNvSpPr>
          <p:nvPr>
            <p:ph type="body" sz="quarter" idx="15"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81023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pic>
        <p:nvPicPr>
          <p:cNvPr id="6" name="Graphic 5">
            <a:extLst>
              <a:ext uri="{FF2B5EF4-FFF2-40B4-BE49-F238E27FC236}">
                <a16:creationId xmlns:a16="http://schemas.microsoft.com/office/drawing/2014/main" id="{0A1A91A2-2055-D0C3-94DA-58FCB21675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4477594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7928" y="483293"/>
            <a:ext cx="2659678" cy="380720"/>
          </a:xfrm>
          <a:prstGeom prst="rect">
            <a:avLst/>
          </a:prstGeom>
        </p:spPr>
      </p:pic>
      <p:pic>
        <p:nvPicPr>
          <p:cNvPr id="2" name="Graphic 1">
            <a:extLst>
              <a:ext uri="{FF2B5EF4-FFF2-40B4-BE49-F238E27FC236}">
                <a16:creationId xmlns:a16="http://schemas.microsoft.com/office/drawing/2014/main" id="{2FDBE5E2-FAF6-F558-D9C3-33C08C92B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87E91D1C-7F41-9A34-F63C-EB830C250DA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636760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68774" y="1871245"/>
            <a:ext cx="2659678" cy="380720"/>
          </a:xfrm>
          <a:prstGeom prst="rect">
            <a:avLst/>
          </a:prstGeom>
        </p:spPr>
      </p:pic>
      <p:pic>
        <p:nvPicPr>
          <p:cNvPr id="2" name="Graphic 1">
            <a:extLst>
              <a:ext uri="{FF2B5EF4-FFF2-40B4-BE49-F238E27FC236}">
                <a16:creationId xmlns:a16="http://schemas.microsoft.com/office/drawing/2014/main" id="{1069FA9F-90A4-79A1-B887-E90E7AAC21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5EB3D545-1853-92E9-7395-DA5BCDC2BEC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4543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737" y="4249949"/>
            <a:ext cx="2659678" cy="380720"/>
          </a:xfrm>
          <a:prstGeom prst="rect">
            <a:avLst/>
          </a:prstGeom>
        </p:spPr>
      </p:pic>
      <p:pic>
        <p:nvPicPr>
          <p:cNvPr id="3" name="Graphic 2">
            <a:extLst>
              <a:ext uri="{FF2B5EF4-FFF2-40B4-BE49-F238E27FC236}">
                <a16:creationId xmlns:a16="http://schemas.microsoft.com/office/drawing/2014/main" id="{914411D8-923E-2E67-CA3B-B52D12F9A9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9" name="Text Placeholder 4">
            <a:extLst>
              <a:ext uri="{FF2B5EF4-FFF2-40B4-BE49-F238E27FC236}">
                <a16:creationId xmlns:a16="http://schemas.microsoft.com/office/drawing/2014/main" id="{B1A69F60-B160-FEE9-5D88-A134738E031A}"/>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358378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7736334B-291E-239B-B2A6-730450E26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D4C459E5-E6FD-7EAA-C79C-3BF619C05A54}"/>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04510312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F78B02DE-2219-1DDD-D8EB-C1732E271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6B289259-8BAE-8C47-F03B-98B0A94CA6E1}"/>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86130082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pic>
        <p:nvPicPr>
          <p:cNvPr id="2" name="Graphic 1">
            <a:extLst>
              <a:ext uri="{FF2B5EF4-FFF2-40B4-BE49-F238E27FC236}">
                <a16:creationId xmlns:a16="http://schemas.microsoft.com/office/drawing/2014/main" id="{2C671081-C13A-E689-3397-08CF35D7F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93C28891-136D-1A9A-E0DF-CB1D6033A74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77654094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pic>
        <p:nvPicPr>
          <p:cNvPr id="9" name="Graphic 8">
            <a:extLst>
              <a:ext uri="{FF2B5EF4-FFF2-40B4-BE49-F238E27FC236}">
                <a16:creationId xmlns:a16="http://schemas.microsoft.com/office/drawing/2014/main" id="{5E7C92AE-9CA9-5C49-60DF-BA0692828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2" name="Text Placeholder 4">
            <a:extLst>
              <a:ext uri="{FF2B5EF4-FFF2-40B4-BE49-F238E27FC236}">
                <a16:creationId xmlns:a16="http://schemas.microsoft.com/office/drawing/2014/main" id="{B4E61EA4-C886-A052-20BC-171A4D71108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967241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pic>
        <p:nvPicPr>
          <p:cNvPr id="2" name="Graphic 1">
            <a:extLst>
              <a:ext uri="{FF2B5EF4-FFF2-40B4-BE49-F238E27FC236}">
                <a16:creationId xmlns:a16="http://schemas.microsoft.com/office/drawing/2014/main" id="{B9E0221E-1C1E-EC28-A247-BC90B714FD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364843D-77C6-5D8F-0195-5BA2C49AE52F}"/>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80344069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dirty="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pic>
        <p:nvPicPr>
          <p:cNvPr id="17" name="Graphic 16">
            <a:extLst>
              <a:ext uri="{FF2B5EF4-FFF2-40B4-BE49-F238E27FC236}">
                <a16:creationId xmlns:a16="http://schemas.microsoft.com/office/drawing/2014/main" id="{6C3DFBF8-CB3F-81ED-2E7C-54E94316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8" name="Text Placeholder 4">
            <a:extLst>
              <a:ext uri="{FF2B5EF4-FFF2-40B4-BE49-F238E27FC236}">
                <a16:creationId xmlns:a16="http://schemas.microsoft.com/office/drawing/2014/main" id="{53761DD3-CB49-DFBF-B643-8AB58259E24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61357407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pic>
        <p:nvPicPr>
          <p:cNvPr id="2" name="Graphic 1">
            <a:extLst>
              <a:ext uri="{FF2B5EF4-FFF2-40B4-BE49-F238E27FC236}">
                <a16:creationId xmlns:a16="http://schemas.microsoft.com/office/drawing/2014/main" id="{42271A9D-9A8F-F606-9CF2-2BB035786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B5D5067-7095-A598-5699-21FE57B8B515}"/>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4028365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Section title or not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058206"/>
            <a:ext cx="2659678" cy="380720"/>
          </a:xfrm>
          <a:prstGeom prst="rect">
            <a:avLst/>
          </a:prstGeom>
        </p:spPr>
      </p:pic>
      <p:pic>
        <p:nvPicPr>
          <p:cNvPr id="5" name="Graphic 4">
            <a:extLst>
              <a:ext uri="{FF2B5EF4-FFF2-40B4-BE49-F238E27FC236}">
                <a16:creationId xmlns:a16="http://schemas.microsoft.com/office/drawing/2014/main" id="{5E510114-6CD5-E26A-4F56-E51B7A21E1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0" y="3058205"/>
            <a:ext cx="380721" cy="380721"/>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1952" y="3058206"/>
            <a:ext cx="2659678" cy="380720"/>
          </a:xfrm>
          <a:prstGeom prst="rect">
            <a:avLst/>
          </a:prstGeom>
        </p:spPr>
      </p:pic>
      <p:sp>
        <p:nvSpPr>
          <p:cNvPr id="12" name="Text Placeholder 11">
            <a:extLst>
              <a:ext uri="{FF2B5EF4-FFF2-40B4-BE49-F238E27FC236}">
                <a16:creationId xmlns:a16="http://schemas.microsoft.com/office/drawing/2014/main" id="{65A494D3-4AEC-731C-8099-E817B27EF05B}"/>
              </a:ext>
            </a:extLst>
          </p:cNvPr>
          <p:cNvSpPr>
            <a:spLocks noGrp="1"/>
          </p:cNvSpPr>
          <p:nvPr>
            <p:ph type="body" sz="quarter" idx="10" hasCustomPrompt="1"/>
          </p:nvPr>
        </p:nvSpPr>
        <p:spPr>
          <a:xfrm>
            <a:off x="1327150" y="2968027"/>
            <a:ext cx="6965950" cy="544512"/>
          </a:xfrm>
          <a:prstGeom prst="rect">
            <a:avLst/>
          </a:prstGeom>
        </p:spPr>
        <p:txBody>
          <a:bodyPr/>
          <a:lstStyle>
            <a:lvl1pPr>
              <a:defRPr sz="1600" b="1">
                <a:solidFill>
                  <a:schemeClr val="tx1"/>
                </a:solidFill>
                <a:latin typeface="+mj-lt"/>
              </a:defRPr>
            </a:lvl1pPr>
            <a:lvl2pPr>
              <a:defRPr sz="1600" b="1">
                <a:solidFill>
                  <a:schemeClr val="tx1"/>
                </a:solidFill>
                <a:latin typeface="+mj-lt"/>
              </a:defRPr>
            </a:lvl2pPr>
            <a:lvl3pPr>
              <a:defRPr sz="1600" b="1">
                <a:solidFill>
                  <a:schemeClr val="tx1"/>
                </a:solidFill>
                <a:latin typeface="+mj-lt"/>
              </a:defRPr>
            </a:lvl3pPr>
            <a:lvl4pPr>
              <a:defRPr sz="1600" b="1">
                <a:solidFill>
                  <a:schemeClr val="tx1"/>
                </a:solidFill>
                <a:latin typeface="+mj-lt"/>
              </a:defRPr>
            </a:lvl4pPr>
            <a:lvl5pPr>
              <a:defRPr sz="1600" b="1">
                <a:solidFill>
                  <a:schemeClr val="tx1"/>
                </a:solidFill>
                <a:latin typeface="+mj-lt"/>
              </a:defRPr>
            </a:lvl5pPr>
          </a:lstStyle>
          <a:p>
            <a:pPr lvl="0"/>
            <a:r>
              <a:rPr lang="en-US" dirty="0"/>
              <a:t>Short note or explanation lorem ipsum dolor sit </a:t>
            </a:r>
            <a:r>
              <a:rPr lang="en-US" dirty="0" err="1"/>
              <a:t>amet</a:t>
            </a:r>
            <a:r>
              <a:rPr lang="en-US" dirty="0"/>
              <a:t>, </a:t>
            </a:r>
            <a:r>
              <a:rPr lang="en-GB" noProof="0" dirty="0" err="1"/>
              <a:t>consectetur</a:t>
            </a:r>
            <a:r>
              <a:rPr lang="en-US" dirty="0"/>
              <a:t> </a:t>
            </a:r>
            <a:r>
              <a:rPr lang="en-US" dirty="0" err="1"/>
              <a:t>adispicing</a:t>
            </a:r>
            <a:r>
              <a:rPr lang="en-US" dirty="0"/>
              <a:t> </a:t>
            </a:r>
            <a:r>
              <a:rPr lang="en-US" dirty="0" err="1"/>
              <a:t>elit</a:t>
            </a:r>
            <a:r>
              <a:rPr lang="en-US" dirty="0"/>
              <a:t>. </a:t>
            </a:r>
            <a:r>
              <a:rPr lang="en-US" dirty="0" err="1"/>
              <a:t>Fusce</a:t>
            </a:r>
            <a:r>
              <a:rPr lang="en-US" dirty="0"/>
              <a:t> convallis </a:t>
            </a:r>
            <a:r>
              <a:rPr lang="en-US" dirty="0" err="1"/>
              <a:t>est</a:t>
            </a:r>
            <a:r>
              <a:rPr lang="en-US" dirty="0"/>
              <a:t> dui.</a:t>
            </a:r>
            <a:endParaRPr lang="en-GB" dirty="0"/>
          </a:p>
        </p:txBody>
      </p:sp>
    </p:spTree>
    <p:extLst>
      <p:ext uri="{BB962C8B-B14F-4D97-AF65-F5344CB8AC3E}">
        <p14:creationId xmlns:p14="http://schemas.microsoft.com/office/powerpoint/2010/main" val="105750836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8" name="Text Placeholder 6">
            <a:extLst>
              <a:ext uri="{FF2B5EF4-FFF2-40B4-BE49-F238E27FC236}">
                <a16:creationId xmlns:a16="http://schemas.microsoft.com/office/drawing/2014/main" id="{36820147-9084-0C10-8D84-72CE255A0436}"/>
              </a:ext>
            </a:extLst>
          </p:cNvPr>
          <p:cNvSpPr>
            <a:spLocks noGrp="1"/>
          </p:cNvSpPr>
          <p:nvPr>
            <p:ph type="body" sz="quarter" idx="13"/>
          </p:nvPr>
        </p:nvSpPr>
        <p:spPr>
          <a:xfrm>
            <a:off x="704850" y="1328738"/>
            <a:ext cx="7718425" cy="2181225"/>
          </a:xfrm>
          <a:prstGeom prst="rect">
            <a:avLst/>
          </a:prstGeom>
        </p:spPr>
        <p:txBody>
          <a:bodyPr/>
          <a:lstStyle>
            <a:lvl1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1pPr>
            <a:lvl2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2pPr>
            <a:lvl3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3pPr>
            <a:lvl4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4pPr>
            <a:lvl5pPr marL="285750" marR="0" indent="-285750" algn="l" rtl="0">
              <a:lnSpc>
                <a:spcPct val="200000"/>
              </a:lnSpc>
              <a:spcBef>
                <a:spcPts val="0"/>
              </a:spcBef>
              <a:spcAft>
                <a:spcPts val="0"/>
              </a:spcAft>
              <a:buClr>
                <a:srgbClr val="000000"/>
              </a:buClr>
              <a:buFont typeface="Arial" panose="020B0604020202020204" pitchFamily="34" charset="0"/>
              <a:buChar char="•"/>
              <a:defRPr lang="en-GB" sz="1400" b="1" i="0" u="none" strike="noStrike" cap="none" dirty="0">
                <a:solidFill>
                  <a:srgbClr val="000000"/>
                </a:solidFill>
                <a:effectLst/>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12148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oogle Shape;267;p26">
            <a:extLst>
              <a:ext uri="{FF2B5EF4-FFF2-40B4-BE49-F238E27FC236}">
                <a16:creationId xmlns:a16="http://schemas.microsoft.com/office/drawing/2014/main" id="{D0AA367D-7BF1-94BF-4069-90E2A10814E6}"/>
              </a:ext>
            </a:extLst>
          </p:cNvPr>
          <p:cNvSpPr/>
          <p:nvPr userDrawn="1"/>
        </p:nvSpPr>
        <p:spPr>
          <a:xfrm>
            <a:off x="-10500" y="4019892"/>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1623B3F9-D122-500A-5697-5CDFA762A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963032" y="1645441"/>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92387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a:t>
            </a:r>
            <a:r>
              <a:rPr lang="en-GB" b="1" i="0" dirty="0" err="1">
                <a:solidFill>
                  <a:srgbClr val="000000"/>
                </a:solidFill>
                <a:effectLst/>
                <a:latin typeface="+mn-lt"/>
              </a:rPr>
              <a:t>dolor</a:t>
            </a:r>
            <a:r>
              <a:rPr lang="en-GB" b="1" i="0" dirty="0">
                <a:solidFill>
                  <a:srgbClr val="000000"/>
                </a:solidFill>
                <a:effectLst/>
                <a:latin typeface="+mn-lt"/>
              </a:rPr>
              <a:t> sit </a:t>
            </a:r>
            <a:r>
              <a:rPr lang="en-GB" b="1" i="0" dirty="0" err="1">
                <a:solidFill>
                  <a:srgbClr val="000000"/>
                </a:solidFill>
                <a:effectLst/>
                <a:latin typeface="+mn-lt"/>
              </a:rPr>
              <a:t>amet</a:t>
            </a:r>
            <a:r>
              <a:rPr lang="en-GB" b="1" i="0" dirty="0">
                <a:solidFill>
                  <a:srgbClr val="000000"/>
                </a:solidFill>
                <a:effectLst/>
                <a:latin typeface="+mn-lt"/>
              </a:rPr>
              <a:t>, </a:t>
            </a:r>
            <a:r>
              <a:rPr lang="en-GB" b="1" i="0" dirty="0" err="1">
                <a:solidFill>
                  <a:srgbClr val="000000"/>
                </a:solidFill>
                <a:effectLst/>
                <a:latin typeface="+mn-lt"/>
              </a:rPr>
              <a:t>consectetur</a:t>
            </a:r>
            <a:r>
              <a:rPr lang="en-GB" b="1" i="0" dirty="0">
                <a:solidFill>
                  <a:srgbClr val="000000"/>
                </a:solidFill>
                <a:effectLst/>
                <a:latin typeface="+mn-lt"/>
              </a:rPr>
              <a:t> </a:t>
            </a:r>
            <a:r>
              <a:rPr lang="en-GB" b="1" i="0" dirty="0" err="1">
                <a:solidFill>
                  <a:srgbClr val="000000"/>
                </a:solidFill>
                <a:effectLst/>
                <a:latin typeface="+mn-lt"/>
              </a:rPr>
              <a:t>adipiscing</a:t>
            </a:r>
            <a:r>
              <a:rPr lang="en-GB" b="1" i="0" dirty="0">
                <a:solidFill>
                  <a:srgbClr val="000000"/>
                </a:solidFill>
                <a:effectLst/>
                <a:latin typeface="+mn-lt"/>
              </a:rPr>
              <a:t> </a:t>
            </a:r>
            <a:r>
              <a:rPr lang="en-GB" b="1" i="0" dirty="0" err="1">
                <a:solidFill>
                  <a:srgbClr val="000000"/>
                </a:solidFill>
                <a:effectLst/>
                <a:latin typeface="+mn-lt"/>
              </a:rPr>
              <a:t>elit</a:t>
            </a:r>
            <a:r>
              <a:rPr lang="en-GB" b="1" i="0" dirty="0">
                <a:solidFill>
                  <a:srgbClr val="000000"/>
                </a:solidFill>
                <a:effectLst/>
                <a:latin typeface="+mn-lt"/>
              </a:rPr>
              <a:t>.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a:p>
            <a:pPr marL="285750" indent="-285750">
              <a:lnSpc>
                <a:spcPct val="200000"/>
              </a:lnSpc>
              <a:buFont typeface="Arial" panose="020B0604020202020204" pitchFamily="34" charset="0"/>
              <a:buChar char="•"/>
            </a:pPr>
            <a:r>
              <a:rPr lang="en-GB" b="1" i="0" dirty="0">
                <a:solidFill>
                  <a:srgbClr val="000000"/>
                </a:solidFill>
                <a:effectLst/>
                <a:latin typeface="+mn-lt"/>
              </a:rPr>
              <a:t>Donec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consequat</a:t>
            </a:r>
            <a:r>
              <a:rPr lang="en-GB" b="1" i="0" dirty="0">
                <a:solidFill>
                  <a:srgbClr val="000000"/>
                </a:solidFill>
                <a:effectLst/>
                <a:latin typeface="+mn-lt"/>
              </a:rPr>
              <a:t> </a:t>
            </a:r>
            <a:r>
              <a:rPr lang="en-GB" b="1" i="0" dirty="0" err="1">
                <a:solidFill>
                  <a:srgbClr val="000000"/>
                </a:solidFill>
                <a:effectLst/>
                <a:latin typeface="+mn-lt"/>
              </a:rPr>
              <a:t>nisl</a:t>
            </a:r>
            <a:r>
              <a:rPr lang="en-GB" b="1" i="0" dirty="0">
                <a:solidFill>
                  <a:srgbClr val="000000"/>
                </a:solidFill>
                <a:effectLst/>
                <a:latin typeface="+mn-lt"/>
              </a:rPr>
              <a:t>,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nisi.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Fusce</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a:t>
            </a:r>
            <a:r>
              <a:rPr lang="en-GB" b="1" i="0" dirty="0" err="1">
                <a:solidFill>
                  <a:srgbClr val="000000"/>
                </a:solidFill>
                <a:effectLst/>
                <a:latin typeface="+mn-lt"/>
              </a:rPr>
              <a:t>ultricies</a:t>
            </a:r>
            <a:r>
              <a:rPr lang="en-GB" b="1" i="0" dirty="0">
                <a:solidFill>
                  <a:srgbClr val="000000"/>
                </a:solidFill>
                <a:effectLst/>
                <a:latin typeface="+mn-lt"/>
              </a:rPr>
              <a:t> convallis.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Vivamus</a:t>
            </a:r>
            <a:r>
              <a:rPr lang="en-GB" b="1" i="0" dirty="0">
                <a:solidFill>
                  <a:srgbClr val="000000"/>
                </a:solidFill>
                <a:effectLst/>
                <a:latin typeface="+mn-lt"/>
              </a:rPr>
              <a:t> id ligula </a:t>
            </a:r>
            <a:r>
              <a:rPr lang="en-GB" b="1" i="0" dirty="0" err="1">
                <a:solidFill>
                  <a:srgbClr val="000000"/>
                </a:solidFill>
                <a:effectLst/>
                <a:latin typeface="+mn-lt"/>
              </a:rPr>
              <a:t>hendrerit</a:t>
            </a:r>
            <a:r>
              <a:rPr lang="en-GB" b="1" i="0" dirty="0">
                <a:solidFill>
                  <a:srgbClr val="000000"/>
                </a:solidFill>
                <a:effectLst/>
                <a:latin typeface="+mn-lt"/>
              </a:rPr>
              <a:t> eros gravida </a:t>
            </a:r>
            <a:r>
              <a:rPr lang="en-GB" b="1" i="0" dirty="0" err="1">
                <a:solidFill>
                  <a:srgbClr val="000000"/>
                </a:solidFill>
                <a:effectLst/>
                <a:latin typeface="+mn-lt"/>
              </a:rPr>
              <a:t>sagittis</a:t>
            </a:r>
            <a:r>
              <a:rPr lang="en-GB" b="1" i="0" dirty="0">
                <a:solidFill>
                  <a:srgbClr val="000000"/>
                </a:solidFill>
                <a:effectLst/>
                <a:latin typeface="+mn-lt"/>
              </a:rPr>
              <a:t> et non ipsum.</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p:txBody>
      </p:sp>
    </p:spTree>
    <p:extLst>
      <p:ext uri="{BB962C8B-B14F-4D97-AF65-F5344CB8AC3E}">
        <p14:creationId xmlns:p14="http://schemas.microsoft.com/office/powerpoint/2010/main" val="19322622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35" name="Google Shape;267;p26">
            <a:extLst>
              <a:ext uri="{FF2B5EF4-FFF2-40B4-BE49-F238E27FC236}">
                <a16:creationId xmlns:a16="http://schemas.microsoft.com/office/drawing/2014/main" id="{2496006F-D57A-C67D-A19B-7099E38440D3}"/>
              </a:ext>
            </a:extLst>
          </p:cNvPr>
          <p:cNvSpPr/>
          <p:nvPr userDrawn="1"/>
        </p:nvSpPr>
        <p:spPr>
          <a:xfrm>
            <a:off x="3855900" y="3537025"/>
            <a:ext cx="1432200" cy="1432200"/>
          </a:xfrm>
          <a:prstGeom prst="ellipse">
            <a:avLst/>
          </a:prstGeom>
          <a:solidFill>
            <a:srgbClr val="F2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31">
            <a:extLst>
              <a:ext uri="{FF2B5EF4-FFF2-40B4-BE49-F238E27FC236}">
                <a16:creationId xmlns:a16="http://schemas.microsoft.com/office/drawing/2014/main" id="{6DA26CAD-8B72-6E56-D325-A7099ECAC1D2}"/>
              </a:ext>
            </a:extLst>
          </p:cNvPr>
          <p:cNvSpPr/>
          <p:nvPr userDrawn="1"/>
        </p:nvSpPr>
        <p:spPr>
          <a:xfrm>
            <a:off x="705601" y="1143000"/>
            <a:ext cx="7717838" cy="3368040"/>
          </a:xfrm>
          <a:prstGeom prst="rect">
            <a:avLst/>
          </a:prstGeom>
          <a:solidFill>
            <a:srgbClr val="C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0">
            <a:extLst>
              <a:ext uri="{FF2B5EF4-FFF2-40B4-BE49-F238E27FC236}">
                <a16:creationId xmlns:a16="http://schemas.microsoft.com/office/drawing/2014/main" id="{AD8B563C-66AB-A2D7-173C-69453C56360D}"/>
              </a:ext>
            </a:extLst>
          </p:cNvPr>
          <p:cNvSpPr>
            <a:spLocks noGrp="1"/>
          </p:cNvSpPr>
          <p:nvPr>
            <p:ph type="body" sz="quarter" idx="12" hasCustomPrompt="1"/>
          </p:nvPr>
        </p:nvSpPr>
        <p:spPr>
          <a:xfrm>
            <a:off x="705601" y="419099"/>
            <a:ext cx="7717838" cy="349535"/>
          </a:xfrm>
          <a:prstGeom prst="rect">
            <a:avLst/>
          </a:prstGeom>
        </p:spPr>
        <p:txBody>
          <a:bodyPr/>
          <a:lstStyle>
            <a:lvl1pPr algn="ctr">
              <a:defRPr sz="1400" b="1" spc="600">
                <a:solidFill>
                  <a:schemeClr val="tx1"/>
                </a:solidFill>
                <a:latin typeface="+mj-lt"/>
              </a:defRPr>
            </a:lvl1pPr>
          </a:lstStyle>
          <a:p>
            <a:pPr lvl="0"/>
            <a:r>
              <a:rPr lang="es-ES" noProof="0" dirty="0"/>
              <a:t>KEY TAKEAWAYS</a:t>
            </a:r>
            <a:endParaRPr lang="en-GB" noProof="0" dirty="0"/>
          </a:p>
        </p:txBody>
      </p:sp>
      <p:sp>
        <p:nvSpPr>
          <p:cNvPr id="31" name="TextBox 30">
            <a:extLst>
              <a:ext uri="{FF2B5EF4-FFF2-40B4-BE49-F238E27FC236}">
                <a16:creationId xmlns:a16="http://schemas.microsoft.com/office/drawing/2014/main" id="{56D1B085-A35F-DD15-5C9A-27F7B621DA7D}"/>
              </a:ext>
            </a:extLst>
          </p:cNvPr>
          <p:cNvSpPr txBox="1"/>
          <p:nvPr userDrawn="1"/>
        </p:nvSpPr>
        <p:spPr>
          <a:xfrm>
            <a:off x="819525" y="1615708"/>
            <a:ext cx="7504950" cy="2308324"/>
          </a:xfrm>
          <a:prstGeom prst="rect">
            <a:avLst/>
          </a:prstGeom>
          <a:noFill/>
        </p:spPr>
        <p:txBody>
          <a:bodyPr wrap="square" rtlCol="0">
            <a:spAutoFit/>
          </a:bodyPr>
          <a:lstStyle/>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Lorem ipsum </a:t>
            </a:r>
            <a:r>
              <a:rPr lang="en-GB" sz="1800" b="1" i="0" dirty="0" err="1">
                <a:solidFill>
                  <a:srgbClr val="374646"/>
                </a:solidFill>
                <a:effectLst/>
                <a:latin typeface="+mn-lt"/>
              </a:rPr>
              <a:t>dolor</a:t>
            </a:r>
            <a:r>
              <a:rPr lang="en-GB" sz="1800" b="1" i="0" dirty="0">
                <a:solidFill>
                  <a:srgbClr val="374646"/>
                </a:solidFill>
                <a:effectLst/>
                <a:latin typeface="+mn-lt"/>
              </a:rPr>
              <a:t> sit </a:t>
            </a:r>
            <a:r>
              <a:rPr lang="en-GB" sz="1800" b="1" i="0" dirty="0" err="1">
                <a:solidFill>
                  <a:srgbClr val="374646"/>
                </a:solidFill>
                <a:effectLst/>
                <a:latin typeface="+mn-lt"/>
              </a:rPr>
              <a:t>amet</a:t>
            </a:r>
            <a:r>
              <a:rPr lang="en-GB" sz="1800" b="1" i="0" dirty="0">
                <a:solidFill>
                  <a:srgbClr val="374646"/>
                </a:solidFill>
                <a:effectLst/>
                <a:latin typeface="+mn-lt"/>
              </a:rPr>
              <a:t>, </a:t>
            </a:r>
            <a:r>
              <a:rPr lang="en-GB" sz="1800" b="1" i="0" dirty="0" err="1">
                <a:solidFill>
                  <a:srgbClr val="374646"/>
                </a:solidFill>
                <a:effectLst/>
                <a:latin typeface="+mn-lt"/>
              </a:rPr>
              <a:t>consectetur</a:t>
            </a:r>
            <a:r>
              <a:rPr lang="en-GB" sz="1800" b="1" i="0" dirty="0">
                <a:solidFill>
                  <a:srgbClr val="374646"/>
                </a:solidFill>
                <a:effectLst/>
                <a:latin typeface="+mn-lt"/>
              </a:rPr>
              <a:t> </a:t>
            </a:r>
            <a:r>
              <a:rPr lang="en-GB" sz="1800" b="1" i="0" dirty="0" err="1">
                <a:solidFill>
                  <a:srgbClr val="374646"/>
                </a:solidFill>
                <a:effectLst/>
                <a:latin typeface="+mn-lt"/>
              </a:rPr>
              <a:t>adipiscing</a:t>
            </a:r>
            <a:r>
              <a:rPr lang="en-GB" sz="1800" b="1" i="0" dirty="0">
                <a:solidFill>
                  <a:srgbClr val="374646"/>
                </a:solidFill>
                <a:effectLst/>
                <a:latin typeface="+mn-lt"/>
              </a:rPr>
              <a:t> </a:t>
            </a:r>
            <a:r>
              <a:rPr lang="en-GB" sz="1800" b="1" i="0" dirty="0" err="1">
                <a:solidFill>
                  <a:srgbClr val="374646"/>
                </a:solidFill>
                <a:effectLst/>
                <a:latin typeface="+mn-lt"/>
              </a:rPr>
              <a:t>elit</a:t>
            </a:r>
            <a:r>
              <a:rPr lang="en-GB" sz="1800" b="1" i="0" dirty="0">
                <a:solidFill>
                  <a:srgbClr val="374646"/>
                </a:solidFill>
                <a:effectLst/>
                <a:latin typeface="+mn-lt"/>
              </a:rPr>
              <a:t>. Donec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consequat</a:t>
            </a:r>
            <a:r>
              <a:rPr lang="en-GB" sz="1800" b="1" i="0" dirty="0">
                <a:solidFill>
                  <a:srgbClr val="374646"/>
                </a:solidFill>
                <a:effectLst/>
                <a:latin typeface="+mn-lt"/>
              </a:rPr>
              <a:t> </a:t>
            </a:r>
            <a:r>
              <a:rPr lang="en-GB" sz="1800" b="1" i="0" dirty="0" err="1">
                <a:solidFill>
                  <a:srgbClr val="374646"/>
                </a:solidFill>
                <a:effectLst/>
                <a:latin typeface="+mn-lt"/>
              </a:rPr>
              <a:t>nisl</a:t>
            </a:r>
            <a:r>
              <a:rPr lang="en-GB" sz="1800" b="1" i="0" dirty="0">
                <a:solidFill>
                  <a:srgbClr val="374646"/>
                </a:solidFill>
                <a:effectLst/>
                <a:latin typeface="+mn-lt"/>
              </a:rPr>
              <a:t>,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nisi.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Fusce</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a:t>
            </a:r>
            <a:r>
              <a:rPr lang="en-GB" sz="1800" b="1" i="0" dirty="0" err="1">
                <a:solidFill>
                  <a:srgbClr val="374646"/>
                </a:solidFill>
                <a:effectLst/>
                <a:latin typeface="+mn-lt"/>
              </a:rPr>
              <a:t>ultricies</a:t>
            </a:r>
            <a:r>
              <a:rPr lang="en-GB" sz="1800" b="1" i="0" dirty="0">
                <a:solidFill>
                  <a:srgbClr val="374646"/>
                </a:solidFill>
                <a:effectLst/>
                <a:latin typeface="+mn-lt"/>
              </a:rPr>
              <a:t> convallis.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Vivamus</a:t>
            </a:r>
            <a:r>
              <a:rPr lang="en-GB" sz="1800" b="1" i="0" dirty="0">
                <a:solidFill>
                  <a:srgbClr val="374646"/>
                </a:solidFill>
                <a:effectLst/>
                <a:latin typeface="+mn-lt"/>
              </a:rPr>
              <a:t> id ligula </a:t>
            </a:r>
            <a:r>
              <a:rPr lang="en-GB" sz="1800" b="1" i="0" dirty="0" err="1">
                <a:solidFill>
                  <a:srgbClr val="374646"/>
                </a:solidFill>
                <a:effectLst/>
                <a:latin typeface="+mn-lt"/>
              </a:rPr>
              <a:t>hendrerit</a:t>
            </a:r>
            <a:r>
              <a:rPr lang="en-GB" sz="1800" b="1" i="0" dirty="0">
                <a:solidFill>
                  <a:srgbClr val="374646"/>
                </a:solidFill>
                <a:effectLst/>
                <a:latin typeface="+mn-lt"/>
              </a:rPr>
              <a:t> eros gravida </a:t>
            </a:r>
            <a:r>
              <a:rPr lang="en-GB" sz="1800" b="1" i="0" dirty="0" err="1">
                <a:solidFill>
                  <a:srgbClr val="374646"/>
                </a:solidFill>
                <a:effectLst/>
                <a:latin typeface="+mn-lt"/>
              </a:rPr>
              <a:t>sagittis</a:t>
            </a:r>
            <a:r>
              <a:rPr lang="en-GB" sz="1800" b="1" i="0" dirty="0">
                <a:solidFill>
                  <a:srgbClr val="374646"/>
                </a:solidFill>
                <a:effectLst/>
                <a:latin typeface="+mn-lt"/>
              </a:rPr>
              <a:t> et non ipsum.</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Nullam</a:t>
            </a:r>
            <a:r>
              <a:rPr lang="en-GB" sz="1800" b="1" i="0" dirty="0">
                <a:solidFill>
                  <a:srgbClr val="374646"/>
                </a:solidFill>
                <a:effectLst/>
                <a:latin typeface="+mn-lt"/>
              </a:rPr>
              <a:t> ac </a:t>
            </a:r>
            <a:r>
              <a:rPr lang="en-GB" sz="1800" b="1" i="0" dirty="0" err="1">
                <a:solidFill>
                  <a:srgbClr val="374646"/>
                </a:solidFill>
                <a:effectLst/>
                <a:latin typeface="+mn-lt"/>
              </a:rPr>
              <a:t>tincidunt</a:t>
            </a:r>
            <a:r>
              <a:rPr lang="en-GB" sz="1800" b="1" i="0" dirty="0">
                <a:solidFill>
                  <a:srgbClr val="374646"/>
                </a:solidFill>
                <a:effectLst/>
                <a:latin typeface="+mn-lt"/>
              </a:rPr>
              <a:t> dui. </a:t>
            </a:r>
            <a:endParaRPr lang="en-GB" sz="1800" b="1" dirty="0">
              <a:solidFill>
                <a:srgbClr val="374646"/>
              </a:solidFill>
              <a:latin typeface="+mn-lt"/>
            </a:endParaRPr>
          </a:p>
        </p:txBody>
      </p:sp>
      <p:pic>
        <p:nvPicPr>
          <p:cNvPr id="33" name="Graphic 32">
            <a:extLst>
              <a:ext uri="{FF2B5EF4-FFF2-40B4-BE49-F238E27FC236}">
                <a16:creationId xmlns:a16="http://schemas.microsoft.com/office/drawing/2014/main" id="{B3F7AF3A-C98E-0B96-0DD0-165ED73942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3439" y="387915"/>
            <a:ext cx="2659678" cy="380720"/>
          </a:xfrm>
          <a:prstGeom prst="rect">
            <a:avLst/>
          </a:prstGeom>
        </p:spPr>
      </p:pic>
      <p:pic>
        <p:nvPicPr>
          <p:cNvPr id="34" name="Graphic 33">
            <a:extLst>
              <a:ext uri="{FF2B5EF4-FFF2-40B4-BE49-F238E27FC236}">
                <a16:creationId xmlns:a16="http://schemas.microsoft.com/office/drawing/2014/main" id="{4EB5654C-F304-3369-84C5-632132CBF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077" y="387915"/>
            <a:ext cx="2659678" cy="380720"/>
          </a:xfrm>
          <a:prstGeom prst="rect">
            <a:avLst/>
          </a:prstGeom>
        </p:spPr>
      </p:pic>
    </p:spTree>
    <p:extLst>
      <p:ext uri="{BB962C8B-B14F-4D97-AF65-F5344CB8AC3E}">
        <p14:creationId xmlns:p14="http://schemas.microsoft.com/office/powerpoint/2010/main" val="7573340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4946375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48" r:id="rId2"/>
    <p:sldLayoutId id="2147483726" r:id="rId3"/>
    <p:sldLayoutId id="2147483727" r:id="rId4"/>
    <p:sldLayoutId id="2147483666" r:id="rId5"/>
    <p:sldLayoutId id="2147483684" r:id="rId6"/>
    <p:sldLayoutId id="2147483724" r:id="rId7"/>
    <p:sldLayoutId id="2147483725" r:id="rId8"/>
    <p:sldLayoutId id="2147483694" r:id="rId9"/>
    <p:sldLayoutId id="2147483728" r:id="rId10"/>
    <p:sldLayoutId id="2147483695" r:id="rId11"/>
    <p:sldLayoutId id="2147483680" r:id="rId12"/>
    <p:sldLayoutId id="2147483701" r:id="rId13"/>
    <p:sldLayoutId id="2147483702" r:id="rId14"/>
    <p:sldLayoutId id="2147483700" r:id="rId15"/>
    <p:sldLayoutId id="2147483681" r:id="rId16"/>
    <p:sldLayoutId id="2147483692" r:id="rId17"/>
    <p:sldLayoutId id="2147483693" r:id="rId18"/>
    <p:sldLayoutId id="2147483691" r:id="rId19"/>
    <p:sldLayoutId id="2147483696" r:id="rId20"/>
    <p:sldLayoutId id="2147483698" r:id="rId21"/>
    <p:sldLayoutId id="2147483699" r:id="rId22"/>
    <p:sldLayoutId id="2147483697" r:id="rId23"/>
    <p:sldLayoutId id="2147483723" r:id="rId24"/>
    <p:sldLayoutId id="2147483685" r:id="rId25"/>
    <p:sldLayoutId id="2147483688" r:id="rId26"/>
    <p:sldLayoutId id="2147483686" r:id="rId27"/>
    <p:sldLayoutId id="2147483690" r:id="rId28"/>
    <p:sldLayoutId id="2147483687" r:id="rId29"/>
    <p:sldLayoutId id="2147483689"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fullhdkarayipkorsanlari3turkcedublaj.blogspot.com/2017/03/mesothelioma-law-firms-why-sokolove-law.html" TargetMode="External"/><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fullhdkarayipkorsanlari3turkcedublaj.blogspot.com/2017/03/mesothelioma-law-firms-why-sokolove-law.html" TargetMode="External"/><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Flag_of_England" TargetMode="External"/><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Flag_of_England" TargetMode="External"/><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www.publicdomainpictures.net/en/view-image.php?image=104525&amp;picture=welsh-flag" TargetMode="External"/><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s://www.publicdomainpictures.net/en/view-image.php?image=104525&amp;picture=welsh-flag" TargetMode="External"/><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www.mclib.org/explore-topics/" TargetMode="External"/><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hyperlink" Target="https://www.mclib.org/explore-topics/" TargetMode="External"/><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www.mclib.org/explore-topics/" TargetMode="External"/><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https://www.mclib.org/explore-topics/" TargetMode="External"/><Relationship Id="rId2" Type="http://schemas.openxmlformats.org/officeDocument/2006/relationships/image" Target="../media/image22.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hyperlink" Target="https://openclipart.org/detail/194536/documents" TargetMode="External"/><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hyperlink" Target="https://www.publicdomainpictures.net/view-image.php?image=380701&amp;picture=any-questions" TargetMode="External"/><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D8FF74-A0D5-F5C3-766B-69BB97C2CD01}"/>
              </a:ext>
            </a:extLst>
          </p:cNvPr>
          <p:cNvSpPr>
            <a:spLocks noGrp="1"/>
          </p:cNvSpPr>
          <p:nvPr>
            <p:ph type="body" sz="quarter" idx="10"/>
          </p:nvPr>
        </p:nvSpPr>
        <p:spPr/>
        <p:txBody>
          <a:bodyPr/>
          <a:lstStyle/>
          <a:p>
            <a:r>
              <a:rPr lang="en-GB" dirty="0"/>
              <a:t>Domestic abuse and housing</a:t>
            </a:r>
          </a:p>
        </p:txBody>
      </p:sp>
      <p:sp>
        <p:nvSpPr>
          <p:cNvPr id="6" name="Text Placeholder 5">
            <a:extLst>
              <a:ext uri="{FF2B5EF4-FFF2-40B4-BE49-F238E27FC236}">
                <a16:creationId xmlns:a16="http://schemas.microsoft.com/office/drawing/2014/main" id="{5E581971-7969-86BB-8CAF-12AF09DA4FDD}"/>
              </a:ext>
            </a:extLst>
          </p:cNvPr>
          <p:cNvSpPr>
            <a:spLocks noGrp="1"/>
          </p:cNvSpPr>
          <p:nvPr>
            <p:ph type="body" sz="quarter" idx="11"/>
          </p:nvPr>
        </p:nvSpPr>
        <p:spPr/>
        <p:txBody>
          <a:bodyPr/>
          <a:lstStyle/>
          <a:p>
            <a:r>
              <a:rPr lang="en-GB" dirty="0"/>
              <a:t>Alexander Campbell and India Flanagan</a:t>
            </a:r>
          </a:p>
        </p:txBody>
      </p:sp>
      <p:sp>
        <p:nvSpPr>
          <p:cNvPr id="7" name="Text Placeholder 6">
            <a:extLst>
              <a:ext uri="{FF2B5EF4-FFF2-40B4-BE49-F238E27FC236}">
                <a16:creationId xmlns:a16="http://schemas.microsoft.com/office/drawing/2014/main" id="{6E02506A-1B01-6457-6BD6-89DEF4D44F27}"/>
              </a:ext>
            </a:extLst>
          </p:cNvPr>
          <p:cNvSpPr>
            <a:spLocks noGrp="1"/>
          </p:cNvSpPr>
          <p:nvPr>
            <p:ph type="body" sz="quarter" idx="12"/>
          </p:nvPr>
        </p:nvSpPr>
        <p:spPr/>
        <p:txBody>
          <a:bodyPr/>
          <a:lstStyle/>
          <a:p>
            <a:r>
              <a:rPr lang="en-GB" dirty="0"/>
              <a:t>Housing Day, October 2023</a:t>
            </a:r>
          </a:p>
        </p:txBody>
      </p:sp>
    </p:spTree>
    <p:extLst>
      <p:ext uri="{BB962C8B-B14F-4D97-AF65-F5344CB8AC3E}">
        <p14:creationId xmlns:p14="http://schemas.microsoft.com/office/powerpoint/2010/main" val="111983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60714"/>
            <a:ext cx="3806113" cy="3272701"/>
          </a:xfrm>
        </p:spPr>
        <p:txBody>
          <a:bodyPr/>
          <a:lstStyle/>
          <a:p>
            <a:pPr algn="l" fontAlgn="base"/>
            <a:r>
              <a:rPr lang="en-GB" sz="1600" u="sng" dirty="0">
                <a:solidFill>
                  <a:srgbClr val="3D3D3D"/>
                </a:solidFill>
              </a:rPr>
              <a:t>Section 3 DAA 2021</a:t>
            </a:r>
          </a:p>
          <a:p>
            <a:pPr algn="l" fontAlgn="base"/>
            <a:endParaRPr lang="en-GB" sz="1600" u="sng" dirty="0">
              <a:solidFill>
                <a:srgbClr val="3D3D3D"/>
              </a:solidFill>
            </a:endParaRPr>
          </a:p>
          <a:p>
            <a:pPr algn="l" fontAlgn="base"/>
            <a:r>
              <a:rPr lang="en-GB" sz="1600" b="0" i="0" u="none" strike="noStrike" dirty="0">
                <a:solidFill>
                  <a:srgbClr val="3D3D3D"/>
                </a:solidFill>
                <a:effectLst/>
              </a:rPr>
              <a:t>(1)  This section applies where behaviour of a person ("A") towards another person ("B") is domestic abuse.</a:t>
            </a:r>
          </a:p>
          <a:p>
            <a:pPr algn="l" fontAlgn="base"/>
            <a:endParaRPr lang="en-GB" sz="1600" b="0" i="0" u="none" strike="noStrike" dirty="0">
              <a:solidFill>
                <a:srgbClr val="3D3D3D"/>
              </a:solidFill>
              <a:effectLst/>
            </a:endParaRPr>
          </a:p>
          <a:p>
            <a:pPr algn="l" fontAlgn="base"/>
            <a:r>
              <a:rPr lang="en-GB" sz="1600" b="0" i="0" u="none" strike="noStrike" dirty="0">
                <a:solidFill>
                  <a:srgbClr val="3D3D3D"/>
                </a:solidFill>
                <a:effectLst/>
              </a:rPr>
              <a:t>(2)  Any reference in this Act to a victim of domestic abuse includes a reference to a child who—</a:t>
            </a:r>
          </a:p>
          <a:p>
            <a:pPr marL="187325" lvl="2" indent="0" fontAlgn="base">
              <a:buNone/>
            </a:pPr>
            <a:r>
              <a:rPr lang="en-GB" sz="1600" i="0" u="none" strike="noStrike" dirty="0">
                <a:solidFill>
                  <a:srgbClr val="3D3D3D"/>
                </a:solidFill>
                <a:effectLst/>
              </a:rPr>
              <a:t>(a)  </a:t>
            </a:r>
            <a:r>
              <a:rPr lang="en-GB" sz="1600" b="1" i="0" u="none" strike="noStrike" dirty="0">
                <a:solidFill>
                  <a:srgbClr val="3D3D3D"/>
                </a:solidFill>
                <a:effectLst/>
              </a:rPr>
              <a:t>sees or hears, or experiences the effects of</a:t>
            </a:r>
            <a:r>
              <a:rPr lang="en-GB" sz="1600" i="0" u="none" strike="noStrike" dirty="0">
                <a:solidFill>
                  <a:srgbClr val="3D3D3D"/>
                </a:solidFill>
                <a:effectLst/>
              </a:rPr>
              <a:t>, the abuse, and</a:t>
            </a:r>
          </a:p>
          <a:p>
            <a:pPr marL="187325" lvl="2" indent="0" fontAlgn="base">
              <a:buNone/>
            </a:pPr>
            <a:r>
              <a:rPr lang="en-GB" sz="1600" i="0" u="none" strike="noStrike" dirty="0">
                <a:solidFill>
                  <a:srgbClr val="3D3D3D"/>
                </a:solidFill>
                <a:effectLst/>
              </a:rPr>
              <a:t>(b)  is related to A or B.</a:t>
            </a:r>
          </a:p>
          <a:p>
            <a:endParaRPr lang="en-GB" sz="1600"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Child victims of DA</a:t>
            </a:r>
          </a:p>
        </p:txBody>
      </p:sp>
      <p:pic>
        <p:nvPicPr>
          <p:cNvPr id="12" name="Picture Placeholder 11" descr="Family with two children with solid fill">
            <a:extLst>
              <a:ext uri="{FF2B5EF4-FFF2-40B4-BE49-F238E27FC236}">
                <a16:creationId xmlns:a16="http://schemas.microsoft.com/office/drawing/2014/main" id="{84FDB726-3E55-E1DF-4CCF-1E4BDA869C3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540" r="2540"/>
          <a:stretch>
            <a:fillRect/>
          </a:stretch>
        </p:blipFill>
        <p:spPr/>
      </p:pic>
    </p:spTree>
    <p:extLst>
      <p:ext uri="{BB962C8B-B14F-4D97-AF65-F5344CB8AC3E}">
        <p14:creationId xmlns:p14="http://schemas.microsoft.com/office/powerpoint/2010/main" val="43857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308039F9-138E-7FCA-6AC2-3F5C919D5073}"/>
              </a:ext>
            </a:extLst>
          </p:cNvPr>
          <p:cNvSpPr>
            <a:spLocks noGrp="1"/>
          </p:cNvSpPr>
          <p:nvPr>
            <p:ph type="body" sz="quarter" idx="10"/>
          </p:nvPr>
        </p:nvSpPr>
        <p:spPr>
          <a:xfrm>
            <a:off x="719137" y="1652855"/>
            <a:ext cx="3806113" cy="3376345"/>
          </a:xfrm>
        </p:spPr>
        <p:txBody>
          <a:bodyPr/>
          <a:lstStyle/>
          <a:p>
            <a:pPr algn="l" fontAlgn="base"/>
            <a:endParaRPr lang="en-GB" sz="1600" i="0" u="none" strike="noStrike" dirty="0">
              <a:solidFill>
                <a:srgbClr val="3D3D3D"/>
              </a:solidFill>
              <a:effectLst/>
              <a:latin typeface="Source Sans Pro" panose="020B0503030403020204" pitchFamily="34" charset="0"/>
            </a:endParaRPr>
          </a:p>
          <a:p>
            <a:pPr algn="l" fontAlgn="base"/>
            <a:endParaRPr lang="en-GB" sz="1600" u="sng" dirty="0">
              <a:solidFill>
                <a:srgbClr val="3D3D3D"/>
              </a:solidFill>
              <a:latin typeface="Source Sans Pro" panose="020B0503030403020204" pitchFamily="34" charset="0"/>
            </a:endParaRPr>
          </a:p>
          <a:p>
            <a:pPr algn="l" fontAlgn="base"/>
            <a:r>
              <a:rPr lang="en-GB" sz="1600" i="0" u="sng" strike="noStrike" dirty="0">
                <a:solidFill>
                  <a:srgbClr val="3D3D3D"/>
                </a:solidFill>
                <a:effectLst/>
              </a:rPr>
              <a:t>Re A (Domestic abuse: incorrect principles applied) [2021] 6 WLUK 601</a:t>
            </a:r>
          </a:p>
          <a:p>
            <a:pPr algn="l" fontAlgn="base"/>
            <a:endParaRPr lang="en-GB" sz="1600" dirty="0">
              <a:solidFill>
                <a:srgbClr val="3D3D3D"/>
              </a:solidFill>
            </a:endParaRPr>
          </a:p>
          <a:p>
            <a:pPr algn="l" fontAlgn="base"/>
            <a:r>
              <a:rPr lang="en-GB" sz="1600" i="1" u="none" strike="noStrike" dirty="0">
                <a:solidFill>
                  <a:srgbClr val="3D3D3D"/>
                </a:solidFill>
                <a:effectLst/>
              </a:rPr>
              <a:t>“a constellation of failures in the judge’s consideration of the domestic abuse issue”</a:t>
            </a:r>
          </a:p>
          <a:p>
            <a:pPr algn="l" fontAlgn="base"/>
            <a:endParaRPr lang="en-GB" sz="1800" i="0" u="sng" strike="noStrike" dirty="0">
              <a:solidFill>
                <a:srgbClr val="3D3D3D"/>
              </a:solidFill>
              <a:effectLst/>
              <a:latin typeface="Source Sans Pro" panose="020B0503030403020204" pitchFamily="34" charset="0"/>
            </a:endParaRPr>
          </a:p>
          <a:p>
            <a:endParaRPr lang="en-US"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719138" y="725184"/>
            <a:ext cx="3806113" cy="531886"/>
          </a:xfrm>
        </p:spPr>
        <p:txBody>
          <a:bodyPr>
            <a:normAutofit/>
          </a:bodyPr>
          <a:lstStyle/>
          <a:p>
            <a:pPr>
              <a:lnSpc>
                <a:spcPct val="90000"/>
              </a:lnSpc>
              <a:spcAft>
                <a:spcPts val="600"/>
              </a:spcAft>
            </a:pPr>
            <a:r>
              <a:rPr lang="en-GB" dirty="0"/>
              <a:t>Getting it wrong…</a:t>
            </a:r>
          </a:p>
        </p:txBody>
      </p:sp>
      <p:pic>
        <p:nvPicPr>
          <p:cNvPr id="9" name="Picture Placeholder 8" descr="Warning with solid fill">
            <a:extLst>
              <a:ext uri="{FF2B5EF4-FFF2-40B4-BE49-F238E27FC236}">
                <a16:creationId xmlns:a16="http://schemas.microsoft.com/office/drawing/2014/main" id="{4EDE2B7E-650D-CFC5-E493-F4E6F3397A9A}"/>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540" r="2540"/>
          <a:stretch>
            <a:fillRect/>
          </a:stretch>
        </p:blipFill>
        <p:spPr/>
      </p:pic>
    </p:spTree>
    <p:extLst>
      <p:ext uri="{BB962C8B-B14F-4D97-AF65-F5344CB8AC3E}">
        <p14:creationId xmlns:p14="http://schemas.microsoft.com/office/powerpoint/2010/main" val="169912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671446-BBA5-5DD1-5991-FA2109FD5874}"/>
              </a:ext>
            </a:extLst>
          </p:cNvPr>
          <p:cNvSpPr>
            <a:spLocks noGrp="1"/>
          </p:cNvSpPr>
          <p:nvPr>
            <p:ph type="title"/>
          </p:nvPr>
        </p:nvSpPr>
        <p:spPr/>
        <p:txBody>
          <a:bodyPr/>
          <a:lstStyle/>
          <a:p>
            <a:r>
              <a:rPr lang="en-GB" dirty="0"/>
              <a:t>Powers to deal with DA</a:t>
            </a:r>
          </a:p>
        </p:txBody>
      </p:sp>
      <p:sp>
        <p:nvSpPr>
          <p:cNvPr id="6" name="Subtitle 5">
            <a:extLst>
              <a:ext uri="{FF2B5EF4-FFF2-40B4-BE49-F238E27FC236}">
                <a16:creationId xmlns:a16="http://schemas.microsoft.com/office/drawing/2014/main" id="{F5F0EB84-EAEE-5C7B-2CBD-163731616712}"/>
              </a:ext>
            </a:extLst>
          </p:cNvPr>
          <p:cNvSpPr>
            <a:spLocks noGrp="1"/>
          </p:cNvSpPr>
          <p:nvPr>
            <p:ph type="subTitle" idx="1"/>
          </p:nvPr>
        </p:nvSpPr>
        <p:spPr/>
        <p:txBody>
          <a:bodyPr/>
          <a:lstStyle/>
          <a:p>
            <a:r>
              <a:rPr lang="en-GB" dirty="0"/>
              <a:t>The Domestic Abuse Act 2021</a:t>
            </a:r>
          </a:p>
        </p:txBody>
      </p:sp>
      <p:sp>
        <p:nvSpPr>
          <p:cNvPr id="7" name="Text Placeholder 6">
            <a:extLst>
              <a:ext uri="{FF2B5EF4-FFF2-40B4-BE49-F238E27FC236}">
                <a16:creationId xmlns:a16="http://schemas.microsoft.com/office/drawing/2014/main" id="{85AE96C5-1923-EC51-528B-426E0D53DBE0}"/>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30239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2D192F-E39E-DE8C-AC49-A75B9414C8F9}"/>
              </a:ext>
            </a:extLst>
          </p:cNvPr>
          <p:cNvSpPr>
            <a:spLocks noGrp="1"/>
          </p:cNvSpPr>
          <p:nvPr>
            <p:ph type="body" sz="quarter" idx="12"/>
          </p:nvPr>
        </p:nvSpPr>
        <p:spPr/>
        <p:txBody>
          <a:bodyPr/>
          <a:lstStyle/>
          <a:p>
            <a:r>
              <a:rPr lang="en-GB" dirty="0"/>
              <a:t>Powers for dealing with DA</a:t>
            </a:r>
          </a:p>
        </p:txBody>
      </p:sp>
      <p:sp>
        <p:nvSpPr>
          <p:cNvPr id="6" name="Text Placeholder 5">
            <a:extLst>
              <a:ext uri="{FF2B5EF4-FFF2-40B4-BE49-F238E27FC236}">
                <a16:creationId xmlns:a16="http://schemas.microsoft.com/office/drawing/2014/main" id="{E501A618-C1AB-7C43-75E3-653D2F89994B}"/>
              </a:ext>
            </a:extLst>
          </p:cNvPr>
          <p:cNvSpPr>
            <a:spLocks noGrp="1"/>
          </p:cNvSpPr>
          <p:nvPr>
            <p:ph type="body" sz="quarter" idx="13"/>
          </p:nvPr>
        </p:nvSpPr>
        <p:spPr/>
        <p:txBody>
          <a:bodyPr/>
          <a:lstStyle/>
          <a:p>
            <a:r>
              <a:rPr lang="en-GB" sz="1800" dirty="0"/>
              <a:t>DA</a:t>
            </a:r>
          </a:p>
          <a:p>
            <a:r>
              <a:rPr lang="en-GB" sz="1200" dirty="0"/>
              <a:t>Commissioner</a:t>
            </a:r>
          </a:p>
        </p:txBody>
      </p:sp>
      <p:sp>
        <p:nvSpPr>
          <p:cNvPr id="7" name="Text Placeholder 6">
            <a:extLst>
              <a:ext uri="{FF2B5EF4-FFF2-40B4-BE49-F238E27FC236}">
                <a16:creationId xmlns:a16="http://schemas.microsoft.com/office/drawing/2014/main" id="{FC468637-E998-51A0-0557-47235A6EE439}"/>
              </a:ext>
            </a:extLst>
          </p:cNvPr>
          <p:cNvSpPr>
            <a:spLocks noGrp="1"/>
          </p:cNvSpPr>
          <p:nvPr>
            <p:ph type="body" sz="quarter" idx="14"/>
          </p:nvPr>
        </p:nvSpPr>
        <p:spPr/>
        <p:txBody>
          <a:bodyPr/>
          <a:lstStyle/>
          <a:p>
            <a:r>
              <a:rPr lang="en-GB" sz="1800" dirty="0"/>
              <a:t>DA protection orders</a:t>
            </a:r>
          </a:p>
        </p:txBody>
      </p:sp>
      <p:sp>
        <p:nvSpPr>
          <p:cNvPr id="8" name="Text Placeholder 7">
            <a:extLst>
              <a:ext uri="{FF2B5EF4-FFF2-40B4-BE49-F238E27FC236}">
                <a16:creationId xmlns:a16="http://schemas.microsoft.com/office/drawing/2014/main" id="{38F89188-A3F4-BA2B-8368-8CBEF68B0089}"/>
              </a:ext>
            </a:extLst>
          </p:cNvPr>
          <p:cNvSpPr>
            <a:spLocks noGrp="1"/>
          </p:cNvSpPr>
          <p:nvPr>
            <p:ph type="body" sz="quarter" idx="15"/>
          </p:nvPr>
        </p:nvSpPr>
        <p:spPr/>
        <p:txBody>
          <a:bodyPr/>
          <a:lstStyle/>
          <a:p>
            <a:r>
              <a:rPr lang="en-GB" sz="1800" dirty="0"/>
              <a:t>DA</a:t>
            </a:r>
          </a:p>
          <a:p>
            <a:r>
              <a:rPr lang="en-GB" sz="1800" dirty="0"/>
              <a:t>protection notices</a:t>
            </a:r>
          </a:p>
        </p:txBody>
      </p:sp>
      <p:sp>
        <p:nvSpPr>
          <p:cNvPr id="9" name="Text Placeholder 8">
            <a:extLst>
              <a:ext uri="{FF2B5EF4-FFF2-40B4-BE49-F238E27FC236}">
                <a16:creationId xmlns:a16="http://schemas.microsoft.com/office/drawing/2014/main" id="{1A3B574C-8DE7-5939-18BC-AE59E5E6A2E4}"/>
              </a:ext>
            </a:extLst>
          </p:cNvPr>
          <p:cNvSpPr>
            <a:spLocks noGrp="1"/>
          </p:cNvSpPr>
          <p:nvPr>
            <p:ph type="body" sz="quarter" idx="19"/>
          </p:nvPr>
        </p:nvSpPr>
        <p:spPr/>
        <p:txBody>
          <a:bodyPr/>
          <a:lstStyle/>
          <a:p>
            <a:r>
              <a:rPr lang="en-GB" sz="1600" dirty="0"/>
              <a:t>Local </a:t>
            </a:r>
          </a:p>
          <a:p>
            <a:r>
              <a:rPr lang="en-GB" sz="1600" dirty="0"/>
              <a:t>authority</a:t>
            </a:r>
          </a:p>
          <a:p>
            <a:r>
              <a:rPr lang="en-GB" sz="1600" dirty="0"/>
              <a:t>support</a:t>
            </a:r>
          </a:p>
        </p:txBody>
      </p:sp>
      <p:sp>
        <p:nvSpPr>
          <p:cNvPr id="10" name="Text Placeholder 9">
            <a:extLst>
              <a:ext uri="{FF2B5EF4-FFF2-40B4-BE49-F238E27FC236}">
                <a16:creationId xmlns:a16="http://schemas.microsoft.com/office/drawing/2014/main" id="{FC330CF5-C347-4F35-06BA-89E38E37BBC6}"/>
              </a:ext>
            </a:extLst>
          </p:cNvPr>
          <p:cNvSpPr>
            <a:spLocks noGrp="1"/>
          </p:cNvSpPr>
          <p:nvPr>
            <p:ph type="body" sz="quarter" idx="20"/>
          </p:nvPr>
        </p:nvSpPr>
        <p:spPr/>
        <p:txBody>
          <a:bodyPr/>
          <a:lstStyle/>
          <a:p>
            <a:r>
              <a:rPr lang="en-GB" sz="1600" dirty="0"/>
              <a:t>Special measures in legal </a:t>
            </a:r>
            <a:r>
              <a:rPr lang="en-GB" sz="1400" dirty="0"/>
              <a:t>proceedings</a:t>
            </a:r>
            <a:endParaRPr lang="en-GB" sz="1600" dirty="0"/>
          </a:p>
        </p:txBody>
      </p:sp>
      <p:sp>
        <p:nvSpPr>
          <p:cNvPr id="11" name="Text Placeholder 10">
            <a:extLst>
              <a:ext uri="{FF2B5EF4-FFF2-40B4-BE49-F238E27FC236}">
                <a16:creationId xmlns:a16="http://schemas.microsoft.com/office/drawing/2014/main" id="{2BDCD8E6-38B4-72EC-7EA0-A5581C018B85}"/>
              </a:ext>
            </a:extLst>
          </p:cNvPr>
          <p:cNvSpPr>
            <a:spLocks noGrp="1"/>
          </p:cNvSpPr>
          <p:nvPr>
            <p:ph type="body" sz="quarter" idx="21"/>
          </p:nvPr>
        </p:nvSpPr>
        <p:spPr/>
        <p:txBody>
          <a:bodyPr/>
          <a:lstStyle/>
          <a:p>
            <a:endParaRPr lang="en-GB" dirty="0"/>
          </a:p>
        </p:txBody>
      </p:sp>
      <p:sp>
        <p:nvSpPr>
          <p:cNvPr id="12" name="Text Placeholder 11">
            <a:extLst>
              <a:ext uri="{FF2B5EF4-FFF2-40B4-BE49-F238E27FC236}">
                <a16:creationId xmlns:a16="http://schemas.microsoft.com/office/drawing/2014/main" id="{471157E8-AC52-AE05-715B-45D7DC8DFF28}"/>
              </a:ext>
            </a:extLst>
          </p:cNvPr>
          <p:cNvSpPr>
            <a:spLocks noGrp="1"/>
          </p:cNvSpPr>
          <p:nvPr>
            <p:ph type="body" sz="quarter" idx="22"/>
          </p:nvPr>
        </p:nvSpPr>
        <p:spPr/>
        <p:txBody>
          <a:bodyPr/>
          <a:lstStyle/>
          <a:p>
            <a:r>
              <a:rPr lang="en-GB" sz="1600" dirty="0"/>
              <a:t>Offences</a:t>
            </a:r>
          </a:p>
        </p:txBody>
      </p:sp>
      <p:sp>
        <p:nvSpPr>
          <p:cNvPr id="13" name="Text Placeholder 12">
            <a:extLst>
              <a:ext uri="{FF2B5EF4-FFF2-40B4-BE49-F238E27FC236}">
                <a16:creationId xmlns:a16="http://schemas.microsoft.com/office/drawing/2014/main" id="{0A2BD81C-6A36-B8BE-0E70-C00335BFE0FA}"/>
              </a:ext>
            </a:extLst>
          </p:cNvPr>
          <p:cNvSpPr>
            <a:spLocks noGrp="1"/>
          </p:cNvSpPr>
          <p:nvPr>
            <p:ph type="body" sz="quarter" idx="23"/>
          </p:nvPr>
        </p:nvSpPr>
        <p:spPr/>
        <p:txBody>
          <a:bodyPr/>
          <a:lstStyle/>
          <a:p>
            <a:endParaRPr lang="en-GB" u="sng" dirty="0"/>
          </a:p>
        </p:txBody>
      </p:sp>
      <p:pic>
        <p:nvPicPr>
          <p:cNvPr id="3" name="Picture 2">
            <a:extLst>
              <a:ext uri="{FF2B5EF4-FFF2-40B4-BE49-F238E27FC236}">
                <a16:creationId xmlns:a16="http://schemas.microsoft.com/office/drawing/2014/main" id="{6FB07D4A-0E8E-5C1C-28AA-889BF3F65596}"/>
              </a:ext>
            </a:extLst>
          </p:cNvPr>
          <p:cNvPicPr>
            <a:picLocks noChangeAspect="1"/>
          </p:cNvPicPr>
          <p:nvPr/>
        </p:nvPicPr>
        <p:blipFill>
          <a:blip r:embed="rId3"/>
          <a:stretch>
            <a:fillRect/>
          </a:stretch>
        </p:blipFill>
        <p:spPr>
          <a:xfrm>
            <a:off x="4687411" y="2956535"/>
            <a:ext cx="3861786" cy="1662935"/>
          </a:xfrm>
          <a:prstGeom prst="rect">
            <a:avLst/>
          </a:prstGeom>
        </p:spPr>
      </p:pic>
    </p:spTree>
    <p:extLst>
      <p:ext uri="{BB962C8B-B14F-4D97-AF65-F5344CB8AC3E}">
        <p14:creationId xmlns:p14="http://schemas.microsoft.com/office/powerpoint/2010/main" val="320428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Domestic Abuse and homelessness</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51748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erial view of housing community">
            <a:extLst>
              <a:ext uri="{FF2B5EF4-FFF2-40B4-BE49-F238E27FC236}">
                <a16:creationId xmlns:a16="http://schemas.microsoft.com/office/drawing/2014/main" id="{44010BD0-13FC-3866-A3A1-A1E3E93F38A5}"/>
              </a:ext>
            </a:extLst>
          </p:cNvPr>
          <p:cNvPicPr>
            <a:picLocks noGrp="1" noChangeAspect="1"/>
          </p:cNvPicPr>
          <p:nvPr>
            <p:ph type="pic" sz="quarter" idx="13"/>
          </p:nvPr>
        </p:nvPicPr>
        <p:blipFill>
          <a:blip r:embed="rId2"/>
          <a:srcRect l="26303" r="26303"/>
          <a:stretch>
            <a:fillRect/>
          </a:stretch>
        </p:blip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0500" y="1134240"/>
            <a:ext cx="3806113" cy="3376345"/>
          </a:xfrm>
        </p:spPr>
        <p:txBody>
          <a:bodyPr/>
          <a:lstStyle/>
          <a:p>
            <a:r>
              <a:rPr lang="en-GB" sz="1800" u="sng" dirty="0">
                <a:ea typeface="Source Sans Pro" panose="020B0503030403020204" pitchFamily="34" charset="0"/>
              </a:rPr>
              <a:t>Section 175 Housing Act 1996</a:t>
            </a:r>
          </a:p>
          <a:p>
            <a:endParaRPr lang="en-GB" sz="1800" dirty="0">
              <a:ea typeface="Source Sans Pro" panose="020B0503030403020204" pitchFamily="34" charset="0"/>
            </a:endParaRPr>
          </a:p>
          <a:p>
            <a:r>
              <a:rPr lang="en-GB" sz="1400" dirty="0">
                <a:ea typeface="Source Sans Pro" panose="020B0503030403020204" pitchFamily="34" charset="0"/>
              </a:rPr>
              <a:t>(1)  A person is homeless if he has no accommodation available for his occupation, in the United Kingdom or elsewhere, which he—</a:t>
            </a:r>
          </a:p>
          <a:p>
            <a:pPr marL="187325" lvl="2" indent="0">
              <a:buNone/>
            </a:pPr>
            <a:r>
              <a:rPr lang="en-GB" sz="1400" dirty="0">
                <a:ea typeface="Source Sans Pro" panose="020B0503030403020204" pitchFamily="34" charset="0"/>
              </a:rPr>
              <a:t>(a)  is entitled to occupy by virtue of an interest in it or by virtue of an order of a court,</a:t>
            </a:r>
          </a:p>
          <a:p>
            <a:pPr marL="187325" lvl="2" indent="0">
              <a:buNone/>
            </a:pPr>
            <a:r>
              <a:rPr lang="en-GB" sz="1400" dirty="0">
                <a:ea typeface="Source Sans Pro" panose="020B0503030403020204" pitchFamily="34" charset="0"/>
              </a:rPr>
              <a:t>(b)  has an express or implied licence to occupy, or</a:t>
            </a:r>
          </a:p>
          <a:p>
            <a:pPr marL="187325" lvl="2" indent="0">
              <a:buNone/>
            </a:pPr>
            <a:r>
              <a:rPr lang="en-GB" sz="1400" dirty="0">
                <a:ea typeface="Source Sans Pro" panose="020B0503030403020204" pitchFamily="34" charset="0"/>
              </a:rPr>
              <a:t>(c)  occupies as a residence by virtue of any enactment or rule of law giving him the right to remain in occupation or restricting the right of another person to recover possession.</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sz="2000" dirty="0"/>
              <a:t>‘Homelessness’</a:t>
            </a:r>
          </a:p>
        </p:txBody>
      </p:sp>
    </p:spTree>
    <p:extLst>
      <p:ext uri="{BB962C8B-B14F-4D97-AF65-F5344CB8AC3E}">
        <p14:creationId xmlns:p14="http://schemas.microsoft.com/office/powerpoint/2010/main" val="1332942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erial view of housing community">
            <a:extLst>
              <a:ext uri="{FF2B5EF4-FFF2-40B4-BE49-F238E27FC236}">
                <a16:creationId xmlns:a16="http://schemas.microsoft.com/office/drawing/2014/main" id="{44010BD0-13FC-3866-A3A1-A1E3E93F38A5}"/>
              </a:ext>
            </a:extLst>
          </p:cNvPr>
          <p:cNvPicPr>
            <a:picLocks noGrp="1" noChangeAspect="1"/>
          </p:cNvPicPr>
          <p:nvPr>
            <p:ph type="pic" sz="quarter" idx="13"/>
          </p:nvPr>
        </p:nvPicPr>
        <p:blipFill>
          <a:blip r:embed="rId2"/>
          <a:srcRect l="26303" r="26303"/>
          <a:stretch>
            <a:fillRect/>
          </a:stretch>
        </p:blip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0499" y="1543673"/>
            <a:ext cx="3806113" cy="3376345"/>
          </a:xfrm>
        </p:spPr>
        <p:txBody>
          <a:bodyPr/>
          <a:lstStyle/>
          <a:p>
            <a:r>
              <a:rPr lang="en-GB" sz="1600" u="sng" dirty="0">
                <a:ea typeface="Source Sans Pro" panose="020B0503030403020204" pitchFamily="34" charset="0"/>
              </a:rPr>
              <a:t>Section 175 Housing Act 1996:</a:t>
            </a:r>
          </a:p>
          <a:p>
            <a:endParaRPr lang="en-GB" sz="1600" dirty="0">
              <a:ea typeface="Source Sans Pro" panose="020B0503030403020204" pitchFamily="34" charset="0"/>
            </a:endParaRPr>
          </a:p>
          <a:p>
            <a:pPr algn="l" fontAlgn="base"/>
            <a:r>
              <a:rPr lang="en-GB" sz="1600" b="0" i="0" u="none" strike="noStrike" dirty="0">
                <a:solidFill>
                  <a:srgbClr val="3D3D3D"/>
                </a:solidFill>
                <a:effectLst/>
              </a:rPr>
              <a:t>(3)  A person shall not be treated as having accommodation unless it is accommodation which it would be </a:t>
            </a:r>
            <a:r>
              <a:rPr lang="en-GB" sz="1600" b="1" i="0" u="none" strike="noStrike" dirty="0">
                <a:solidFill>
                  <a:srgbClr val="3D3D3D"/>
                </a:solidFill>
                <a:effectLst/>
              </a:rPr>
              <a:t>reasonable for him to continue to occupy</a:t>
            </a:r>
            <a:r>
              <a:rPr lang="en-GB" sz="1600" b="0" i="0" u="none" strike="noStrike" dirty="0">
                <a:solidFill>
                  <a:srgbClr val="3D3D3D"/>
                </a:solidFill>
                <a:effectLst/>
              </a:rPr>
              <a:t>.</a:t>
            </a:r>
          </a:p>
          <a:p>
            <a:pPr algn="l" fontAlgn="base"/>
            <a:endParaRPr lang="en-GB" sz="1600" b="0" i="0" u="none" strike="noStrike" dirty="0">
              <a:solidFill>
                <a:srgbClr val="3D3D3D"/>
              </a:solidFill>
              <a:effectLst/>
            </a:endParaRPr>
          </a:p>
          <a:p>
            <a:pPr algn="l" fontAlgn="base"/>
            <a:r>
              <a:rPr lang="en-GB" sz="1600" b="0" i="0" u="none" strike="noStrike" dirty="0">
                <a:solidFill>
                  <a:srgbClr val="3D3D3D"/>
                </a:solidFill>
                <a:effectLst/>
              </a:rPr>
              <a:t>(4)   A person is threatened with homelessness if it is likely that he will become homeless within 56 days.</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‘Homelessness’</a:t>
            </a:r>
          </a:p>
        </p:txBody>
      </p:sp>
    </p:spTree>
    <p:extLst>
      <p:ext uri="{BB962C8B-B14F-4D97-AF65-F5344CB8AC3E}">
        <p14:creationId xmlns:p14="http://schemas.microsoft.com/office/powerpoint/2010/main" val="2290745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erial view of housing community">
            <a:extLst>
              <a:ext uri="{FF2B5EF4-FFF2-40B4-BE49-F238E27FC236}">
                <a16:creationId xmlns:a16="http://schemas.microsoft.com/office/drawing/2014/main" id="{44010BD0-13FC-3866-A3A1-A1E3E93F38A5}"/>
              </a:ext>
            </a:extLst>
          </p:cNvPr>
          <p:cNvPicPr>
            <a:picLocks noGrp="1" noChangeAspect="1"/>
          </p:cNvPicPr>
          <p:nvPr>
            <p:ph type="pic" sz="quarter" idx="13"/>
          </p:nvPr>
        </p:nvPicPr>
        <p:blipFill>
          <a:blip r:embed="rId2"/>
          <a:srcRect l="26303" r="26303"/>
          <a:stretch>
            <a:fillRect/>
          </a:stretch>
        </p:blip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600" u="sng" dirty="0">
                <a:ea typeface="Source Sans Pro" panose="020B0503030403020204" pitchFamily="34" charset="0"/>
              </a:rPr>
              <a:t>Section 177 Housing Act 1996:</a:t>
            </a:r>
          </a:p>
          <a:p>
            <a:endParaRPr lang="en-GB" sz="1600" dirty="0">
              <a:ea typeface="Source Sans Pro" panose="020B0503030403020204" pitchFamily="34" charset="0"/>
            </a:endParaRPr>
          </a:p>
          <a:p>
            <a:r>
              <a:rPr lang="en-GB" sz="1600" dirty="0">
                <a:ea typeface="Source Sans Pro" panose="020B0503030403020204" pitchFamily="34" charset="0"/>
              </a:rPr>
              <a:t>(1)   It is not reasonable for a person to continue to occupy accommodation if it is probable that this will lead to </a:t>
            </a:r>
            <a:r>
              <a:rPr lang="en-GB" sz="1600" b="1" dirty="0">
                <a:ea typeface="Source Sans Pro" panose="020B0503030403020204" pitchFamily="34" charset="0"/>
              </a:rPr>
              <a:t>domestic violence or other violence</a:t>
            </a:r>
            <a:r>
              <a:rPr lang="en-GB" sz="1600" dirty="0">
                <a:ea typeface="Source Sans Pro" panose="020B0503030403020204" pitchFamily="34" charset="0"/>
              </a:rPr>
              <a:t> against him, or against—</a:t>
            </a:r>
          </a:p>
          <a:p>
            <a:pPr marL="187325" lvl="2" indent="0">
              <a:buNone/>
            </a:pPr>
            <a:r>
              <a:rPr lang="en-GB" sz="1600" dirty="0">
                <a:ea typeface="Source Sans Pro" panose="020B0503030403020204" pitchFamily="34" charset="0"/>
              </a:rPr>
              <a:t>(a)  a person who normally resides with him as a member of his family, or</a:t>
            </a:r>
          </a:p>
          <a:p>
            <a:pPr marL="187325" lvl="2" indent="0">
              <a:buNone/>
            </a:pPr>
            <a:r>
              <a:rPr lang="en-GB" sz="1600" dirty="0">
                <a:ea typeface="Source Sans Pro" panose="020B0503030403020204" pitchFamily="34" charset="0"/>
              </a:rPr>
              <a:t>(b)  any other person who might reasonably be expected to reside with him.</a:t>
            </a:r>
          </a:p>
          <a:p>
            <a:pPr marL="187325" lvl="2" indent="0">
              <a:buNone/>
            </a:pPr>
            <a:endParaRPr lang="en-GB" sz="1600" dirty="0">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‘Homelessness’</a:t>
            </a:r>
          </a:p>
        </p:txBody>
      </p:sp>
    </p:spTree>
    <p:extLst>
      <p:ext uri="{BB962C8B-B14F-4D97-AF65-F5344CB8AC3E}">
        <p14:creationId xmlns:p14="http://schemas.microsoft.com/office/powerpoint/2010/main" val="3888853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erial view of housing community">
            <a:extLst>
              <a:ext uri="{FF2B5EF4-FFF2-40B4-BE49-F238E27FC236}">
                <a16:creationId xmlns:a16="http://schemas.microsoft.com/office/drawing/2014/main" id="{44010BD0-13FC-3866-A3A1-A1E3E93F38A5}"/>
              </a:ext>
            </a:extLst>
          </p:cNvPr>
          <p:cNvPicPr>
            <a:picLocks noGrp="1" noChangeAspect="1"/>
          </p:cNvPicPr>
          <p:nvPr>
            <p:ph type="pic" sz="quarter" idx="13"/>
          </p:nvPr>
        </p:nvPicPr>
        <p:blipFill>
          <a:blip r:embed="rId2"/>
          <a:srcRect l="26303" r="26303"/>
          <a:stretch>
            <a:fillRect/>
          </a:stretch>
        </p:blip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600" u="sng" dirty="0">
                <a:latin typeface="Source Sans Pro" panose="020B0503030403020204" pitchFamily="34" charset="0"/>
                <a:ea typeface="Source Sans Pro" panose="020B0503030403020204" pitchFamily="34" charset="0"/>
              </a:rPr>
              <a:t>Section 177 Housing Act 1996:</a:t>
            </a:r>
          </a:p>
          <a:p>
            <a:endParaRPr lang="en-GB" sz="1600" dirty="0">
              <a:latin typeface="Source Sans Pro" panose="020B0503030403020204" pitchFamily="34" charset="0"/>
              <a:ea typeface="Source Sans Pro" panose="020B0503030403020204" pitchFamily="34" charset="0"/>
            </a:endParaRPr>
          </a:p>
          <a:p>
            <a:r>
              <a:rPr lang="en-GB" sz="1600" dirty="0">
                <a:latin typeface="Source Sans Pro" panose="020B0503030403020204" pitchFamily="34" charset="0"/>
                <a:ea typeface="Source Sans Pro" panose="020B0503030403020204" pitchFamily="34" charset="0"/>
              </a:rPr>
              <a:t>(1A)  For this purpose “violence”  means—</a:t>
            </a:r>
          </a:p>
          <a:p>
            <a:pPr marL="187325" lvl="2" indent="0">
              <a:buNone/>
            </a:pPr>
            <a:r>
              <a:rPr lang="en-GB" sz="1600" dirty="0">
                <a:latin typeface="Source Sans Pro" panose="020B0503030403020204" pitchFamily="34" charset="0"/>
                <a:ea typeface="Source Sans Pro" panose="020B0503030403020204" pitchFamily="34" charset="0"/>
              </a:rPr>
              <a:t>(a)  violence from another person; or</a:t>
            </a:r>
          </a:p>
          <a:p>
            <a:pPr marL="187325" lvl="2" indent="0">
              <a:buNone/>
            </a:pPr>
            <a:r>
              <a:rPr lang="en-GB" sz="1600" dirty="0">
                <a:latin typeface="Source Sans Pro" panose="020B0503030403020204" pitchFamily="34" charset="0"/>
                <a:ea typeface="Source Sans Pro" panose="020B0503030403020204" pitchFamily="34" charset="0"/>
              </a:rPr>
              <a:t>(b)  threats of violence from another person which are likely to be carried out;</a:t>
            </a:r>
          </a:p>
          <a:p>
            <a:pPr marL="187325" lvl="2" indent="0">
              <a:buNone/>
            </a:pPr>
            <a:endParaRPr lang="en-GB" sz="1600" dirty="0">
              <a:latin typeface="Source Sans Pro" panose="020B0503030403020204" pitchFamily="34" charset="0"/>
              <a:ea typeface="Source Sans Pro" panose="020B0503030403020204" pitchFamily="34" charset="0"/>
            </a:endParaRPr>
          </a:p>
          <a:p>
            <a:pPr marL="187325" lvl="2" indent="0">
              <a:buNone/>
            </a:pPr>
            <a:r>
              <a:rPr lang="en-GB" sz="1600" dirty="0">
                <a:latin typeface="Source Sans Pro" panose="020B0503030403020204" pitchFamily="34" charset="0"/>
                <a:ea typeface="Source Sans Pro" panose="020B0503030403020204" pitchFamily="34" charset="0"/>
              </a:rPr>
              <a:t>and violence is “</a:t>
            </a:r>
            <a:r>
              <a:rPr lang="en-GB" sz="1600" b="1" dirty="0">
                <a:latin typeface="Source Sans Pro" panose="020B0503030403020204" pitchFamily="34" charset="0"/>
                <a:ea typeface="Source Sans Pro" panose="020B0503030403020204" pitchFamily="34" charset="0"/>
              </a:rPr>
              <a:t>domestic violence</a:t>
            </a:r>
            <a:r>
              <a:rPr lang="en-GB" sz="1600" dirty="0">
                <a:latin typeface="Source Sans Pro" panose="020B0503030403020204" pitchFamily="34" charset="0"/>
                <a:ea typeface="Source Sans Pro" panose="020B0503030403020204" pitchFamily="34" charset="0"/>
              </a:rPr>
              <a:t>” if it is from a person who is associated with the victim.</a:t>
            </a:r>
          </a:p>
          <a:p>
            <a:pPr marL="187325" lvl="2" indent="0">
              <a:buNone/>
            </a:pPr>
            <a:endParaRPr lang="en-GB" sz="1600"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‘Homelessness’</a:t>
            </a:r>
          </a:p>
        </p:txBody>
      </p:sp>
    </p:spTree>
    <p:extLst>
      <p:ext uri="{BB962C8B-B14F-4D97-AF65-F5344CB8AC3E}">
        <p14:creationId xmlns:p14="http://schemas.microsoft.com/office/powerpoint/2010/main" val="959478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960314" y="1304838"/>
            <a:ext cx="3806113" cy="3376345"/>
          </a:xfrm>
        </p:spPr>
        <p:txBody>
          <a:bodyPr/>
          <a:lstStyle/>
          <a:p>
            <a:endParaRPr lang="en-GB" sz="1600" i="1" dirty="0">
              <a:solidFill>
                <a:srgbClr val="3D3D3D"/>
              </a:solidFill>
            </a:endParaRPr>
          </a:p>
          <a:p>
            <a:r>
              <a:rPr lang="en-GB" sz="1600" i="1" dirty="0" err="1">
                <a:solidFill>
                  <a:srgbClr val="3D3D3D"/>
                </a:solidFill>
              </a:rPr>
              <a:t>Danesh</a:t>
            </a:r>
            <a:r>
              <a:rPr lang="en-GB" sz="1600" i="1" dirty="0">
                <a:solidFill>
                  <a:srgbClr val="3D3D3D"/>
                </a:solidFill>
              </a:rPr>
              <a:t> v Kensington and Chelsea Royal LBC </a:t>
            </a:r>
            <a:r>
              <a:rPr lang="en-GB" sz="1600" dirty="0">
                <a:solidFill>
                  <a:srgbClr val="3D3D3D"/>
                </a:solidFill>
              </a:rPr>
              <a:t>[2006] EWCA </a:t>
            </a:r>
            <a:r>
              <a:rPr lang="en-GB" sz="1600" dirty="0" err="1">
                <a:solidFill>
                  <a:srgbClr val="3D3D3D"/>
                </a:solidFill>
              </a:rPr>
              <a:t>Civ</a:t>
            </a:r>
            <a:r>
              <a:rPr lang="en-GB" sz="1600" dirty="0">
                <a:solidFill>
                  <a:srgbClr val="3D3D3D"/>
                </a:solidFill>
              </a:rPr>
              <a:t> 1404</a:t>
            </a:r>
          </a:p>
          <a:p>
            <a:endParaRPr lang="en-GB" sz="1600" dirty="0">
              <a:solidFill>
                <a:srgbClr val="3D3D3D"/>
              </a:solidFill>
            </a:endParaRPr>
          </a:p>
          <a:p>
            <a:endParaRPr lang="en-GB" sz="1600" dirty="0">
              <a:solidFill>
                <a:srgbClr val="3D3D3D"/>
              </a:solidFill>
            </a:endParaRPr>
          </a:p>
          <a:p>
            <a:r>
              <a:rPr lang="en-GB" sz="1600" i="1" dirty="0" err="1">
                <a:solidFill>
                  <a:srgbClr val="3D3D3D"/>
                </a:solidFill>
              </a:rPr>
              <a:t>Yemshaw</a:t>
            </a:r>
            <a:r>
              <a:rPr lang="en-GB" sz="1600" i="1" dirty="0">
                <a:solidFill>
                  <a:srgbClr val="3D3D3D"/>
                </a:solidFill>
              </a:rPr>
              <a:t> v Hounslow LBC </a:t>
            </a:r>
            <a:r>
              <a:rPr lang="en-GB" sz="1600" dirty="0">
                <a:solidFill>
                  <a:srgbClr val="3D3D3D"/>
                </a:solidFill>
              </a:rPr>
              <a:t>[2011] UKSC 3</a:t>
            </a:r>
          </a:p>
          <a:p>
            <a:endParaRPr lang="en-GB" sz="1600" b="0" i="0" u="none" strike="noStrike" dirty="0">
              <a:solidFill>
                <a:srgbClr val="3D3D3D"/>
              </a:solidFill>
              <a:effectLst/>
            </a:endParaRPr>
          </a:p>
          <a:p>
            <a:r>
              <a:rPr lang="en-GB" sz="1600" i="1" dirty="0">
                <a:solidFill>
                  <a:srgbClr val="3D3D3D"/>
                </a:solidFill>
              </a:rPr>
              <a:t>Supplementary Guidance on Domestic Abuse and Homelessness</a:t>
            </a:r>
            <a:r>
              <a:rPr lang="en-GB" sz="1600" dirty="0">
                <a:solidFill>
                  <a:srgbClr val="3D3D3D"/>
                </a:solidFill>
              </a:rPr>
              <a:t>: CLG, November 2014</a:t>
            </a:r>
            <a:endParaRPr lang="en-GB" sz="1600" b="0" i="1" u="none" strike="noStrike" dirty="0">
              <a:solidFill>
                <a:srgbClr val="3D3D3D"/>
              </a:solidFill>
              <a:effectLst/>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‘Violence’</a:t>
            </a:r>
          </a:p>
        </p:txBody>
      </p:sp>
      <p:pic>
        <p:nvPicPr>
          <p:cNvPr id="17" name="Picture Placeholder 16" descr="A gold scale with a red background&#10;&#10;Description automatically generated">
            <a:extLst>
              <a:ext uri="{FF2B5EF4-FFF2-40B4-BE49-F238E27FC236}">
                <a16:creationId xmlns:a16="http://schemas.microsoft.com/office/drawing/2014/main" id="{A0E46ECB-1A1C-3503-61A7-D95DA7F5B46A}"/>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7954" r="7954"/>
          <a:stretch>
            <a:fillRect/>
          </a:stretch>
        </p:blipFill>
        <p:spPr/>
      </p:pic>
    </p:spTree>
    <p:extLst>
      <p:ext uri="{BB962C8B-B14F-4D97-AF65-F5344CB8AC3E}">
        <p14:creationId xmlns:p14="http://schemas.microsoft.com/office/powerpoint/2010/main" val="304500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BAA66-F770-EAA7-19AA-A3301A82C00E}"/>
              </a:ext>
            </a:extLst>
          </p:cNvPr>
          <p:cNvSpPr>
            <a:spLocks noGrp="1"/>
          </p:cNvSpPr>
          <p:nvPr>
            <p:ph type="body" sz="quarter" idx="10"/>
          </p:nvPr>
        </p:nvSpPr>
        <p:spPr/>
        <p:txBody>
          <a:bodyPr/>
          <a:lstStyle/>
          <a:p>
            <a:pPr marL="685800" indent="-685800">
              <a:buClr>
                <a:schemeClr val="tx1"/>
              </a:buClr>
              <a:buFont typeface="Arial" panose="020B0604020202020204" pitchFamily="34" charset="0"/>
              <a:buChar char="•"/>
            </a:pPr>
            <a:endParaRPr lang="en-GB" sz="2800" dirty="0"/>
          </a:p>
          <a:p>
            <a:pPr marL="685800" indent="-685800">
              <a:buClr>
                <a:schemeClr val="tx1"/>
              </a:buClr>
              <a:buFont typeface="Arial" panose="020B0604020202020204" pitchFamily="34" charset="0"/>
              <a:buChar char="•"/>
            </a:pPr>
            <a:endParaRPr lang="en-GB" sz="2800" dirty="0"/>
          </a:p>
          <a:p>
            <a:pPr marL="685800" indent="-685800">
              <a:buClr>
                <a:schemeClr val="tx1"/>
              </a:buClr>
              <a:buFont typeface="Arial" panose="020B0604020202020204" pitchFamily="34" charset="0"/>
              <a:buChar char="•"/>
            </a:pPr>
            <a:endParaRPr lang="en-GB" sz="2800" dirty="0"/>
          </a:p>
          <a:p>
            <a:pPr marL="685800" indent="-685800">
              <a:buClr>
                <a:schemeClr val="tx1"/>
              </a:buClr>
              <a:buFont typeface="Arial" panose="020B0604020202020204" pitchFamily="34" charset="0"/>
              <a:buChar char="•"/>
            </a:pPr>
            <a:r>
              <a:rPr lang="en-GB" sz="2800" dirty="0"/>
              <a:t>What is ‘domestic abuse’?</a:t>
            </a:r>
          </a:p>
          <a:p>
            <a:pPr marL="685800" indent="-685800">
              <a:buClr>
                <a:schemeClr val="tx1"/>
              </a:buClr>
              <a:buFont typeface="Arial" panose="020B0604020202020204" pitchFamily="34" charset="0"/>
              <a:buChar char="•"/>
            </a:pPr>
            <a:r>
              <a:rPr lang="en-GB" sz="2800" dirty="0"/>
              <a:t>Powers to deal with DA</a:t>
            </a:r>
          </a:p>
          <a:p>
            <a:pPr marL="685800" indent="-685800">
              <a:buClr>
                <a:schemeClr val="tx1"/>
              </a:buClr>
              <a:buFont typeface="Arial" panose="020B0604020202020204" pitchFamily="34" charset="0"/>
              <a:buChar char="•"/>
            </a:pPr>
            <a:r>
              <a:rPr lang="en-GB" sz="2800" dirty="0"/>
              <a:t>Homelessness</a:t>
            </a:r>
          </a:p>
          <a:p>
            <a:pPr marL="685800" indent="-685800">
              <a:buClr>
                <a:schemeClr val="tx1"/>
              </a:buClr>
              <a:buFont typeface="Arial" panose="020B0604020202020204" pitchFamily="34" charset="0"/>
              <a:buChar char="•"/>
            </a:pPr>
            <a:r>
              <a:rPr lang="en-GB" sz="2800" dirty="0"/>
              <a:t>Housing allocations</a:t>
            </a:r>
          </a:p>
          <a:p>
            <a:pPr marL="685800" indent="-685800">
              <a:buClr>
                <a:schemeClr val="tx1"/>
              </a:buClr>
              <a:buFont typeface="Arial" panose="020B0604020202020204" pitchFamily="34" charset="0"/>
              <a:buChar char="•"/>
            </a:pPr>
            <a:r>
              <a:rPr lang="en-GB" sz="2800" dirty="0"/>
              <a:t>Equality law</a:t>
            </a:r>
          </a:p>
          <a:p>
            <a:pPr marL="685800" indent="-685800">
              <a:buClr>
                <a:schemeClr val="tx1"/>
              </a:buClr>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758E6318-DB98-07D1-B0A8-92C1BB7E716E}"/>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14DBA231-BC5B-D52B-5238-97AD3F9984D9}"/>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3945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old scale with a red background&#10;&#10;Description automatically generated">
            <a:extLst>
              <a:ext uri="{FF2B5EF4-FFF2-40B4-BE49-F238E27FC236}">
                <a16:creationId xmlns:a16="http://schemas.microsoft.com/office/drawing/2014/main" id="{A0E46ECB-1A1C-3503-61A7-D95DA7F5B46A}"/>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t="10820" r="3" b="3"/>
          <a:stretch/>
        </p:blipFill>
        <p:spPr>
          <a:xfrm>
            <a:off x="4747098" y="725183"/>
            <a:ext cx="3677052" cy="3875391"/>
          </a:xfrm>
          <a:no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747737"/>
            <a:ext cx="3806113" cy="2885678"/>
          </a:xfrm>
        </p:spPr>
        <p:txBody>
          <a:bodyPr>
            <a:noAutofit/>
          </a:bodyPr>
          <a:lstStyle/>
          <a:p>
            <a:pPr>
              <a:spcAft>
                <a:spcPts val="600"/>
              </a:spcAft>
            </a:pPr>
            <a:r>
              <a:rPr lang="en-GB" sz="1800" i="1" dirty="0">
                <a:ea typeface="Source Sans Pro" panose="020B0503030403020204" pitchFamily="34" charset="0"/>
              </a:rPr>
              <a:t>Waltham Forest LBC v Hussein</a:t>
            </a:r>
            <a:r>
              <a:rPr lang="en-GB" sz="1800" dirty="0">
                <a:ea typeface="Source Sans Pro" panose="020B0503030403020204" pitchFamily="34" charset="0"/>
              </a:rPr>
              <a:t> [2015] EWCA </a:t>
            </a:r>
            <a:r>
              <a:rPr lang="en-GB" sz="1800" dirty="0" err="1">
                <a:ea typeface="Source Sans Pro" panose="020B0503030403020204" pitchFamily="34" charset="0"/>
              </a:rPr>
              <a:t>Civ</a:t>
            </a:r>
            <a:r>
              <a:rPr lang="en-GB" sz="1800" dirty="0">
                <a:ea typeface="Source Sans Pro" panose="020B0503030403020204" pitchFamily="34" charset="0"/>
              </a:rPr>
              <a:t> 14</a:t>
            </a:r>
            <a:endParaRPr lang="en-GB" sz="1800" b="0" i="1" u="none" strike="noStrike" dirty="0">
              <a:effectLst/>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spcAft>
                <a:spcPts val="600"/>
              </a:spcAft>
            </a:pPr>
            <a:r>
              <a:rPr lang="en-GB" dirty="0"/>
              <a:t>‘Violence’</a:t>
            </a:r>
            <a:endParaRPr lang="en-GB"/>
          </a:p>
        </p:txBody>
      </p:sp>
    </p:spTree>
    <p:extLst>
      <p:ext uri="{BB962C8B-B14F-4D97-AF65-F5344CB8AC3E}">
        <p14:creationId xmlns:p14="http://schemas.microsoft.com/office/powerpoint/2010/main" val="804998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257070"/>
            <a:ext cx="3806113" cy="3376345"/>
          </a:xfrm>
        </p:spPr>
        <p:txBody>
          <a:bodyPr>
            <a:normAutofit fontScale="92500" lnSpcReduction="10000"/>
          </a:bodyPr>
          <a:lstStyle/>
          <a:p>
            <a:pPr>
              <a:spcAft>
                <a:spcPts val="600"/>
              </a:spcAft>
            </a:pPr>
            <a:r>
              <a:rPr lang="en-GB" u="sng" dirty="0"/>
              <a:t>Section 177 Housing Act 1996:</a:t>
            </a:r>
          </a:p>
          <a:p>
            <a:pPr>
              <a:spcAft>
                <a:spcPts val="600"/>
              </a:spcAft>
            </a:pPr>
            <a:endParaRPr lang="en-GB" dirty="0"/>
          </a:p>
          <a:p>
            <a:pPr fontAlgn="base">
              <a:spcAft>
                <a:spcPts val="600"/>
              </a:spcAft>
            </a:pPr>
            <a:r>
              <a:rPr lang="en-GB" b="0" i="0" u="none" strike="noStrike" dirty="0">
                <a:effectLst/>
              </a:rPr>
              <a:t>(1)   It is not reasonable for a person to continue to occupy accommodation if it is probable that this will lead to </a:t>
            </a:r>
            <a:r>
              <a:rPr lang="en-GB" b="1" i="0" u="none" strike="noStrike" dirty="0">
                <a:effectLst/>
              </a:rPr>
              <a:t>violence or domestic abuse </a:t>
            </a:r>
            <a:r>
              <a:rPr lang="en-GB" b="0" i="0" u="none" strike="noStrike" dirty="0">
                <a:effectLst/>
              </a:rPr>
              <a:t>against him, or against—</a:t>
            </a:r>
          </a:p>
          <a:p>
            <a:pPr marL="187325" lvl="2" indent="0" fontAlgn="base">
              <a:spcAft>
                <a:spcPts val="600"/>
              </a:spcAft>
              <a:buNone/>
            </a:pPr>
            <a:r>
              <a:rPr lang="en-GB" b="0" i="0" u="none" strike="noStrike" dirty="0">
                <a:effectLst/>
              </a:rPr>
              <a:t>(a)  a person who normally resides with him as a member of his family, or</a:t>
            </a:r>
          </a:p>
          <a:p>
            <a:pPr marL="415925" lvl="2" indent="-228600" fontAlgn="base">
              <a:spcAft>
                <a:spcPts val="600"/>
              </a:spcAft>
              <a:buAutoNum type="alphaLcParenBoth" startAt="2"/>
            </a:pPr>
            <a:r>
              <a:rPr lang="en-GB" b="0" i="0" u="none" strike="noStrike" dirty="0">
                <a:effectLst/>
              </a:rPr>
              <a:t>any other person who might reasonably be expected to reside with him.</a:t>
            </a:r>
          </a:p>
          <a:p>
            <a:pPr marL="187325" lvl="2" indent="0" fontAlgn="base">
              <a:spcAft>
                <a:spcPts val="600"/>
              </a:spcAft>
              <a:buNone/>
            </a:pPr>
            <a:endParaRPr lang="en-GB" b="0" i="0" u="none" strike="noStrike" dirty="0">
              <a:effectLst/>
            </a:endParaRPr>
          </a:p>
          <a:p>
            <a:pPr marL="0" lvl="1" indent="0" fontAlgn="base">
              <a:spcAft>
                <a:spcPts val="600"/>
              </a:spcAft>
              <a:buNone/>
            </a:pPr>
            <a:r>
              <a:rPr lang="en-GB" b="0" i="0" u="none" strike="noStrike" dirty="0">
                <a:effectLst/>
              </a:rPr>
              <a:t>(1A)  For this purpose—</a:t>
            </a:r>
          </a:p>
          <a:p>
            <a:pPr marL="187325" lvl="2" indent="0" fontAlgn="base">
              <a:spcAft>
                <a:spcPts val="600"/>
              </a:spcAft>
              <a:buNone/>
            </a:pPr>
            <a:r>
              <a:rPr lang="en-GB" b="0" i="0" u="none" strike="noStrike" dirty="0">
                <a:effectLst/>
              </a:rPr>
              <a:t>(a)  "domestic abuse"  has the meaning given by section 1 of the Domestic Abuse Act 2021;</a:t>
            </a:r>
          </a:p>
          <a:p>
            <a:pPr marL="187325" lvl="2" indent="0" fontAlgn="base">
              <a:spcAft>
                <a:spcPts val="600"/>
              </a:spcAft>
              <a:buNone/>
            </a:pPr>
            <a:r>
              <a:rPr lang="en-GB" b="0" i="0" u="none" strike="noStrike" dirty="0">
                <a:effectLst/>
              </a:rPr>
              <a:t>(b)  "violence"  means—</a:t>
            </a:r>
          </a:p>
          <a:p>
            <a:pPr marL="366713" lvl="3" indent="0" fontAlgn="base">
              <a:spcAft>
                <a:spcPts val="600"/>
              </a:spcAft>
              <a:buNone/>
            </a:pPr>
            <a:r>
              <a:rPr lang="en-GB" b="0" i="0" u="none" strike="noStrike" dirty="0">
                <a:effectLst/>
              </a:rPr>
              <a:t>(</a:t>
            </a:r>
            <a:r>
              <a:rPr lang="en-GB" b="0" i="0" u="none" strike="noStrike" dirty="0" err="1">
                <a:effectLst/>
              </a:rPr>
              <a:t>i</a:t>
            </a:r>
            <a:r>
              <a:rPr lang="en-GB" b="0" i="0" u="none" strike="noStrike" dirty="0">
                <a:effectLst/>
              </a:rPr>
              <a:t>)  violence from another person; or</a:t>
            </a:r>
          </a:p>
          <a:p>
            <a:pPr marL="366713" lvl="3" indent="0" fontAlgn="base">
              <a:spcAft>
                <a:spcPts val="600"/>
              </a:spcAft>
              <a:buNone/>
            </a:pPr>
            <a:r>
              <a:rPr lang="en-GB" b="0" i="0" u="none" strike="noStrike" dirty="0">
                <a:effectLst/>
              </a:rPr>
              <a:t>(ii)  threats of violence from another person which are likely to be carried out.</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fontScale="55000" lnSpcReduction="20000"/>
          </a:bodyPr>
          <a:lstStyle/>
          <a:p>
            <a:pPr>
              <a:spcAft>
                <a:spcPts val="600"/>
              </a:spcAft>
            </a:pPr>
            <a:r>
              <a:rPr lang="en-GB" dirty="0"/>
              <a:t>‘Reasonable to continue to occupy’</a:t>
            </a:r>
          </a:p>
        </p:txBody>
      </p:sp>
      <p:pic>
        <p:nvPicPr>
          <p:cNvPr id="18" name="Picture 17" descr="A red cross on a white background&#10;&#10;Description automatically generated">
            <a:extLst>
              <a:ext uri="{FF2B5EF4-FFF2-40B4-BE49-F238E27FC236}">
                <a16:creationId xmlns:a16="http://schemas.microsoft.com/office/drawing/2014/main" id="{EC6C4808-4796-DF13-3FE1-F9640A22F6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50971" y="1624693"/>
            <a:ext cx="3810000" cy="2286000"/>
          </a:xfrm>
          <a:prstGeom prst="rect">
            <a:avLst/>
          </a:prstGeom>
        </p:spPr>
      </p:pic>
    </p:spTree>
    <p:extLst>
      <p:ext uri="{BB962C8B-B14F-4D97-AF65-F5344CB8AC3E}">
        <p14:creationId xmlns:p14="http://schemas.microsoft.com/office/powerpoint/2010/main" val="153214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257070"/>
            <a:ext cx="3806113" cy="3376345"/>
          </a:xfrm>
        </p:spPr>
        <p:txBody>
          <a:bodyPr>
            <a:normAutofit/>
          </a:bodyPr>
          <a:lstStyle/>
          <a:p>
            <a:pPr>
              <a:spcAft>
                <a:spcPts val="600"/>
              </a:spcAft>
            </a:pPr>
            <a:r>
              <a:rPr lang="en-GB" u="sng" dirty="0"/>
              <a:t>Section 177 Housing Act 1996:</a:t>
            </a:r>
          </a:p>
          <a:p>
            <a:pPr>
              <a:spcAft>
                <a:spcPts val="600"/>
              </a:spcAft>
            </a:pPr>
            <a:endParaRPr lang="en-GB" dirty="0"/>
          </a:p>
          <a:p>
            <a:pPr>
              <a:spcAft>
                <a:spcPts val="600"/>
              </a:spcAft>
            </a:pPr>
            <a:r>
              <a:rPr lang="en-GB" dirty="0"/>
              <a:t>(2) In determining whether it would be, or would have been, reasonable for a person to continue to occupy accommodation, regard may be had to the general circumstances prevailing in relation to housing in the district of the local housing authority to whom he has applied for accommodation or for assistance in obtaining accommodation.</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fontScale="55000" lnSpcReduction="20000"/>
          </a:bodyPr>
          <a:lstStyle/>
          <a:p>
            <a:pPr>
              <a:spcAft>
                <a:spcPts val="600"/>
              </a:spcAft>
            </a:pPr>
            <a:r>
              <a:rPr lang="en-GB" dirty="0"/>
              <a:t>‘Reasonable to continue to occupy’</a:t>
            </a:r>
          </a:p>
        </p:txBody>
      </p:sp>
      <p:pic>
        <p:nvPicPr>
          <p:cNvPr id="18" name="Picture 17" descr="A red cross on a white background&#10;&#10;Description automatically generated">
            <a:extLst>
              <a:ext uri="{FF2B5EF4-FFF2-40B4-BE49-F238E27FC236}">
                <a16:creationId xmlns:a16="http://schemas.microsoft.com/office/drawing/2014/main" id="{EC6C4808-4796-DF13-3FE1-F9640A22F6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50971" y="1624693"/>
            <a:ext cx="3810000" cy="2286000"/>
          </a:xfrm>
          <a:prstGeom prst="rect">
            <a:avLst/>
          </a:prstGeom>
        </p:spPr>
      </p:pic>
    </p:spTree>
    <p:extLst>
      <p:ext uri="{BB962C8B-B14F-4D97-AF65-F5344CB8AC3E}">
        <p14:creationId xmlns:p14="http://schemas.microsoft.com/office/powerpoint/2010/main" val="2258877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045030"/>
            <a:ext cx="3806113" cy="3588386"/>
          </a:xfrm>
        </p:spPr>
        <p:txBody>
          <a:bodyPr>
            <a:normAutofit fontScale="92500"/>
          </a:bodyPr>
          <a:lstStyle/>
          <a:p>
            <a:pPr>
              <a:spcAft>
                <a:spcPts val="600"/>
              </a:spcAft>
            </a:pPr>
            <a:r>
              <a:rPr lang="en-GB" u="sng" dirty="0"/>
              <a:t>Section 57, Housing (Wales) Act 2014:</a:t>
            </a:r>
          </a:p>
          <a:p>
            <a:pPr>
              <a:spcAft>
                <a:spcPts val="600"/>
              </a:spcAft>
            </a:pPr>
            <a:r>
              <a:rPr lang="en-GB" dirty="0"/>
              <a:t>(1) It is not reasonable for a person to continue to occupy accommodation if it is probable that it will lead to the person, or a member of the person's household, being subjected to abuse.</a:t>
            </a:r>
          </a:p>
          <a:p>
            <a:pPr>
              <a:spcAft>
                <a:spcPts val="600"/>
              </a:spcAft>
            </a:pPr>
            <a:r>
              <a:rPr lang="en-GB" dirty="0"/>
              <a:t>(2) In this section “member of a person's household” means—</a:t>
            </a:r>
          </a:p>
          <a:p>
            <a:pPr marL="187325" lvl="2" indent="0">
              <a:spcAft>
                <a:spcPts val="600"/>
              </a:spcAft>
              <a:buNone/>
            </a:pPr>
            <a:r>
              <a:rPr lang="en-GB" dirty="0"/>
              <a:t>(a) a person who normally resides with him or her as member of his or her family, or</a:t>
            </a:r>
          </a:p>
          <a:p>
            <a:pPr marL="187325" lvl="2" indent="0">
              <a:spcAft>
                <a:spcPts val="600"/>
              </a:spcAft>
              <a:buNone/>
            </a:pPr>
            <a:r>
              <a:rPr lang="en-GB" dirty="0"/>
              <a:t>(b) any other person who might reasonably be expected to reside with that person.</a:t>
            </a:r>
          </a:p>
          <a:p>
            <a:pPr>
              <a:spcAft>
                <a:spcPts val="600"/>
              </a:spcAft>
            </a:pPr>
            <a:r>
              <a:rPr lang="en-GB" dirty="0"/>
              <a:t>(3) In determining whether it would be, or would have been, reasonable for a person to continue to occupy accommodation, a local housing authority—</a:t>
            </a:r>
          </a:p>
          <a:p>
            <a:pPr marL="187325" lvl="2" indent="0">
              <a:spcAft>
                <a:spcPts val="600"/>
              </a:spcAft>
              <a:buNone/>
            </a:pPr>
            <a:r>
              <a:rPr lang="en-GB" dirty="0"/>
              <a:t>(a) may have regard to the general circumstances prevailing in relation to housing in the area of the local housing authority to whom the person has applied for help in securing accommodation;</a:t>
            </a:r>
          </a:p>
          <a:p>
            <a:pPr marL="187325" lvl="2" indent="0">
              <a:spcAft>
                <a:spcPts val="600"/>
              </a:spcAft>
              <a:buNone/>
            </a:pPr>
            <a:r>
              <a:rPr lang="en-GB" dirty="0"/>
              <a:t>(b) must have regard to whether or not the accommodation is affordable for that person.</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fontScale="55000" lnSpcReduction="20000"/>
          </a:bodyPr>
          <a:lstStyle/>
          <a:p>
            <a:pPr>
              <a:spcAft>
                <a:spcPts val="600"/>
              </a:spcAft>
            </a:pPr>
            <a:r>
              <a:rPr lang="en-GB" dirty="0"/>
              <a:t>‘Reasonable to continue to occupy’</a:t>
            </a:r>
          </a:p>
        </p:txBody>
      </p:sp>
      <p:pic>
        <p:nvPicPr>
          <p:cNvPr id="5" name="Picture 4" descr="A red dragon with wings on a green and white background&#10;&#10;Description automatically generated">
            <a:extLst>
              <a:ext uri="{FF2B5EF4-FFF2-40B4-BE49-F238E27FC236}">
                <a16:creationId xmlns:a16="http://schemas.microsoft.com/office/drawing/2014/main" id="{49EED4C4-5291-6C79-CB4F-429C6B04C91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07427" y="1526721"/>
            <a:ext cx="3857625" cy="2571750"/>
          </a:xfrm>
          <a:prstGeom prst="rect">
            <a:avLst/>
          </a:prstGeom>
        </p:spPr>
      </p:pic>
    </p:spTree>
    <p:extLst>
      <p:ext uri="{BB962C8B-B14F-4D97-AF65-F5344CB8AC3E}">
        <p14:creationId xmlns:p14="http://schemas.microsoft.com/office/powerpoint/2010/main" val="3403204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654630"/>
            <a:ext cx="3806113" cy="2978786"/>
          </a:xfrm>
        </p:spPr>
        <p:txBody>
          <a:bodyPr>
            <a:normAutofit/>
          </a:bodyPr>
          <a:lstStyle/>
          <a:p>
            <a:pPr>
              <a:spcAft>
                <a:spcPts val="600"/>
              </a:spcAft>
            </a:pPr>
            <a:r>
              <a:rPr lang="en-GB" u="sng" dirty="0"/>
              <a:t>Section 57, Housing (Wales) Act 2014:</a:t>
            </a:r>
          </a:p>
          <a:p>
            <a:pPr>
              <a:spcAft>
                <a:spcPts val="600"/>
              </a:spcAft>
            </a:pPr>
            <a:r>
              <a:rPr lang="en-GB" dirty="0"/>
              <a:t>(3)  In determining whether it would be, or would have been, reasonable for a person to continue to occupy accommodation, a local housing authority—</a:t>
            </a:r>
          </a:p>
          <a:p>
            <a:pPr marL="187325" lvl="2" indent="0">
              <a:spcAft>
                <a:spcPts val="600"/>
              </a:spcAft>
              <a:buNone/>
            </a:pPr>
            <a:r>
              <a:rPr lang="en-GB" dirty="0"/>
              <a:t>(a)  may have regard to the general circumstances prevailing in relation to housing in the area of the local housing authority to whom the person has applied for help in securing accommodation;</a:t>
            </a:r>
          </a:p>
          <a:p>
            <a:pPr marL="187325" lvl="2" indent="0">
              <a:spcAft>
                <a:spcPts val="600"/>
              </a:spcAft>
              <a:buNone/>
            </a:pPr>
            <a:r>
              <a:rPr lang="en-GB" dirty="0"/>
              <a:t>(b)  must have regard to whether or not the accommodation is affordable for that person.</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fontScale="55000" lnSpcReduction="20000"/>
          </a:bodyPr>
          <a:lstStyle/>
          <a:p>
            <a:pPr>
              <a:spcAft>
                <a:spcPts val="600"/>
              </a:spcAft>
            </a:pPr>
            <a:r>
              <a:rPr lang="en-GB" dirty="0"/>
              <a:t>‘Reasonable to continue to occupy’</a:t>
            </a:r>
          </a:p>
        </p:txBody>
      </p:sp>
      <p:pic>
        <p:nvPicPr>
          <p:cNvPr id="5" name="Picture 4" descr="A red dragon with wings on a green and white background&#10;&#10;Description automatically generated">
            <a:extLst>
              <a:ext uri="{FF2B5EF4-FFF2-40B4-BE49-F238E27FC236}">
                <a16:creationId xmlns:a16="http://schemas.microsoft.com/office/drawing/2014/main" id="{49EED4C4-5291-6C79-CB4F-429C6B04C91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07427" y="1526721"/>
            <a:ext cx="3857625" cy="2571750"/>
          </a:xfrm>
          <a:prstGeom prst="rect">
            <a:avLst/>
          </a:prstGeom>
        </p:spPr>
      </p:pic>
    </p:spTree>
    <p:extLst>
      <p:ext uri="{BB962C8B-B14F-4D97-AF65-F5344CB8AC3E}">
        <p14:creationId xmlns:p14="http://schemas.microsoft.com/office/powerpoint/2010/main" val="1261485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top with solid fill">
            <a:extLst>
              <a:ext uri="{FF2B5EF4-FFF2-40B4-BE49-F238E27FC236}">
                <a16:creationId xmlns:a16="http://schemas.microsoft.com/office/drawing/2014/main" id="{63213C46-667A-B2CE-3C38-25136153BEA5}"/>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540" r="2540"/>
          <a:stretch>
            <a:fillRect/>
          </a:stretch>
        </p:blipFill>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p:txBody>
          <a:bodyPr/>
          <a:lstStyle/>
          <a:p>
            <a:pPr marL="285750" indent="-285750">
              <a:buFont typeface="Arial" panose="020B0604020202020204" pitchFamily="34" charset="0"/>
              <a:buChar char="•"/>
            </a:pPr>
            <a:r>
              <a:rPr lang="en-GB" sz="1600" dirty="0"/>
              <a:t>Whether there is a history of actual violence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What steps the applicant could use to prevent abuse: </a:t>
            </a:r>
          </a:p>
          <a:p>
            <a:endParaRPr lang="en-GB" sz="1600" i="1" dirty="0"/>
          </a:p>
          <a:p>
            <a:r>
              <a:rPr lang="en-GB" sz="1600" i="1" dirty="0"/>
              <a:t>	Bond v Leicester City Council</a:t>
            </a:r>
            <a:r>
              <a:rPr lang="en-GB" sz="1600" dirty="0"/>
              <a:t> 	[2001] EWCA </a:t>
            </a:r>
            <a:r>
              <a:rPr lang="en-GB" sz="1600" dirty="0" err="1"/>
              <a:t>Civ</a:t>
            </a:r>
            <a:r>
              <a:rPr lang="en-GB" sz="1600" dirty="0"/>
              <a:t> 1544</a:t>
            </a:r>
          </a:p>
          <a:p>
            <a:endParaRPr lang="en-GB" sz="1600" dirty="0"/>
          </a:p>
          <a:p>
            <a:r>
              <a:rPr lang="en-GB" sz="1600" dirty="0"/>
              <a:t>	English Code of Guidance 	and Welsh Code</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Common mistakes</a:t>
            </a:r>
          </a:p>
        </p:txBody>
      </p:sp>
    </p:spTree>
    <p:extLst>
      <p:ext uri="{BB962C8B-B14F-4D97-AF65-F5344CB8AC3E}">
        <p14:creationId xmlns:p14="http://schemas.microsoft.com/office/powerpoint/2010/main" val="382189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800" u="sng" dirty="0">
                <a:ea typeface="Source Sans Pro" panose="020B0503030403020204" pitchFamily="34" charset="0"/>
              </a:rPr>
              <a:t>Section 189 Housing Act 1996:</a:t>
            </a:r>
          </a:p>
          <a:p>
            <a:endParaRPr lang="en-GB" sz="1800" dirty="0">
              <a:ea typeface="Source Sans Pro" panose="020B0503030403020204" pitchFamily="34" charset="0"/>
            </a:endParaRPr>
          </a:p>
          <a:p>
            <a:r>
              <a:rPr lang="en-GB" sz="1400" dirty="0">
                <a:ea typeface="Source Sans Pro" panose="020B0503030403020204" pitchFamily="34" charset="0"/>
              </a:rPr>
              <a:t>(1)  The following have a priority need for accommodation—</a:t>
            </a:r>
          </a:p>
          <a:p>
            <a:r>
              <a:rPr lang="en-GB" sz="1400" dirty="0">
                <a:ea typeface="Source Sans Pro" panose="020B0503030403020204" pitchFamily="34" charset="0"/>
              </a:rPr>
              <a:t>(a)  a pregnant woman or a person with whom she resides or might reasonably be expected to reside;</a:t>
            </a:r>
          </a:p>
          <a:p>
            <a:r>
              <a:rPr lang="en-GB" sz="1400" dirty="0">
                <a:ea typeface="Source Sans Pro" panose="020B0503030403020204" pitchFamily="34" charset="0"/>
              </a:rPr>
              <a:t>(b)  a person with whom dependent children reside or might reasonably be expected to reside;</a:t>
            </a:r>
          </a:p>
          <a:p>
            <a:r>
              <a:rPr lang="en-GB" sz="1400" dirty="0">
                <a:ea typeface="Source Sans Pro" panose="020B0503030403020204" pitchFamily="34" charset="0"/>
              </a:rPr>
              <a:t>(c)  a person who is vulnerable as a result of old age, mental illness or handicap or physical disability or other special reason, or with whom such a person resides or might reasonably be expected to reside;</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Priority need</a:t>
            </a:r>
          </a:p>
        </p:txBody>
      </p:sp>
      <p:pic>
        <p:nvPicPr>
          <p:cNvPr id="8" name="Picture Placeholder 7" descr="A gavel on top of a law book&#10;&#10;Description automatically generated">
            <a:extLst>
              <a:ext uri="{FF2B5EF4-FFF2-40B4-BE49-F238E27FC236}">
                <a16:creationId xmlns:a16="http://schemas.microsoft.com/office/drawing/2014/main" id="{38F53142-3238-F611-9B7E-DD65C963163D}"/>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2975" r="22975"/>
          <a:stretch>
            <a:fillRect/>
          </a:stretch>
        </p:blipFill>
        <p:spPr/>
      </p:pic>
    </p:spTree>
    <p:extLst>
      <p:ext uri="{BB962C8B-B14F-4D97-AF65-F5344CB8AC3E}">
        <p14:creationId xmlns:p14="http://schemas.microsoft.com/office/powerpoint/2010/main" val="147253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600" u="sng" dirty="0">
                <a:ea typeface="Source Sans Pro" panose="020B0503030403020204" pitchFamily="34" charset="0"/>
              </a:rPr>
              <a:t>Section 189 Housing Act 1996:</a:t>
            </a:r>
          </a:p>
          <a:p>
            <a:endParaRPr lang="en-GB" sz="1600" dirty="0">
              <a:ea typeface="Source Sans Pro" panose="020B0503030403020204" pitchFamily="34" charset="0"/>
            </a:endParaRPr>
          </a:p>
          <a:p>
            <a:r>
              <a:rPr lang="en-GB" sz="1600" dirty="0">
                <a:ea typeface="Source Sans Pro" panose="020B0503030403020204" pitchFamily="34" charset="0"/>
              </a:rPr>
              <a:t>(d)   a person who is homeless or threatened with homelessness as a result of an emergency such as flood, fire or other disaster;</a:t>
            </a:r>
          </a:p>
          <a:p>
            <a:endParaRPr lang="en-GB" sz="1600" dirty="0">
              <a:ea typeface="Source Sans Pro" panose="020B0503030403020204" pitchFamily="34" charset="0"/>
            </a:endParaRPr>
          </a:p>
          <a:p>
            <a:r>
              <a:rPr lang="en-GB" sz="1600" b="1" dirty="0">
                <a:ea typeface="Source Sans Pro" panose="020B0503030403020204" pitchFamily="34" charset="0"/>
              </a:rPr>
              <a:t>(e)  a person who is homeless as a result of that person being a victim of domestic abuse.</a:t>
            </a:r>
          </a:p>
          <a:p>
            <a:endParaRPr lang="en-GB" sz="1400" b="1"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Priority need</a:t>
            </a:r>
          </a:p>
        </p:txBody>
      </p:sp>
      <p:pic>
        <p:nvPicPr>
          <p:cNvPr id="8" name="Picture Placeholder 7" descr="A gavel on top of a law book&#10;&#10;Description automatically generated">
            <a:extLst>
              <a:ext uri="{FF2B5EF4-FFF2-40B4-BE49-F238E27FC236}">
                <a16:creationId xmlns:a16="http://schemas.microsoft.com/office/drawing/2014/main" id="{38F53142-3238-F611-9B7E-DD65C963163D}"/>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2975" r="22975"/>
          <a:stretch>
            <a:fillRect/>
          </a:stretch>
        </p:blipFill>
        <p:spPr/>
      </p:pic>
    </p:spTree>
    <p:extLst>
      <p:ext uri="{BB962C8B-B14F-4D97-AF65-F5344CB8AC3E}">
        <p14:creationId xmlns:p14="http://schemas.microsoft.com/office/powerpoint/2010/main" val="2960566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905000"/>
            <a:ext cx="3806113" cy="2728415"/>
          </a:xfrm>
        </p:spPr>
        <p:txBody>
          <a:bodyPr/>
          <a:lstStyle/>
          <a:p>
            <a:r>
              <a:rPr lang="en-GB" sz="1600" u="sng" dirty="0">
                <a:ea typeface="Source Sans Pro" panose="020B0503030403020204" pitchFamily="34" charset="0"/>
              </a:rPr>
              <a:t>Section 189 Housing Act 1996:</a:t>
            </a:r>
          </a:p>
          <a:p>
            <a:endParaRPr lang="en-GB" sz="1600" dirty="0">
              <a:ea typeface="Source Sans Pro" panose="020B0503030403020204" pitchFamily="34" charset="0"/>
            </a:endParaRPr>
          </a:p>
          <a:p>
            <a:r>
              <a:rPr lang="en-GB" sz="1600" dirty="0">
                <a:ea typeface="Source Sans Pro" panose="020B0503030403020204" pitchFamily="34" charset="0"/>
              </a:rPr>
              <a:t>(5)  In this section "</a:t>
            </a:r>
            <a:r>
              <a:rPr lang="en-GB" sz="1600" b="1" dirty="0">
                <a:ea typeface="Source Sans Pro" panose="020B0503030403020204" pitchFamily="34" charset="0"/>
              </a:rPr>
              <a:t>domestic abuse</a:t>
            </a:r>
            <a:r>
              <a:rPr lang="en-GB" sz="1600" dirty="0">
                <a:ea typeface="Source Sans Pro" panose="020B0503030403020204" pitchFamily="34" charset="0"/>
              </a:rPr>
              <a:t>"  has the meaning given by section 1 of the Domestic Abuse Act 2021.</a:t>
            </a:r>
            <a:endParaRPr lang="en-GB" sz="1600" b="1" dirty="0">
              <a:ea typeface="Source Sans Pro" panose="020B0503030403020204" pitchFamily="34" charset="0"/>
            </a:endParaRPr>
          </a:p>
          <a:p>
            <a:endParaRPr lang="en-GB" sz="1400" b="1"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Priority need</a:t>
            </a:r>
          </a:p>
        </p:txBody>
      </p:sp>
      <p:pic>
        <p:nvPicPr>
          <p:cNvPr id="8" name="Picture Placeholder 7" descr="A gavel on top of a law book&#10;&#10;Description automatically generated">
            <a:extLst>
              <a:ext uri="{FF2B5EF4-FFF2-40B4-BE49-F238E27FC236}">
                <a16:creationId xmlns:a16="http://schemas.microsoft.com/office/drawing/2014/main" id="{38F53142-3238-F611-9B7E-DD65C963163D}"/>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2975" r="22975"/>
          <a:stretch>
            <a:fillRect/>
          </a:stretch>
        </p:blipFill>
        <p:spPr/>
      </p:pic>
    </p:spTree>
    <p:extLst>
      <p:ext uri="{BB962C8B-B14F-4D97-AF65-F5344CB8AC3E}">
        <p14:creationId xmlns:p14="http://schemas.microsoft.com/office/powerpoint/2010/main" val="2205022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avel on top of a law book&#10;&#10;Description automatically generated">
            <a:extLst>
              <a:ext uri="{FF2B5EF4-FFF2-40B4-BE49-F238E27FC236}">
                <a16:creationId xmlns:a16="http://schemas.microsoft.com/office/drawing/2014/main" id="{38F53142-3238-F611-9B7E-DD65C963163D}"/>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7894" r="9996"/>
          <a:stretch/>
        </p:blipFill>
        <p:spPr>
          <a:xfrm>
            <a:off x="4747098" y="725183"/>
            <a:ext cx="3677052" cy="3875391"/>
          </a:xfrm>
          <a:no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371600"/>
            <a:ext cx="3806113" cy="3261815"/>
          </a:xfrm>
        </p:spPr>
        <p:txBody>
          <a:bodyPr>
            <a:normAutofit lnSpcReduction="10000"/>
          </a:bodyPr>
          <a:lstStyle/>
          <a:p>
            <a:pPr>
              <a:spcAft>
                <a:spcPts val="600"/>
              </a:spcAft>
            </a:pPr>
            <a:r>
              <a:rPr lang="en-GB" sz="1400" u="sng" dirty="0">
                <a:ea typeface="Source Sans Pro" panose="020B0503030403020204" pitchFamily="34" charset="0"/>
              </a:rPr>
              <a:t>Housing (Wales) Act 2014, section 70:</a:t>
            </a:r>
          </a:p>
          <a:p>
            <a:pPr>
              <a:spcAft>
                <a:spcPts val="600"/>
              </a:spcAft>
            </a:pPr>
            <a:endParaRPr lang="en-GB" sz="1400" dirty="0">
              <a:ea typeface="Source Sans Pro" panose="020B0503030403020204" pitchFamily="34" charset="0"/>
            </a:endParaRPr>
          </a:p>
          <a:p>
            <a:pPr marL="342900" indent="-342900">
              <a:spcAft>
                <a:spcPts val="600"/>
              </a:spcAft>
              <a:buAutoNum type="arabicParenBoth"/>
            </a:pPr>
            <a:r>
              <a:rPr lang="en-GB" sz="1400" dirty="0">
                <a:ea typeface="Source Sans Pro" panose="020B0503030403020204" pitchFamily="34" charset="0"/>
              </a:rPr>
              <a:t>The following persons have a priority need for accommodation for the purposes of this Chapter—</a:t>
            </a:r>
          </a:p>
          <a:p>
            <a:pPr>
              <a:spcAft>
                <a:spcPts val="600"/>
              </a:spcAft>
            </a:pPr>
            <a:r>
              <a:rPr lang="en-GB" sz="1400" dirty="0">
                <a:ea typeface="Source Sans Pro" panose="020B0503030403020204" pitchFamily="34" charset="0"/>
              </a:rPr>
              <a:t>[…]</a:t>
            </a:r>
          </a:p>
          <a:p>
            <a:pPr>
              <a:spcAft>
                <a:spcPts val="600"/>
              </a:spcAft>
            </a:pPr>
            <a:r>
              <a:rPr lang="en-GB" sz="1400" dirty="0">
                <a:ea typeface="Source Sans Pro" panose="020B0503030403020204" pitchFamily="34" charset="0"/>
              </a:rPr>
              <a:t>(e) a person—</a:t>
            </a:r>
          </a:p>
          <a:p>
            <a:pPr marL="187325" lvl="2" indent="0">
              <a:spcAft>
                <a:spcPts val="600"/>
              </a:spcAft>
              <a:buNone/>
            </a:pPr>
            <a:r>
              <a:rPr lang="en-GB" sz="1400" dirty="0">
                <a:ea typeface="Source Sans Pro" panose="020B0503030403020204" pitchFamily="34" charset="0"/>
              </a:rPr>
              <a:t>(</a:t>
            </a:r>
            <a:r>
              <a:rPr lang="en-GB" sz="1400" dirty="0" err="1">
                <a:ea typeface="Source Sans Pro" panose="020B0503030403020204" pitchFamily="34" charset="0"/>
              </a:rPr>
              <a:t>i</a:t>
            </a:r>
            <a:r>
              <a:rPr lang="en-GB" sz="1400" dirty="0">
                <a:ea typeface="Source Sans Pro" panose="020B0503030403020204" pitchFamily="34" charset="0"/>
              </a:rPr>
              <a:t>) who is homeless as a result of being subject to domestic abuse, or</a:t>
            </a:r>
          </a:p>
          <a:p>
            <a:pPr marL="187325" lvl="2" indent="0">
              <a:spcAft>
                <a:spcPts val="600"/>
              </a:spcAft>
              <a:buNone/>
            </a:pPr>
            <a:r>
              <a:rPr lang="en-GB" sz="1400" dirty="0">
                <a:ea typeface="Source Sans Pro" panose="020B0503030403020204" pitchFamily="34" charset="0"/>
              </a:rPr>
              <a:t>(ii) with whom a person who falls within sub-paragraph (</a:t>
            </a:r>
            <a:r>
              <a:rPr lang="en-GB" sz="1400" dirty="0" err="1">
                <a:ea typeface="Source Sans Pro" panose="020B0503030403020204" pitchFamily="34" charset="0"/>
              </a:rPr>
              <a:t>i</a:t>
            </a:r>
            <a:r>
              <a:rPr lang="en-GB" sz="1400" dirty="0">
                <a:ea typeface="Source Sans Pro" panose="020B0503030403020204" pitchFamily="34" charset="0"/>
              </a:rPr>
              <a:t>) resides (other than the abuser) or might reasonably be expected to reside;</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spcAft>
                <a:spcPts val="600"/>
              </a:spcAft>
            </a:pPr>
            <a:r>
              <a:rPr lang="en-GB" dirty="0"/>
              <a:t>Priority need</a:t>
            </a:r>
            <a:endParaRPr lang="en-GB"/>
          </a:p>
        </p:txBody>
      </p:sp>
      <p:sp>
        <p:nvSpPr>
          <p:cNvPr id="14" name="Text Placeholder 4">
            <a:extLst>
              <a:ext uri="{FF2B5EF4-FFF2-40B4-BE49-F238E27FC236}">
                <a16:creationId xmlns:a16="http://schemas.microsoft.com/office/drawing/2014/main" id="{3C673E63-A34A-9CCF-A0DE-541060551CC2}"/>
              </a:ext>
            </a:extLst>
          </p:cNvPr>
          <p:cNvSpPr>
            <a:spLocks noGrp="1"/>
          </p:cNvSpPr>
          <p:nvPr>
            <p:ph type="body" sz="quarter" idx="14"/>
          </p:nvPr>
        </p:nvSpPr>
        <p:spPr>
          <a:xfrm>
            <a:off x="674688" y="100013"/>
            <a:ext cx="7570787" cy="223837"/>
          </a:xfrm>
        </p:spPr>
        <p:txBody>
          <a:bodyPr/>
          <a:lstStyle/>
          <a:p>
            <a:endParaRPr lang="en-US"/>
          </a:p>
        </p:txBody>
      </p:sp>
    </p:spTree>
    <p:extLst>
      <p:ext uri="{BB962C8B-B14F-4D97-AF65-F5344CB8AC3E}">
        <p14:creationId xmlns:p14="http://schemas.microsoft.com/office/powerpoint/2010/main" val="427591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What is domestic abuse?</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r>
              <a:rPr lang="en-GB" dirty="0"/>
              <a:t>The Domestic Abuse Act 2021</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306116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747737"/>
            <a:ext cx="7704300" cy="2885678"/>
          </a:xfrm>
        </p:spPr>
        <p:txBody>
          <a:bodyPr>
            <a:normAutofit/>
          </a:bodyPr>
          <a:lstStyle/>
          <a:p>
            <a:pPr>
              <a:spcAft>
                <a:spcPts val="600"/>
              </a:spcAft>
            </a:pPr>
            <a:r>
              <a:rPr lang="en-GB" sz="1400" u="sng" dirty="0">
                <a:ea typeface="Source Sans Pro" panose="020B0503030403020204" pitchFamily="34" charset="0"/>
              </a:rPr>
              <a:t>Housing Act 1996, section 189:</a:t>
            </a:r>
          </a:p>
          <a:p>
            <a:pPr>
              <a:spcAft>
                <a:spcPts val="600"/>
              </a:spcAft>
            </a:pPr>
            <a:endParaRPr lang="en-GB" sz="1400" u="sng" dirty="0">
              <a:ea typeface="Source Sans Pro" panose="020B0503030403020204" pitchFamily="34" charset="0"/>
            </a:endParaRPr>
          </a:p>
          <a:p>
            <a:pPr>
              <a:spcAft>
                <a:spcPts val="600"/>
              </a:spcAft>
            </a:pPr>
            <a:r>
              <a:rPr lang="en-GB" sz="1400" dirty="0">
                <a:ea typeface="Source Sans Pro" panose="020B0503030403020204" pitchFamily="34" charset="0"/>
              </a:rPr>
              <a:t>(2)  The Secretary of State may by order—</a:t>
            </a:r>
          </a:p>
          <a:p>
            <a:pPr marL="187325" lvl="2" indent="0">
              <a:spcAft>
                <a:spcPts val="600"/>
              </a:spcAft>
              <a:buNone/>
            </a:pPr>
            <a:r>
              <a:rPr lang="en-GB" sz="1400" dirty="0">
                <a:ea typeface="Source Sans Pro" panose="020B0503030403020204" pitchFamily="34" charset="0"/>
              </a:rPr>
              <a:t>(a)  specify further descriptions of persons as having a priority need for accommodation, and</a:t>
            </a:r>
          </a:p>
          <a:p>
            <a:pPr marL="187325" lvl="2" indent="0">
              <a:spcAft>
                <a:spcPts val="600"/>
              </a:spcAft>
              <a:buNone/>
            </a:pPr>
            <a:r>
              <a:rPr lang="en-GB" sz="1400" dirty="0">
                <a:ea typeface="Source Sans Pro" panose="020B0503030403020204" pitchFamily="34" charset="0"/>
              </a:rPr>
              <a:t>(b)  amend or repeal any part of subsection (1).</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spcAft>
                <a:spcPts val="600"/>
              </a:spcAft>
            </a:pPr>
            <a:r>
              <a:rPr lang="en-GB" dirty="0"/>
              <a:t>Priority need</a:t>
            </a:r>
            <a:endParaRPr lang="en-GB"/>
          </a:p>
        </p:txBody>
      </p:sp>
      <p:sp>
        <p:nvSpPr>
          <p:cNvPr id="14" name="Text Placeholder 4">
            <a:extLst>
              <a:ext uri="{FF2B5EF4-FFF2-40B4-BE49-F238E27FC236}">
                <a16:creationId xmlns:a16="http://schemas.microsoft.com/office/drawing/2014/main" id="{3C673E63-A34A-9CCF-A0DE-541060551CC2}"/>
              </a:ext>
            </a:extLst>
          </p:cNvPr>
          <p:cNvSpPr>
            <a:spLocks noGrp="1"/>
          </p:cNvSpPr>
          <p:nvPr>
            <p:ph type="body" sz="quarter" idx="14"/>
          </p:nvPr>
        </p:nvSpPr>
        <p:spPr>
          <a:xfrm>
            <a:off x="674688" y="100013"/>
            <a:ext cx="7570787" cy="223837"/>
          </a:xfrm>
        </p:spPr>
        <p:txBody>
          <a:bodyPr/>
          <a:lstStyle/>
          <a:p>
            <a:endParaRPr lang="en-US"/>
          </a:p>
        </p:txBody>
      </p:sp>
      <p:sp>
        <p:nvSpPr>
          <p:cNvPr id="5" name="Picture Placeholder 4">
            <a:extLst>
              <a:ext uri="{FF2B5EF4-FFF2-40B4-BE49-F238E27FC236}">
                <a16:creationId xmlns:a16="http://schemas.microsoft.com/office/drawing/2014/main" id="{66FB396E-7646-0F15-BDEF-4CEDFEC8A80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800447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747737"/>
            <a:ext cx="7704300" cy="2885678"/>
          </a:xfrm>
        </p:spPr>
        <p:txBody>
          <a:bodyPr>
            <a:normAutofit/>
          </a:bodyPr>
          <a:lstStyle/>
          <a:p>
            <a:pPr>
              <a:spcAft>
                <a:spcPts val="600"/>
              </a:spcAft>
            </a:pPr>
            <a:r>
              <a:rPr lang="en-GB" sz="1400" u="sng" dirty="0">
                <a:ea typeface="Source Sans Pro" panose="020B0503030403020204" pitchFamily="34" charset="0"/>
              </a:rPr>
              <a:t>Homelessness (Priority Need for Accommodation) (England) Order 2002/2051</a:t>
            </a:r>
          </a:p>
          <a:p>
            <a:pPr>
              <a:spcAft>
                <a:spcPts val="600"/>
              </a:spcAft>
            </a:pPr>
            <a:endParaRPr lang="en-GB" sz="1400" u="sng" dirty="0">
              <a:ea typeface="Source Sans Pro" panose="020B0503030403020204" pitchFamily="34" charset="0"/>
            </a:endParaRPr>
          </a:p>
          <a:p>
            <a:pPr>
              <a:spcAft>
                <a:spcPts val="600"/>
              </a:spcAft>
            </a:pPr>
            <a:r>
              <a:rPr lang="en-GB" sz="1400" b="1" dirty="0">
                <a:ea typeface="Source Sans Pro" panose="020B0503030403020204" pitchFamily="34" charset="0"/>
              </a:rPr>
              <a:t>2. Priority need for accommodation</a:t>
            </a:r>
          </a:p>
          <a:p>
            <a:pPr>
              <a:spcAft>
                <a:spcPts val="600"/>
              </a:spcAft>
            </a:pPr>
            <a:endParaRPr lang="en-GB" sz="1400" dirty="0">
              <a:ea typeface="Source Sans Pro" panose="020B0503030403020204" pitchFamily="34" charset="0"/>
            </a:endParaRPr>
          </a:p>
          <a:p>
            <a:pPr>
              <a:spcAft>
                <a:spcPts val="600"/>
              </a:spcAft>
            </a:pPr>
            <a:r>
              <a:rPr lang="en-GB" sz="1400" dirty="0">
                <a:ea typeface="Source Sans Pro" panose="020B0503030403020204" pitchFamily="34" charset="0"/>
              </a:rPr>
              <a:t>The descriptions of person specified in the following articles have a priority need for accommodation for the purposes of Part 7 of the Housing Act 1996.</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spcAft>
                <a:spcPts val="600"/>
              </a:spcAft>
            </a:pPr>
            <a:r>
              <a:rPr lang="en-GB" dirty="0"/>
              <a:t>Priority need</a:t>
            </a:r>
            <a:endParaRPr lang="en-GB"/>
          </a:p>
        </p:txBody>
      </p:sp>
      <p:sp>
        <p:nvSpPr>
          <p:cNvPr id="14" name="Text Placeholder 4">
            <a:extLst>
              <a:ext uri="{FF2B5EF4-FFF2-40B4-BE49-F238E27FC236}">
                <a16:creationId xmlns:a16="http://schemas.microsoft.com/office/drawing/2014/main" id="{3C673E63-A34A-9CCF-A0DE-541060551CC2}"/>
              </a:ext>
            </a:extLst>
          </p:cNvPr>
          <p:cNvSpPr>
            <a:spLocks noGrp="1"/>
          </p:cNvSpPr>
          <p:nvPr>
            <p:ph type="body" sz="quarter" idx="14"/>
          </p:nvPr>
        </p:nvSpPr>
        <p:spPr>
          <a:xfrm>
            <a:off x="674688" y="100013"/>
            <a:ext cx="7570787" cy="223837"/>
          </a:xfrm>
        </p:spPr>
        <p:txBody>
          <a:bodyPr/>
          <a:lstStyle/>
          <a:p>
            <a:endParaRPr lang="en-US"/>
          </a:p>
        </p:txBody>
      </p:sp>
      <p:sp>
        <p:nvSpPr>
          <p:cNvPr id="5" name="Picture Placeholder 4">
            <a:extLst>
              <a:ext uri="{FF2B5EF4-FFF2-40B4-BE49-F238E27FC236}">
                <a16:creationId xmlns:a16="http://schemas.microsoft.com/office/drawing/2014/main" id="{66FB396E-7646-0F15-BDEF-4CEDFEC8A809}"/>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78651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719850" y="1658403"/>
            <a:ext cx="7704300" cy="2885678"/>
          </a:xfrm>
        </p:spPr>
        <p:txBody>
          <a:bodyPr>
            <a:normAutofit/>
          </a:bodyPr>
          <a:lstStyle/>
          <a:p>
            <a:pPr>
              <a:spcAft>
                <a:spcPts val="600"/>
              </a:spcAft>
            </a:pPr>
            <a:r>
              <a:rPr lang="en-GB" sz="1400" u="sng" dirty="0">
                <a:ea typeface="Source Sans Pro" panose="020B0503030403020204" pitchFamily="34" charset="0"/>
              </a:rPr>
              <a:t>Homelessness (Priority Need for Accommodation) (England) Order 2002/2051</a:t>
            </a:r>
          </a:p>
          <a:p>
            <a:pPr>
              <a:spcAft>
                <a:spcPts val="600"/>
              </a:spcAft>
            </a:pPr>
            <a:endParaRPr lang="en-GB" sz="1400" u="sng" dirty="0">
              <a:ea typeface="Source Sans Pro" panose="020B0503030403020204" pitchFamily="34" charset="0"/>
            </a:endParaRPr>
          </a:p>
          <a:p>
            <a:pPr>
              <a:spcAft>
                <a:spcPts val="600"/>
              </a:spcAft>
            </a:pPr>
            <a:r>
              <a:rPr lang="en-GB" sz="1400" b="1" dirty="0">
                <a:ea typeface="Source Sans Pro" panose="020B0503030403020204" pitchFamily="34" charset="0"/>
              </a:rPr>
              <a:t>6. Vulnerability: fleeing violence or threats of violence</a:t>
            </a:r>
          </a:p>
          <a:p>
            <a:pPr>
              <a:spcAft>
                <a:spcPts val="600"/>
              </a:spcAft>
            </a:pPr>
            <a:endParaRPr lang="en-GB" sz="1400" b="1" dirty="0">
              <a:ea typeface="Source Sans Pro" panose="020B0503030403020204" pitchFamily="34" charset="0"/>
            </a:endParaRPr>
          </a:p>
          <a:p>
            <a:pPr>
              <a:spcAft>
                <a:spcPts val="600"/>
              </a:spcAft>
            </a:pPr>
            <a:r>
              <a:rPr lang="en-GB" sz="1400" dirty="0">
                <a:ea typeface="Source Sans Pro" panose="020B0503030403020204" pitchFamily="34" charset="0"/>
              </a:rPr>
              <a:t>(1)  A person who is vulnerable as a result of ceasing to occupy accommodation by reason of violence from another person or threats of violence from another person which are likely to be carried out.</a:t>
            </a:r>
          </a:p>
          <a:p>
            <a:pPr>
              <a:spcAft>
                <a:spcPts val="600"/>
              </a:spcAft>
            </a:pPr>
            <a:r>
              <a:rPr lang="en-GB" sz="1400" dirty="0">
                <a:ea typeface="Source Sans Pro" panose="020B0503030403020204" pitchFamily="34" charset="0"/>
              </a:rPr>
              <a:t>(2)  For the purposes of this article—</a:t>
            </a:r>
          </a:p>
          <a:p>
            <a:pPr marL="187325" lvl="2" indent="0">
              <a:spcAft>
                <a:spcPts val="600"/>
              </a:spcAft>
              <a:buNone/>
            </a:pPr>
            <a:r>
              <a:rPr lang="en-GB" sz="1400" dirty="0">
                <a:ea typeface="Source Sans Pro" panose="020B0503030403020204" pitchFamily="34" charset="0"/>
              </a:rPr>
              <a:t>(a)  "violence"  does not include violence that is domestic abuse;</a:t>
            </a:r>
          </a:p>
          <a:p>
            <a:pPr marL="187325" lvl="2" indent="0">
              <a:spcAft>
                <a:spcPts val="600"/>
              </a:spcAft>
              <a:buNone/>
            </a:pPr>
            <a:r>
              <a:rPr lang="en-GB" sz="1400" dirty="0">
                <a:ea typeface="Source Sans Pro" panose="020B0503030403020204" pitchFamily="34" charset="0"/>
              </a:rPr>
              <a:t>(b)  "domestic abuse"  has the meaning given by section 1 of the Domestic Abuse Act 2021.</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719138" y="725184"/>
            <a:ext cx="3806113" cy="531886"/>
          </a:xfrm>
        </p:spPr>
        <p:txBody>
          <a:bodyPr>
            <a:normAutofit/>
          </a:bodyPr>
          <a:lstStyle/>
          <a:p>
            <a:pPr>
              <a:spcAft>
                <a:spcPts val="600"/>
              </a:spcAft>
            </a:pPr>
            <a:r>
              <a:rPr lang="en-GB" dirty="0"/>
              <a:t>Priority need</a:t>
            </a:r>
            <a:endParaRPr lang="en-GB"/>
          </a:p>
        </p:txBody>
      </p:sp>
      <p:sp>
        <p:nvSpPr>
          <p:cNvPr id="14" name="Text Placeholder 4">
            <a:extLst>
              <a:ext uri="{FF2B5EF4-FFF2-40B4-BE49-F238E27FC236}">
                <a16:creationId xmlns:a16="http://schemas.microsoft.com/office/drawing/2014/main" id="{3C673E63-A34A-9CCF-A0DE-541060551CC2}"/>
              </a:ext>
            </a:extLst>
          </p:cNvPr>
          <p:cNvSpPr>
            <a:spLocks noGrp="1"/>
          </p:cNvSpPr>
          <p:nvPr>
            <p:ph type="body" sz="quarter" idx="14"/>
          </p:nvPr>
        </p:nvSpPr>
        <p:spPr>
          <a:xfrm>
            <a:off x="674688" y="100013"/>
            <a:ext cx="7570787" cy="223837"/>
          </a:xfrm>
        </p:spPr>
        <p:txBody>
          <a:bodyPr/>
          <a:lstStyle/>
          <a:p>
            <a:endParaRPr lang="en-US"/>
          </a:p>
        </p:txBody>
      </p:sp>
      <p:sp>
        <p:nvSpPr>
          <p:cNvPr id="5" name="Picture Placeholder 4">
            <a:extLst>
              <a:ext uri="{FF2B5EF4-FFF2-40B4-BE49-F238E27FC236}">
                <a16:creationId xmlns:a16="http://schemas.microsoft.com/office/drawing/2014/main" id="{66FB396E-7646-0F15-BDEF-4CEDFEC8A809}"/>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345121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400" u="sng" dirty="0">
                <a:ea typeface="Source Sans Pro" panose="020B0503030403020204" pitchFamily="34" charset="0"/>
              </a:rPr>
              <a:t>Section 199, Housing Act 1996:</a:t>
            </a:r>
          </a:p>
          <a:p>
            <a:endParaRPr lang="en-GB" sz="1400" dirty="0">
              <a:ea typeface="Source Sans Pro" panose="020B0503030403020204" pitchFamily="34" charset="0"/>
            </a:endParaRPr>
          </a:p>
          <a:p>
            <a:pPr marL="342900" indent="-342900">
              <a:buAutoNum type="arabicParenBoth"/>
            </a:pPr>
            <a:r>
              <a:rPr lang="en-GB" sz="1400" dirty="0">
                <a:ea typeface="Source Sans Pro" panose="020B0503030403020204" pitchFamily="34" charset="0"/>
              </a:rPr>
              <a:t>A person has a local connection with the district of a local housing authority if he has a connection with it—</a:t>
            </a:r>
          </a:p>
          <a:p>
            <a:endParaRPr lang="en-GB" sz="1400" dirty="0">
              <a:ea typeface="Source Sans Pro" panose="020B0503030403020204" pitchFamily="34" charset="0"/>
            </a:endParaRPr>
          </a:p>
          <a:p>
            <a:pPr marL="187325" lvl="2" indent="0">
              <a:buNone/>
            </a:pPr>
            <a:r>
              <a:rPr lang="en-GB" sz="1400" dirty="0">
                <a:ea typeface="Source Sans Pro" panose="020B0503030403020204" pitchFamily="34" charset="0"/>
              </a:rPr>
              <a:t>(a)  because he is, or in the past was, normally resident there, and that residence is or was of his own choice,</a:t>
            </a:r>
          </a:p>
          <a:p>
            <a:pPr marL="187325" lvl="2" indent="0">
              <a:buNone/>
            </a:pPr>
            <a:r>
              <a:rPr lang="en-GB" sz="1400" dirty="0">
                <a:ea typeface="Source Sans Pro" panose="020B0503030403020204" pitchFamily="34" charset="0"/>
              </a:rPr>
              <a:t>(b)  because he is employed there,</a:t>
            </a:r>
          </a:p>
          <a:p>
            <a:pPr marL="187325" lvl="2" indent="0">
              <a:buNone/>
            </a:pPr>
            <a:r>
              <a:rPr lang="en-GB" sz="1400" dirty="0">
                <a:ea typeface="Source Sans Pro" panose="020B0503030403020204" pitchFamily="34" charset="0"/>
              </a:rPr>
              <a:t>(c)  because of family associations, or</a:t>
            </a:r>
          </a:p>
          <a:p>
            <a:pPr marL="187325" lvl="2" indent="0">
              <a:buNone/>
            </a:pPr>
            <a:r>
              <a:rPr lang="en-GB" sz="1400" dirty="0">
                <a:ea typeface="Source Sans Pro" panose="020B0503030403020204" pitchFamily="34" charset="0"/>
              </a:rPr>
              <a:t>(d)  because of special circumstances.</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Local connection</a:t>
            </a:r>
          </a:p>
        </p:txBody>
      </p:sp>
      <p:pic>
        <p:nvPicPr>
          <p:cNvPr id="10" name="Picture Placeholder 9" descr="Neighbourhood with solid fill">
            <a:extLst>
              <a:ext uri="{FF2B5EF4-FFF2-40B4-BE49-F238E27FC236}">
                <a16:creationId xmlns:a16="http://schemas.microsoft.com/office/drawing/2014/main" id="{F64037FE-745F-2661-E592-3821EB4B9BE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4441" r="14441"/>
          <a:stretch>
            <a:fillRect/>
          </a:stretch>
        </p:blipFill>
        <p:spPr/>
      </p:pic>
    </p:spTree>
    <p:extLst>
      <p:ext uri="{BB962C8B-B14F-4D97-AF65-F5344CB8AC3E}">
        <p14:creationId xmlns:p14="http://schemas.microsoft.com/office/powerpoint/2010/main" val="2649031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200" u="sng" dirty="0">
                <a:ea typeface="Source Sans Pro" panose="020B0503030403020204" pitchFamily="34" charset="0"/>
              </a:rPr>
              <a:t>Section 198, Housing Act 1996:</a:t>
            </a:r>
          </a:p>
          <a:p>
            <a:endParaRPr lang="en-GB" sz="1200" dirty="0">
              <a:ea typeface="Source Sans Pro" panose="020B0503030403020204" pitchFamily="34" charset="0"/>
            </a:endParaRPr>
          </a:p>
          <a:p>
            <a:r>
              <a:rPr lang="en-GB" sz="1200" dirty="0">
                <a:ea typeface="Source Sans Pro" panose="020B0503030403020204" pitchFamily="34" charset="0"/>
              </a:rPr>
              <a:t>(2)  The conditions for referral of the case to another authority are met if—</a:t>
            </a:r>
          </a:p>
          <a:p>
            <a:pPr marL="187325" lvl="2" indent="0">
              <a:buNone/>
            </a:pPr>
            <a:r>
              <a:rPr lang="en-GB" sz="1200" dirty="0">
                <a:ea typeface="Source Sans Pro" panose="020B0503030403020204" pitchFamily="34" charset="0"/>
              </a:rPr>
              <a:t>(a)  neither the applicant nor any person who might reasonably be expected to reside with him has a local connection with the district of the authority to whom his application was made,</a:t>
            </a:r>
          </a:p>
          <a:p>
            <a:pPr marL="187325" lvl="2" indent="0">
              <a:buNone/>
            </a:pPr>
            <a:r>
              <a:rPr lang="en-GB" sz="1200" dirty="0">
                <a:ea typeface="Source Sans Pro" panose="020B0503030403020204" pitchFamily="34" charset="0"/>
              </a:rPr>
              <a:t>(b)  the applicant or a person who might reasonably be expected to reside with him has a local connection with the district of that other authority, and</a:t>
            </a:r>
          </a:p>
          <a:p>
            <a:pPr marL="187325" lvl="2" indent="0">
              <a:buNone/>
            </a:pPr>
            <a:r>
              <a:rPr lang="en-GB" sz="1200" b="1" dirty="0">
                <a:ea typeface="Source Sans Pro" panose="020B0503030403020204" pitchFamily="34" charset="0"/>
              </a:rPr>
              <a:t>(c)   neither the applicant nor any person who might reasonably be expected to reside with him will run the risk of domestic abuse in that other district.</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Local connection</a:t>
            </a:r>
          </a:p>
        </p:txBody>
      </p:sp>
      <p:pic>
        <p:nvPicPr>
          <p:cNvPr id="10" name="Picture Placeholder 9" descr="Neighbourhood with solid fill">
            <a:extLst>
              <a:ext uri="{FF2B5EF4-FFF2-40B4-BE49-F238E27FC236}">
                <a16:creationId xmlns:a16="http://schemas.microsoft.com/office/drawing/2014/main" id="{F64037FE-745F-2661-E592-3821EB4B9BE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4441" r="14441"/>
          <a:stretch>
            <a:fillRect/>
          </a:stretch>
        </p:blipFill>
        <p:spPr/>
      </p:pic>
    </p:spTree>
    <p:extLst>
      <p:ext uri="{BB962C8B-B14F-4D97-AF65-F5344CB8AC3E}">
        <p14:creationId xmlns:p14="http://schemas.microsoft.com/office/powerpoint/2010/main" val="1802357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r>
              <a:rPr lang="en-GB" sz="1800" u="sng" dirty="0">
                <a:ea typeface="Source Sans Pro" panose="020B0503030403020204" pitchFamily="34" charset="0"/>
              </a:rPr>
              <a:t>Section 198, Housing Act 1996:</a:t>
            </a:r>
          </a:p>
          <a:p>
            <a:endParaRPr lang="en-GB" sz="1800" dirty="0">
              <a:ea typeface="Source Sans Pro" panose="020B0503030403020204" pitchFamily="34" charset="0"/>
            </a:endParaRPr>
          </a:p>
          <a:p>
            <a:r>
              <a:rPr lang="en-GB" sz="1300" dirty="0">
                <a:ea typeface="Source Sans Pro" panose="020B0503030403020204" pitchFamily="34" charset="0"/>
              </a:rPr>
              <a:t>(2A)  But the conditions for referral mentioned in subsection (2) or (2ZA) are not met if—</a:t>
            </a:r>
          </a:p>
          <a:p>
            <a:pPr marL="187325" lvl="2" indent="0">
              <a:buNone/>
            </a:pPr>
            <a:r>
              <a:rPr lang="en-GB" sz="1300" dirty="0">
                <a:ea typeface="Source Sans Pro" panose="020B0503030403020204" pitchFamily="34" charset="0"/>
              </a:rPr>
              <a:t>(a)   the applicant or any person who might reasonably be expected to reside with him has suffered </a:t>
            </a:r>
            <a:r>
              <a:rPr lang="en-GB" sz="1300" b="1" dirty="0">
                <a:ea typeface="Source Sans Pro" panose="020B0503030403020204" pitchFamily="34" charset="0"/>
              </a:rPr>
              <a:t>violence (other than violence that is domestic abuse)</a:t>
            </a:r>
            <a:r>
              <a:rPr lang="en-GB" sz="1300" dirty="0">
                <a:ea typeface="Source Sans Pro" panose="020B0503030403020204" pitchFamily="34" charset="0"/>
              </a:rPr>
              <a:t> in the district of the other authority; and</a:t>
            </a:r>
          </a:p>
          <a:p>
            <a:pPr marL="187325" lvl="2" indent="0">
              <a:buNone/>
            </a:pPr>
            <a:r>
              <a:rPr lang="en-GB" sz="1300" dirty="0">
                <a:ea typeface="Source Sans Pro" panose="020B0503030403020204" pitchFamily="34" charset="0"/>
              </a:rPr>
              <a:t>(b)  it is </a:t>
            </a:r>
            <a:r>
              <a:rPr lang="en-GB" sz="1300" b="1" dirty="0">
                <a:ea typeface="Source Sans Pro" panose="020B0503030403020204" pitchFamily="34" charset="0"/>
              </a:rPr>
              <a:t>probable</a:t>
            </a:r>
            <a:r>
              <a:rPr lang="en-GB" sz="1300" dirty="0">
                <a:ea typeface="Source Sans Pro" panose="020B0503030403020204" pitchFamily="34" charset="0"/>
              </a:rPr>
              <a:t> that the return to that district of the victim will </a:t>
            </a:r>
            <a:r>
              <a:rPr lang="en-GB" sz="1300" b="1" dirty="0">
                <a:ea typeface="Source Sans Pro" panose="020B0503030403020204" pitchFamily="34" charset="0"/>
              </a:rPr>
              <a:t>lead to further violence </a:t>
            </a:r>
            <a:r>
              <a:rPr lang="en-GB" sz="1300" dirty="0">
                <a:ea typeface="Source Sans Pro" panose="020B0503030403020204" pitchFamily="34" charset="0"/>
              </a:rPr>
              <a:t>of a similar kind against him.</a:t>
            </a:r>
            <a:endParaRPr lang="en-GB" sz="1300" b="1" dirty="0">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Local connection</a:t>
            </a:r>
          </a:p>
        </p:txBody>
      </p:sp>
      <p:pic>
        <p:nvPicPr>
          <p:cNvPr id="10" name="Picture Placeholder 9" descr="Neighbourhood with solid fill">
            <a:extLst>
              <a:ext uri="{FF2B5EF4-FFF2-40B4-BE49-F238E27FC236}">
                <a16:creationId xmlns:a16="http://schemas.microsoft.com/office/drawing/2014/main" id="{F64037FE-745F-2661-E592-3821EB4B9BE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4441" r="14441"/>
          <a:stretch>
            <a:fillRect/>
          </a:stretch>
        </p:blipFill>
        <p:spPr/>
      </p:pic>
    </p:spTree>
    <p:extLst>
      <p:ext uri="{BB962C8B-B14F-4D97-AF65-F5344CB8AC3E}">
        <p14:creationId xmlns:p14="http://schemas.microsoft.com/office/powerpoint/2010/main" val="2631302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Allocations</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267504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endParaRPr lang="en-GB" sz="2400" b="1" dirty="0">
              <a:ea typeface="Source Sans Pro" panose="020B0503030403020204" pitchFamily="34" charset="0"/>
            </a:endParaRPr>
          </a:p>
          <a:p>
            <a:endParaRPr lang="en-GB" sz="2400" b="1" dirty="0">
              <a:ea typeface="Source Sans Pro" panose="020B0503030403020204" pitchFamily="34" charset="0"/>
            </a:endParaRPr>
          </a:p>
          <a:p>
            <a:r>
              <a:rPr lang="en-GB" sz="2400" b="1" dirty="0">
                <a:ea typeface="Source Sans Pro" panose="020B0503030403020204" pitchFamily="34" charset="0"/>
              </a:rPr>
              <a:t>Grant of secure tenancies</a:t>
            </a:r>
          </a:p>
          <a:p>
            <a:endParaRPr lang="en-GB" sz="2400" dirty="0">
              <a:ea typeface="Source Sans Pro" panose="020B0503030403020204" pitchFamily="34" charset="0"/>
            </a:endParaRPr>
          </a:p>
          <a:p>
            <a:r>
              <a:rPr lang="en-GB" sz="1800" dirty="0">
                <a:ea typeface="Source Sans Pro" panose="020B0503030403020204" pitchFamily="34" charset="0"/>
              </a:rPr>
              <a:t>Section 79, Domestic Abuse Act 2021</a:t>
            </a:r>
          </a:p>
          <a:p>
            <a:endParaRPr lang="en-GB" sz="1800" dirty="0">
              <a:ea typeface="Source Sans Pro" panose="020B0503030403020204" pitchFamily="34" charset="0"/>
            </a:endParaRPr>
          </a:p>
          <a:p>
            <a:r>
              <a:rPr lang="en-GB" sz="1800" dirty="0">
                <a:ea typeface="Source Sans Pro" panose="020B0503030403020204" pitchFamily="34" charset="0"/>
              </a:rPr>
              <a:t>Section 81ZA, Housing Act 1985</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endParaRPr lang="en-GB" sz="2000" dirty="0"/>
          </a:p>
        </p:txBody>
      </p:sp>
      <p:pic>
        <p:nvPicPr>
          <p:cNvPr id="8" name="Picture Placeholder 7" descr="House outline">
            <a:extLst>
              <a:ext uri="{FF2B5EF4-FFF2-40B4-BE49-F238E27FC236}">
                <a16:creationId xmlns:a16="http://schemas.microsoft.com/office/drawing/2014/main" id="{1E22CAF6-F72C-1D1F-F3A1-7F4F18BA4B7A}"/>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4441" r="14441"/>
          <a:stretch>
            <a:fillRect/>
          </a:stretch>
        </p:blipFill>
        <p:spPr/>
      </p:pic>
    </p:spTree>
    <p:extLst>
      <p:ext uri="{BB962C8B-B14F-4D97-AF65-F5344CB8AC3E}">
        <p14:creationId xmlns:p14="http://schemas.microsoft.com/office/powerpoint/2010/main" val="2425878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endParaRPr lang="en-GB" sz="2400" b="1" dirty="0">
              <a:latin typeface="Source Sans Pro" panose="020B0503030403020204" pitchFamily="34" charset="0"/>
              <a:ea typeface="Source Sans Pro" panose="020B0503030403020204" pitchFamily="34" charset="0"/>
            </a:endParaRPr>
          </a:p>
          <a:p>
            <a:endParaRPr lang="en-GB" sz="2400" b="1" dirty="0">
              <a:latin typeface="Source Sans Pro" panose="020B0503030403020204" pitchFamily="34" charset="0"/>
              <a:ea typeface="Source Sans Pro" panose="020B0503030403020204" pitchFamily="34" charset="0"/>
            </a:endParaRPr>
          </a:p>
          <a:p>
            <a:r>
              <a:rPr lang="en-GB" sz="1800" b="1" dirty="0">
                <a:ea typeface="Source Sans Pro" panose="020B0503030403020204" pitchFamily="34" charset="0"/>
              </a:rPr>
              <a:t>Challenge to allocation decision</a:t>
            </a:r>
          </a:p>
          <a:p>
            <a:endParaRPr lang="en-GB" sz="1800" dirty="0">
              <a:ea typeface="Source Sans Pro" panose="020B0503030403020204" pitchFamily="34" charset="0"/>
            </a:endParaRPr>
          </a:p>
          <a:p>
            <a:r>
              <a:rPr lang="en-GB" sz="1800" i="1" dirty="0">
                <a:ea typeface="Source Sans Pro" panose="020B0503030403020204" pitchFamily="34" charset="0"/>
              </a:rPr>
              <a:t>R (TRX) v Network Homes </a:t>
            </a:r>
            <a:r>
              <a:rPr lang="en-GB" sz="1800" dirty="0">
                <a:ea typeface="Source Sans Pro" panose="020B0503030403020204" pitchFamily="34" charset="0"/>
              </a:rPr>
              <a:t>[2022] EWHC 456 (Admin)</a:t>
            </a:r>
          </a:p>
          <a:p>
            <a:endParaRPr lang="en-GB" sz="1800"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endParaRPr lang="en-GB" sz="2000" dirty="0"/>
          </a:p>
        </p:txBody>
      </p:sp>
      <p:pic>
        <p:nvPicPr>
          <p:cNvPr id="12" name="Picture Placeholder 11" descr="Gavel with solid fill">
            <a:extLst>
              <a:ext uri="{FF2B5EF4-FFF2-40B4-BE49-F238E27FC236}">
                <a16:creationId xmlns:a16="http://schemas.microsoft.com/office/drawing/2014/main" id="{7FC43585-EF87-BE8D-6A6D-C7D950D7606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4441" r="14441"/>
          <a:stretch>
            <a:fillRect/>
          </a:stretch>
        </p:blipFill>
        <p:spPr/>
      </p:pic>
    </p:spTree>
    <p:extLst>
      <p:ext uri="{BB962C8B-B14F-4D97-AF65-F5344CB8AC3E}">
        <p14:creationId xmlns:p14="http://schemas.microsoft.com/office/powerpoint/2010/main" val="1334669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Drafting</a:t>
            </a: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Reasonable preference</a:t>
            </a: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Residence rules</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sz="2000" dirty="0"/>
              <a:t>Allocations schemes</a:t>
            </a:r>
          </a:p>
        </p:txBody>
      </p:sp>
      <p:pic>
        <p:nvPicPr>
          <p:cNvPr id="7" name="Picture Placeholder 6" descr="Several papers with text on them&#10;&#10;Description automatically generated">
            <a:extLst>
              <a:ext uri="{FF2B5EF4-FFF2-40B4-BE49-F238E27FC236}">
                <a16:creationId xmlns:a16="http://schemas.microsoft.com/office/drawing/2014/main" id="{9D935F22-812E-1FDB-BBFA-169B1E109D21}"/>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4441" r="14441"/>
          <a:stretch>
            <a:fillRect/>
          </a:stretch>
        </p:blipFill>
        <p:spPr/>
      </p:pic>
    </p:spTree>
    <p:extLst>
      <p:ext uri="{BB962C8B-B14F-4D97-AF65-F5344CB8AC3E}">
        <p14:creationId xmlns:p14="http://schemas.microsoft.com/office/powerpoint/2010/main" val="308630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Law books section in library">
            <a:extLst>
              <a:ext uri="{FF2B5EF4-FFF2-40B4-BE49-F238E27FC236}">
                <a16:creationId xmlns:a16="http://schemas.microsoft.com/office/drawing/2014/main" id="{E232BDC2-4397-C493-D86E-143CA25CE7D9}"/>
              </a:ext>
            </a:extLst>
          </p:cNvPr>
          <p:cNvPicPr>
            <a:picLocks noGrp="1" noChangeAspect="1"/>
          </p:cNvPicPr>
          <p:nvPr>
            <p:ph type="pic" sz="quarter" idx="13"/>
          </p:nvPr>
        </p:nvPicPr>
        <p:blipFill rotWithShape="1">
          <a:blip r:embed="rId2"/>
          <a:srcRect l="24220" r="12448" b="3"/>
          <a:stretch/>
        </p:blipFill>
        <p:spPr>
          <a:xfrm>
            <a:off x="4747098" y="725183"/>
            <a:ext cx="3677052" cy="3875391"/>
          </a:xfrm>
          <a:noFill/>
        </p:spPr>
      </p:pic>
      <p:sp>
        <p:nvSpPr>
          <p:cNvPr id="13" name="Text Placeholder 2">
            <a:extLst>
              <a:ext uri="{FF2B5EF4-FFF2-40B4-BE49-F238E27FC236}">
                <a16:creationId xmlns:a16="http://schemas.microsoft.com/office/drawing/2014/main" id="{308039F9-138E-7FCA-6AC2-3F5C919D5073}"/>
              </a:ext>
            </a:extLst>
          </p:cNvPr>
          <p:cNvSpPr>
            <a:spLocks noGrp="1"/>
          </p:cNvSpPr>
          <p:nvPr>
            <p:ph type="body" sz="quarter" idx="10"/>
          </p:nvPr>
        </p:nvSpPr>
        <p:spPr>
          <a:xfrm>
            <a:off x="719850" y="1257070"/>
            <a:ext cx="3806113" cy="3376345"/>
          </a:xfrm>
        </p:spPr>
        <p:txBody>
          <a:bodyPr/>
          <a:lstStyle/>
          <a:p>
            <a:pPr algn="l" fontAlgn="base"/>
            <a:r>
              <a:rPr lang="en-GB" sz="1600" b="0" i="0" u="sng" strike="noStrike" dirty="0">
                <a:solidFill>
                  <a:srgbClr val="3D3D3D"/>
                </a:solidFill>
                <a:effectLst/>
              </a:rPr>
              <a:t>Section 1 Domestic Abuse Act 2021</a:t>
            </a:r>
          </a:p>
          <a:p>
            <a:pPr algn="l" fontAlgn="base"/>
            <a:endParaRPr lang="en-GB" sz="1600" b="0" i="0" u="sng" strike="noStrike" dirty="0">
              <a:solidFill>
                <a:srgbClr val="3D3D3D"/>
              </a:solidFill>
              <a:effectLst/>
            </a:endParaRPr>
          </a:p>
          <a:p>
            <a:pPr algn="l" fontAlgn="base"/>
            <a:r>
              <a:rPr lang="en-GB" sz="1600" b="0" i="0" u="none" strike="noStrike" dirty="0">
                <a:solidFill>
                  <a:srgbClr val="3D3D3D"/>
                </a:solidFill>
                <a:effectLst/>
              </a:rPr>
              <a:t>(1)  This section defines </a:t>
            </a:r>
            <a:r>
              <a:rPr lang="en-GB" sz="1600" b="0" i="1" u="none" strike="noStrike" dirty="0">
                <a:solidFill>
                  <a:srgbClr val="3D3D3D"/>
                </a:solidFill>
                <a:effectLst/>
              </a:rPr>
              <a:t>"domestic abuse" </a:t>
            </a:r>
            <a:r>
              <a:rPr lang="en-GB" sz="1600" b="0" i="0" u="none" strike="noStrike" dirty="0">
                <a:solidFill>
                  <a:srgbClr val="3D3D3D"/>
                </a:solidFill>
                <a:effectLst/>
              </a:rPr>
              <a:t> for the purposes of this Act.</a:t>
            </a:r>
          </a:p>
          <a:p>
            <a:pPr algn="l" fontAlgn="base"/>
            <a:endParaRPr lang="en-GB" sz="1600" b="0" i="0" u="none" strike="noStrike" dirty="0">
              <a:solidFill>
                <a:srgbClr val="3D3D3D"/>
              </a:solidFill>
              <a:effectLst/>
            </a:endParaRPr>
          </a:p>
          <a:p>
            <a:pPr algn="l" fontAlgn="base"/>
            <a:r>
              <a:rPr lang="en-GB" sz="1600" b="0" i="0" u="none" strike="noStrike" dirty="0">
                <a:solidFill>
                  <a:srgbClr val="3D3D3D"/>
                </a:solidFill>
                <a:effectLst/>
              </a:rPr>
              <a:t>(2)  Behaviour of a person ("A") towards another person ("B") is "domestic abuse" if—</a:t>
            </a:r>
          </a:p>
          <a:p>
            <a:pPr marL="187325" lvl="2" indent="0" fontAlgn="base">
              <a:buNone/>
            </a:pPr>
            <a:r>
              <a:rPr lang="en-GB" sz="1600" b="0" i="0" u="none" strike="noStrike" dirty="0">
                <a:solidFill>
                  <a:srgbClr val="3D3D3D"/>
                </a:solidFill>
                <a:effectLst/>
              </a:rPr>
              <a:t>(a)  A and B are each aged 16 or over and are </a:t>
            </a:r>
            <a:r>
              <a:rPr lang="en-GB" sz="1600" b="1" i="0" u="none" strike="noStrike" dirty="0">
                <a:solidFill>
                  <a:srgbClr val="3D3D3D"/>
                </a:solidFill>
                <a:effectLst/>
              </a:rPr>
              <a:t>personally connected </a:t>
            </a:r>
            <a:r>
              <a:rPr lang="en-GB" sz="1600" b="0" i="0" u="none" strike="noStrike" dirty="0">
                <a:solidFill>
                  <a:srgbClr val="3D3D3D"/>
                </a:solidFill>
                <a:effectLst/>
              </a:rPr>
              <a:t>to each other, and</a:t>
            </a:r>
          </a:p>
          <a:p>
            <a:pPr marL="187325" lvl="2" indent="0" fontAlgn="base">
              <a:buNone/>
            </a:pPr>
            <a:r>
              <a:rPr lang="en-GB" sz="1600" b="0" i="0" u="none" strike="noStrike" dirty="0">
                <a:solidFill>
                  <a:srgbClr val="3D3D3D"/>
                </a:solidFill>
                <a:effectLst/>
              </a:rPr>
              <a:t>(b)  the behaviour is </a:t>
            </a:r>
            <a:r>
              <a:rPr lang="en-GB" sz="1600" b="1" i="0" u="none" strike="noStrike" dirty="0">
                <a:solidFill>
                  <a:srgbClr val="3D3D3D"/>
                </a:solidFill>
                <a:effectLst/>
              </a:rPr>
              <a:t>abusive</a:t>
            </a:r>
            <a:r>
              <a:rPr lang="en-GB" sz="1600" b="0" i="0" u="none" strike="noStrike" dirty="0">
                <a:solidFill>
                  <a:srgbClr val="3D3D3D"/>
                </a:solidFill>
                <a:effectLst/>
              </a:rPr>
              <a:t>.</a:t>
            </a:r>
          </a:p>
          <a:p>
            <a:endParaRPr lang="en-US"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719138" y="725184"/>
            <a:ext cx="3806113" cy="531886"/>
          </a:xfrm>
        </p:spPr>
        <p:txBody>
          <a:bodyPr>
            <a:normAutofit/>
          </a:bodyPr>
          <a:lstStyle/>
          <a:p>
            <a:pPr>
              <a:lnSpc>
                <a:spcPct val="90000"/>
              </a:lnSpc>
              <a:spcAft>
                <a:spcPts val="600"/>
              </a:spcAft>
            </a:pPr>
            <a:r>
              <a:rPr lang="en-GB" sz="2000" dirty="0"/>
              <a:t>What is domestic abuse?</a:t>
            </a:r>
          </a:p>
        </p:txBody>
      </p:sp>
    </p:spTree>
    <p:extLst>
      <p:ext uri="{BB962C8B-B14F-4D97-AF65-F5344CB8AC3E}">
        <p14:creationId xmlns:p14="http://schemas.microsoft.com/office/powerpoint/2010/main" val="3885939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0499" y="1673327"/>
            <a:ext cx="3806113" cy="3376345"/>
          </a:xfrm>
        </p:spPr>
        <p:txBody>
          <a:bodyPr/>
          <a:lstStyle/>
          <a:p>
            <a:pPr marL="285750" indent="-285750">
              <a:buFont typeface="Arial" panose="020B0604020202020204" pitchFamily="34" charset="0"/>
              <a:buChar char="•"/>
            </a:pPr>
            <a:r>
              <a:rPr lang="en-GB" sz="1800" dirty="0">
                <a:ea typeface="Source Sans Pro" panose="020B0503030403020204" pitchFamily="34" charset="0"/>
              </a:rPr>
              <a:t>New ground for possession for </a:t>
            </a:r>
            <a:r>
              <a:rPr lang="en-GB" sz="1800" b="1" dirty="0">
                <a:ea typeface="Source Sans Pro" panose="020B0503030403020204" pitchFamily="34" charset="0"/>
              </a:rPr>
              <a:t>secure</a:t>
            </a:r>
            <a:r>
              <a:rPr lang="en-GB" sz="1800" dirty="0">
                <a:ea typeface="Source Sans Pro" panose="020B0503030403020204" pitchFamily="34" charset="0"/>
              </a:rPr>
              <a:t> and </a:t>
            </a:r>
            <a:r>
              <a:rPr lang="en-GB" sz="1800" b="1" dirty="0">
                <a:ea typeface="Source Sans Pro" panose="020B0503030403020204" pitchFamily="34" charset="0"/>
              </a:rPr>
              <a:t>assured</a:t>
            </a:r>
            <a:r>
              <a:rPr lang="en-GB" sz="1800" dirty="0">
                <a:ea typeface="Source Sans Pro" panose="020B0503030403020204" pitchFamily="34" charset="0"/>
              </a:rPr>
              <a:t> tenancies</a:t>
            </a: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s145, Housing Act 1996: </a:t>
            </a:r>
            <a:r>
              <a:rPr lang="en-GB" sz="1800" b="1" dirty="0">
                <a:ea typeface="Source Sans Pro" panose="020B0503030403020204" pitchFamily="34" charset="0"/>
              </a:rPr>
              <a:t>secure</a:t>
            </a:r>
            <a:r>
              <a:rPr lang="en-GB" sz="1800" dirty="0">
                <a:ea typeface="Source Sans Pro" panose="020B0503030403020204" pitchFamily="34" charset="0"/>
              </a:rPr>
              <a:t> tenancies (ground 2A)</a:t>
            </a: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S149, Housing Act 1996: </a:t>
            </a:r>
            <a:r>
              <a:rPr lang="en-GB" sz="1800" b="1" dirty="0">
                <a:ea typeface="Source Sans Pro" panose="020B0503030403020204" pitchFamily="34" charset="0"/>
              </a:rPr>
              <a:t>assured</a:t>
            </a:r>
            <a:r>
              <a:rPr lang="en-GB" sz="1800" dirty="0">
                <a:ea typeface="Source Sans Pro" panose="020B0503030403020204" pitchFamily="34" charset="0"/>
              </a:rPr>
              <a:t> tenancies (ground 14A)</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sz="2000" dirty="0"/>
              <a:t>Possession claims</a:t>
            </a:r>
          </a:p>
        </p:txBody>
      </p:sp>
      <p:pic>
        <p:nvPicPr>
          <p:cNvPr id="8" name="Picture Placeholder 7" descr="Court outline">
            <a:extLst>
              <a:ext uri="{FF2B5EF4-FFF2-40B4-BE49-F238E27FC236}">
                <a16:creationId xmlns:a16="http://schemas.microsoft.com/office/drawing/2014/main" id="{9B44E449-DB80-D628-585A-32C51242E9E8}"/>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4441" r="14441"/>
          <a:stretch>
            <a:fillRect/>
          </a:stretch>
        </p:blipFill>
        <p:spPr/>
      </p:pic>
    </p:spTree>
    <p:extLst>
      <p:ext uri="{BB962C8B-B14F-4D97-AF65-F5344CB8AC3E}">
        <p14:creationId xmlns:p14="http://schemas.microsoft.com/office/powerpoint/2010/main" val="1638824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983000" y="1257070"/>
            <a:ext cx="6664325" cy="3376345"/>
          </a:xfrm>
        </p:spPr>
        <p:txBody>
          <a:bodyPr/>
          <a:lstStyle/>
          <a:p>
            <a:r>
              <a:rPr lang="en-GB" sz="1600" dirty="0">
                <a:ea typeface="Source Sans Pro" panose="020B0503030403020204" pitchFamily="34" charset="0"/>
              </a:rPr>
              <a:t>The dwelling-house was occupied (whether alone or with others) by a married couple or a couple living together as husband and wife and—</a:t>
            </a:r>
          </a:p>
          <a:p>
            <a:pPr marL="187325" lvl="2" indent="0">
              <a:buNone/>
            </a:pPr>
            <a:r>
              <a:rPr lang="en-GB" sz="1600" dirty="0">
                <a:ea typeface="Source Sans Pro" panose="020B0503030403020204" pitchFamily="34" charset="0"/>
              </a:rPr>
              <a:t>(a) one or both of the partners is a </a:t>
            </a:r>
            <a:r>
              <a:rPr lang="en-GB" sz="1600" b="1" dirty="0">
                <a:ea typeface="Source Sans Pro" panose="020B0503030403020204" pitchFamily="34" charset="0"/>
              </a:rPr>
              <a:t>tenant</a:t>
            </a:r>
            <a:r>
              <a:rPr lang="en-GB" sz="1600" dirty="0">
                <a:ea typeface="Source Sans Pro" panose="020B0503030403020204" pitchFamily="34" charset="0"/>
              </a:rPr>
              <a:t> of the dwelling-house,</a:t>
            </a:r>
          </a:p>
          <a:p>
            <a:pPr marL="187325" lvl="2" indent="0">
              <a:buNone/>
            </a:pPr>
            <a:r>
              <a:rPr lang="en-GB" sz="1600" i="1" dirty="0">
                <a:ea typeface="Source Sans Pro" panose="020B0503030403020204" pitchFamily="34" charset="0"/>
              </a:rPr>
              <a:t>(b) the landlord who is seeking possession is a registered social landlord or a charitable housing trust,</a:t>
            </a:r>
          </a:p>
          <a:p>
            <a:pPr marL="187325" lvl="2" indent="0">
              <a:buNone/>
            </a:pPr>
            <a:r>
              <a:rPr lang="en-GB" sz="1600" dirty="0">
                <a:ea typeface="Source Sans Pro" panose="020B0503030403020204" pitchFamily="34" charset="0"/>
              </a:rPr>
              <a:t>(c) one partner has </a:t>
            </a:r>
            <a:r>
              <a:rPr lang="en-GB" sz="1600" b="1" dirty="0">
                <a:ea typeface="Source Sans Pro" panose="020B0503030403020204" pitchFamily="34" charset="0"/>
              </a:rPr>
              <a:t>left the dwelling-house because of violence or threats </a:t>
            </a:r>
            <a:r>
              <a:rPr lang="en-GB" sz="1600" dirty="0">
                <a:ea typeface="Source Sans Pro" panose="020B0503030403020204" pitchFamily="34" charset="0"/>
              </a:rPr>
              <a:t>of violence by the other towards—</a:t>
            </a:r>
          </a:p>
          <a:p>
            <a:pPr marL="366713" lvl="3" indent="0">
              <a:buNone/>
            </a:pPr>
            <a:r>
              <a:rPr lang="en-GB" sz="1600" dirty="0">
                <a:ea typeface="Source Sans Pro" panose="020B0503030403020204" pitchFamily="34" charset="0"/>
              </a:rPr>
              <a:t>(</a:t>
            </a:r>
            <a:r>
              <a:rPr lang="en-GB" sz="1600" dirty="0" err="1">
                <a:ea typeface="Source Sans Pro" panose="020B0503030403020204" pitchFamily="34" charset="0"/>
              </a:rPr>
              <a:t>i</a:t>
            </a:r>
            <a:r>
              <a:rPr lang="en-GB" sz="1600" dirty="0">
                <a:ea typeface="Source Sans Pro" panose="020B0503030403020204" pitchFamily="34" charset="0"/>
              </a:rPr>
              <a:t>) that partner, or</a:t>
            </a:r>
          </a:p>
          <a:p>
            <a:pPr marL="366713" lvl="3" indent="0">
              <a:buNone/>
            </a:pPr>
            <a:r>
              <a:rPr lang="en-GB" sz="1600" dirty="0">
                <a:ea typeface="Source Sans Pro" panose="020B0503030403020204" pitchFamily="34" charset="0"/>
              </a:rPr>
              <a:t>(ii) a member of the family of that partner who was residing with that partner immediately before the partner left, and</a:t>
            </a:r>
          </a:p>
          <a:p>
            <a:pPr marL="187325" lvl="2" indent="0">
              <a:buNone/>
            </a:pPr>
            <a:r>
              <a:rPr lang="en-GB" sz="1600" dirty="0">
                <a:ea typeface="Source Sans Pro" panose="020B0503030403020204" pitchFamily="34" charset="0"/>
              </a:rPr>
              <a:t>(d) the court is satisfied that the </a:t>
            </a:r>
            <a:r>
              <a:rPr lang="en-GB" sz="1600" b="1" dirty="0">
                <a:ea typeface="Source Sans Pro" panose="020B0503030403020204" pitchFamily="34" charset="0"/>
              </a:rPr>
              <a:t>partner who has left is unlikely to return</a:t>
            </a:r>
            <a:r>
              <a:rPr lang="en-GB" sz="1600" dirty="0">
                <a:ea typeface="Source Sans Pro" panose="020B0503030403020204" pitchFamily="34" charset="0"/>
              </a:rPr>
              <a:t>.</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a:xfrm>
            <a:off x="983000" y="725184"/>
            <a:ext cx="6663613" cy="531886"/>
          </a:xfrm>
        </p:spPr>
        <p:txBody>
          <a:bodyPr/>
          <a:lstStyle/>
          <a:p>
            <a:r>
              <a:rPr lang="en-GB" sz="2000" dirty="0"/>
              <a:t>Possession claims</a:t>
            </a:r>
          </a:p>
        </p:txBody>
      </p:sp>
      <p:sp>
        <p:nvSpPr>
          <p:cNvPr id="5" name="Picture Placeholder 4">
            <a:extLst>
              <a:ext uri="{FF2B5EF4-FFF2-40B4-BE49-F238E27FC236}">
                <a16:creationId xmlns:a16="http://schemas.microsoft.com/office/drawing/2014/main" id="{03CBF93A-B235-5FEB-3122-85468E6511AB}"/>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939398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841212" y="1257070"/>
            <a:ext cx="3806113" cy="3376345"/>
          </a:xfrm>
        </p:spPr>
        <p:txBody>
          <a:bodyPr/>
          <a:lstStyle/>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Local connection requirements for social housing for victims of DA</a:t>
            </a:r>
          </a:p>
          <a:p>
            <a:pPr marL="285750" indent="-285750">
              <a:buFont typeface="Arial" panose="020B0604020202020204" pitchFamily="34" charset="0"/>
              <a:buChar char="•"/>
            </a:pPr>
            <a:endParaRPr lang="en-GB" sz="1800" dirty="0">
              <a:ea typeface="Source Sans Pro" panose="020B0503030403020204" pitchFamily="34" charset="0"/>
            </a:endParaRPr>
          </a:p>
          <a:p>
            <a:pPr marL="285750" indent="-285750">
              <a:buFont typeface="Arial" panose="020B0604020202020204" pitchFamily="34" charset="0"/>
              <a:buChar char="•"/>
            </a:pPr>
            <a:r>
              <a:rPr lang="en-GB" sz="1800" dirty="0">
                <a:ea typeface="Source Sans Pro" panose="020B0503030403020204" pitchFamily="34" charset="0"/>
              </a:rPr>
              <a:t>The impacts of joint tenancies on victims of DA</a:t>
            </a:r>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sz="2000" dirty="0"/>
              <a:t>Consultations</a:t>
            </a:r>
          </a:p>
        </p:txBody>
      </p:sp>
      <p:pic>
        <p:nvPicPr>
          <p:cNvPr id="19" name="Picture Placeholder 18" descr="Yellow speech bubble on pink background">
            <a:extLst>
              <a:ext uri="{FF2B5EF4-FFF2-40B4-BE49-F238E27FC236}">
                <a16:creationId xmlns:a16="http://schemas.microsoft.com/office/drawing/2014/main" id="{0E63F5BB-2464-E01F-BB5F-63EA664E0E29}"/>
              </a:ext>
            </a:extLst>
          </p:cNvPr>
          <p:cNvPicPr>
            <a:picLocks noGrp="1" noChangeAspect="1"/>
          </p:cNvPicPr>
          <p:nvPr>
            <p:ph type="pic" sz="quarter" idx="13"/>
          </p:nvPr>
        </p:nvPicPr>
        <p:blipFill>
          <a:blip r:embed="rId2"/>
          <a:srcRect l="23327" r="23327"/>
          <a:stretch>
            <a:fillRect/>
          </a:stretch>
        </p:blipFill>
        <p:spPr/>
      </p:pic>
    </p:spTree>
    <p:extLst>
      <p:ext uri="{BB962C8B-B14F-4D97-AF65-F5344CB8AC3E}">
        <p14:creationId xmlns:p14="http://schemas.microsoft.com/office/powerpoint/2010/main" val="3855048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Equalities issues</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742690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8AC4A6-E679-8B6A-69EB-782800EFF693}"/>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88FEF8A3-26C5-7CD0-2BBA-85D07707E368}"/>
              </a:ext>
            </a:extLst>
          </p:cNvPr>
          <p:cNvSpPr>
            <a:spLocks noGrp="1"/>
          </p:cNvSpPr>
          <p:nvPr>
            <p:ph type="body" sz="quarter" idx="13"/>
          </p:nvPr>
        </p:nvSpPr>
        <p:spPr/>
        <p:txBody>
          <a:bodyPr/>
          <a:lstStyle/>
          <a:p>
            <a:r>
              <a:rPr lang="en-GB" dirty="0"/>
              <a:t>Public Sector</a:t>
            </a:r>
          </a:p>
          <a:p>
            <a:r>
              <a:rPr lang="en-GB" dirty="0"/>
              <a:t>Equality Duty</a:t>
            </a:r>
          </a:p>
        </p:txBody>
      </p:sp>
      <p:sp>
        <p:nvSpPr>
          <p:cNvPr id="7" name="Text Placeholder 6">
            <a:extLst>
              <a:ext uri="{FF2B5EF4-FFF2-40B4-BE49-F238E27FC236}">
                <a16:creationId xmlns:a16="http://schemas.microsoft.com/office/drawing/2014/main" id="{1560AB55-6909-19CE-6B08-8B83611987A8}"/>
              </a:ext>
            </a:extLst>
          </p:cNvPr>
          <p:cNvSpPr>
            <a:spLocks noGrp="1"/>
          </p:cNvSpPr>
          <p:nvPr>
            <p:ph type="body" sz="quarter" idx="14"/>
          </p:nvPr>
        </p:nvSpPr>
        <p:spPr/>
        <p:txBody>
          <a:bodyPr/>
          <a:lstStyle/>
          <a:p>
            <a:r>
              <a:rPr lang="en-GB" dirty="0"/>
              <a:t>Policies</a:t>
            </a:r>
          </a:p>
        </p:txBody>
      </p:sp>
      <p:sp>
        <p:nvSpPr>
          <p:cNvPr id="8" name="Text Placeholder 7">
            <a:extLst>
              <a:ext uri="{FF2B5EF4-FFF2-40B4-BE49-F238E27FC236}">
                <a16:creationId xmlns:a16="http://schemas.microsoft.com/office/drawing/2014/main" id="{23A9ACE5-DBE7-0190-D3D7-1543F5D54AF7}"/>
              </a:ext>
            </a:extLst>
          </p:cNvPr>
          <p:cNvSpPr>
            <a:spLocks noGrp="1"/>
          </p:cNvSpPr>
          <p:nvPr>
            <p:ph type="body" sz="quarter" idx="15"/>
          </p:nvPr>
        </p:nvSpPr>
        <p:spPr/>
        <p:txBody>
          <a:bodyPr/>
          <a:lstStyle/>
          <a:p>
            <a:r>
              <a:rPr lang="en-GB" dirty="0"/>
              <a:t>Counterclaims</a:t>
            </a:r>
          </a:p>
        </p:txBody>
      </p:sp>
    </p:spTree>
    <p:extLst>
      <p:ext uri="{BB962C8B-B14F-4D97-AF65-F5344CB8AC3E}">
        <p14:creationId xmlns:p14="http://schemas.microsoft.com/office/powerpoint/2010/main" val="2745255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endParaRPr lang="en-GB" dirty="0"/>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endParaRPr lang="en-GB"/>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endParaRPr lang="en-GB"/>
          </a:p>
        </p:txBody>
      </p:sp>
      <p:pic>
        <p:nvPicPr>
          <p:cNvPr id="3" name="Picture 2" descr="A close-up of a blackboard&#10;&#10;Description automatically generated">
            <a:extLst>
              <a:ext uri="{FF2B5EF4-FFF2-40B4-BE49-F238E27FC236}">
                <a16:creationId xmlns:a16="http://schemas.microsoft.com/office/drawing/2014/main" id="{A5B5A996-C901-CE3E-3B2A-FA2C0518570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89489" y="796386"/>
            <a:ext cx="4869996" cy="3246664"/>
          </a:xfrm>
          <a:prstGeom prst="rect">
            <a:avLst/>
          </a:prstGeom>
        </p:spPr>
      </p:pic>
    </p:spTree>
    <p:extLst>
      <p:ext uri="{BB962C8B-B14F-4D97-AF65-F5344CB8AC3E}">
        <p14:creationId xmlns:p14="http://schemas.microsoft.com/office/powerpoint/2010/main" val="688245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27504-B5C2-FAB5-C20F-6D4A67E7627C}"/>
              </a:ext>
            </a:extLst>
          </p:cNvPr>
          <p:cNvSpPr>
            <a:spLocks noGrp="1"/>
          </p:cNvSpPr>
          <p:nvPr>
            <p:ph type="body" sz="quarter" idx="10"/>
          </p:nvPr>
        </p:nvSpPr>
        <p:spPr/>
        <p:txBody>
          <a:bodyPr/>
          <a:lstStyle/>
          <a:p>
            <a:r>
              <a:rPr lang="en-GB" dirty="0"/>
              <a:t>Thank you</a:t>
            </a:r>
          </a:p>
        </p:txBody>
      </p:sp>
      <p:sp>
        <p:nvSpPr>
          <p:cNvPr id="6" name="Text Placeholder 5">
            <a:extLst>
              <a:ext uri="{FF2B5EF4-FFF2-40B4-BE49-F238E27FC236}">
                <a16:creationId xmlns:a16="http://schemas.microsoft.com/office/drawing/2014/main" id="{28839869-213C-E608-6033-C0C7171C026A}"/>
              </a:ext>
            </a:extLst>
          </p:cNvPr>
          <p:cNvSpPr>
            <a:spLocks noGrp="1"/>
          </p:cNvSpPr>
          <p:nvPr>
            <p:ph type="body" sz="quarter" idx="11"/>
          </p:nvPr>
        </p:nvSpPr>
        <p:spPr/>
        <p:txBody>
          <a:bodyPr/>
          <a:lstStyle/>
          <a:p>
            <a:r>
              <a:rPr lang="en-GB" sz="1200" dirty="0" err="1"/>
              <a:t>acampbell@cornerstonebarristers.com</a:t>
            </a:r>
            <a:endParaRPr lang="en-GB" sz="1200" dirty="0"/>
          </a:p>
        </p:txBody>
      </p:sp>
      <p:sp>
        <p:nvSpPr>
          <p:cNvPr id="7" name="Text Placeholder 6">
            <a:extLst>
              <a:ext uri="{FF2B5EF4-FFF2-40B4-BE49-F238E27FC236}">
                <a16:creationId xmlns:a16="http://schemas.microsoft.com/office/drawing/2014/main" id="{B200B6CE-8CAE-2F49-4694-080F721DA868}"/>
              </a:ext>
            </a:extLst>
          </p:cNvPr>
          <p:cNvSpPr>
            <a:spLocks noGrp="1"/>
          </p:cNvSpPr>
          <p:nvPr>
            <p:ph type="body" sz="quarter" idx="12"/>
          </p:nvPr>
        </p:nvSpPr>
        <p:spPr/>
        <p:txBody>
          <a:bodyPr/>
          <a:lstStyle/>
          <a:p>
            <a:endParaRPr lang="en-GB" dirty="0"/>
          </a:p>
        </p:txBody>
      </p:sp>
      <p:sp>
        <p:nvSpPr>
          <p:cNvPr id="8" name="Text Placeholder 7">
            <a:extLst>
              <a:ext uri="{FF2B5EF4-FFF2-40B4-BE49-F238E27FC236}">
                <a16:creationId xmlns:a16="http://schemas.microsoft.com/office/drawing/2014/main" id="{7A527C24-6DA5-7AD1-67FA-FCF0A5793F66}"/>
              </a:ext>
            </a:extLst>
          </p:cNvPr>
          <p:cNvSpPr>
            <a:spLocks noGrp="1"/>
          </p:cNvSpPr>
          <p:nvPr>
            <p:ph type="body" sz="quarter" idx="13"/>
          </p:nvPr>
        </p:nvSpPr>
        <p:spPr/>
        <p:txBody>
          <a:bodyPr/>
          <a:lstStyle/>
          <a:p>
            <a:r>
              <a:rPr lang="en-GB" sz="1200"/>
              <a:t>iflanagan@</a:t>
            </a:r>
            <a:r>
              <a:rPr lang="en-GB" sz="1200" dirty="0" err="1"/>
              <a:t>cornerstonebarristers.com</a:t>
            </a:r>
            <a:endParaRPr lang="en-GB" sz="1200" dirty="0"/>
          </a:p>
        </p:txBody>
      </p:sp>
      <p:sp>
        <p:nvSpPr>
          <p:cNvPr id="9" name="Text Placeholder 8">
            <a:extLst>
              <a:ext uri="{FF2B5EF4-FFF2-40B4-BE49-F238E27FC236}">
                <a16:creationId xmlns:a16="http://schemas.microsoft.com/office/drawing/2014/main" id="{EB2AB829-B0F3-9CFE-8971-0236B9603D2A}"/>
              </a:ext>
            </a:extLst>
          </p:cNvPr>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264426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12725" y="1827391"/>
            <a:ext cx="7718550" cy="2991575"/>
          </a:xfrm>
        </p:spPr>
        <p:txBody>
          <a:bodyPr/>
          <a:lstStyle/>
          <a:p>
            <a:pPr algn="l" fontAlgn="base"/>
            <a:r>
              <a:rPr lang="en-GB" sz="1600" b="0" i="0" u="none" strike="noStrike" dirty="0">
                <a:solidFill>
                  <a:srgbClr val="3D3D3D"/>
                </a:solidFill>
                <a:effectLst/>
              </a:rPr>
              <a:t>(3)  Behaviour is "abusive" if it consists of any of the following—</a:t>
            </a:r>
          </a:p>
          <a:p>
            <a:pPr marL="187325" lvl="2" indent="0" fontAlgn="base">
              <a:buNone/>
            </a:pPr>
            <a:r>
              <a:rPr lang="en-GB" sz="1600" b="0" i="0" u="none" strike="noStrike" dirty="0">
                <a:solidFill>
                  <a:srgbClr val="3D3D3D"/>
                </a:solidFill>
                <a:effectLst/>
              </a:rPr>
              <a:t>(a)  physical or sexual abuse;</a:t>
            </a:r>
          </a:p>
          <a:p>
            <a:pPr marL="187325" lvl="2" indent="0" fontAlgn="base">
              <a:buNone/>
            </a:pPr>
            <a:r>
              <a:rPr lang="en-GB" sz="1600" b="0" i="0" u="none" strike="noStrike" dirty="0">
                <a:solidFill>
                  <a:srgbClr val="3D3D3D"/>
                </a:solidFill>
                <a:effectLst/>
              </a:rPr>
              <a:t>(b)  violent or threatening behaviour;</a:t>
            </a:r>
          </a:p>
          <a:p>
            <a:pPr marL="187325" lvl="2" indent="0" fontAlgn="base">
              <a:buNone/>
            </a:pPr>
            <a:r>
              <a:rPr lang="en-GB" sz="1600" b="0" i="0" u="none" strike="noStrike" dirty="0">
                <a:solidFill>
                  <a:srgbClr val="3D3D3D"/>
                </a:solidFill>
                <a:effectLst/>
              </a:rPr>
              <a:t>(c)  </a:t>
            </a:r>
            <a:r>
              <a:rPr lang="en-GB" sz="1600" b="1" i="0" u="none" strike="noStrike" dirty="0">
                <a:solidFill>
                  <a:srgbClr val="3D3D3D"/>
                </a:solidFill>
                <a:effectLst/>
              </a:rPr>
              <a:t>controlling or coercive behaviour</a:t>
            </a:r>
            <a:r>
              <a:rPr lang="en-GB" sz="1600" b="0" i="0" u="none" strike="noStrike" dirty="0">
                <a:solidFill>
                  <a:srgbClr val="3D3D3D"/>
                </a:solidFill>
                <a:effectLst/>
              </a:rPr>
              <a:t>;</a:t>
            </a:r>
          </a:p>
          <a:p>
            <a:pPr marL="187325" lvl="2" indent="0" fontAlgn="base">
              <a:buNone/>
            </a:pPr>
            <a:r>
              <a:rPr lang="en-GB" sz="1600" b="0" i="0" u="none" strike="noStrike" dirty="0">
                <a:solidFill>
                  <a:srgbClr val="3D3D3D"/>
                </a:solidFill>
                <a:effectLst/>
              </a:rPr>
              <a:t>(d)  </a:t>
            </a:r>
            <a:r>
              <a:rPr lang="en-GB" sz="1600" b="1" i="0" u="none" strike="noStrike" dirty="0">
                <a:solidFill>
                  <a:srgbClr val="3D3D3D"/>
                </a:solidFill>
                <a:effectLst/>
              </a:rPr>
              <a:t>economic abuse </a:t>
            </a:r>
            <a:r>
              <a:rPr lang="en-GB" sz="1600" b="0" i="0" u="none" strike="noStrike" dirty="0">
                <a:solidFill>
                  <a:srgbClr val="3D3D3D"/>
                </a:solidFill>
                <a:effectLst/>
              </a:rPr>
              <a:t>(see subsection (4));</a:t>
            </a:r>
          </a:p>
          <a:p>
            <a:pPr marL="187325" lvl="2" indent="0" fontAlgn="base">
              <a:buNone/>
            </a:pPr>
            <a:r>
              <a:rPr lang="en-GB" sz="1600" b="0" i="0" u="none" strike="noStrike" dirty="0">
                <a:solidFill>
                  <a:srgbClr val="3D3D3D"/>
                </a:solidFill>
                <a:effectLst/>
              </a:rPr>
              <a:t>(e)  psychological, emotional or other abuse;</a:t>
            </a:r>
          </a:p>
          <a:p>
            <a:r>
              <a:rPr lang="en-GB" sz="1600" b="0" i="0" u="none" strike="noStrike" dirty="0">
                <a:solidFill>
                  <a:srgbClr val="3D3D3D"/>
                </a:solidFill>
                <a:effectLst/>
              </a:rPr>
              <a:t> and it does not matter whether the behaviour consists of a </a:t>
            </a:r>
            <a:r>
              <a:rPr lang="en-GB" sz="1600" b="1" i="0" u="none" strike="noStrike" dirty="0">
                <a:solidFill>
                  <a:srgbClr val="3D3D3D"/>
                </a:solidFill>
                <a:effectLst/>
              </a:rPr>
              <a:t>single incident or a course of conduct.</a:t>
            </a:r>
          </a:p>
          <a:p>
            <a:endParaRPr lang="en-GB" sz="2000" dirty="0">
              <a:solidFill>
                <a:srgbClr val="3D3D3D"/>
              </a:solidFill>
              <a:latin typeface="Source Sans Pro" panose="020B0503030403020204" pitchFamily="34" charset="0"/>
            </a:endParaRPr>
          </a:p>
          <a:p>
            <a:endParaRPr lang="en-GB" sz="2000"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What is domestic abuse?</a:t>
            </a:r>
          </a:p>
        </p:txBody>
      </p:sp>
    </p:spTree>
    <p:extLst>
      <p:ext uri="{BB962C8B-B14F-4D97-AF65-F5344CB8AC3E}">
        <p14:creationId xmlns:p14="http://schemas.microsoft.com/office/powerpoint/2010/main" val="371257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tacks of gold coins">
            <a:extLst>
              <a:ext uri="{FF2B5EF4-FFF2-40B4-BE49-F238E27FC236}">
                <a16:creationId xmlns:a16="http://schemas.microsoft.com/office/drawing/2014/main" id="{01142380-8AD4-989C-2286-43285EE5C174}"/>
              </a:ext>
            </a:extLst>
          </p:cNvPr>
          <p:cNvPicPr>
            <a:picLocks noGrp="1" noChangeAspect="1"/>
          </p:cNvPicPr>
          <p:nvPr>
            <p:ph type="pic" sz="quarter" idx="13"/>
          </p:nvPr>
        </p:nvPicPr>
        <p:blipFill>
          <a:blip r:embed="rId2"/>
          <a:srcRect l="18360" r="18360"/>
          <a:stretch>
            <a:fillRect/>
          </a:stretch>
        </p:blipFill>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60714"/>
            <a:ext cx="3806113" cy="3272701"/>
          </a:xfrm>
        </p:spPr>
        <p:txBody>
          <a:bodyPr/>
          <a:lstStyle/>
          <a:p>
            <a:pPr algn="l" fontAlgn="base"/>
            <a:r>
              <a:rPr lang="en-GB" sz="1600" b="0" i="0" u="none" strike="noStrike" dirty="0">
                <a:solidFill>
                  <a:srgbClr val="3D3D3D"/>
                </a:solidFill>
                <a:effectLst/>
              </a:rPr>
              <a:t>(4)  </a:t>
            </a:r>
            <a:r>
              <a:rPr lang="en-GB" sz="1600" b="0" i="1" u="none" strike="noStrike" dirty="0">
                <a:solidFill>
                  <a:srgbClr val="3D3D3D"/>
                </a:solidFill>
                <a:effectLst/>
              </a:rPr>
              <a:t>"</a:t>
            </a:r>
            <a:r>
              <a:rPr lang="en-GB" sz="1600" b="1" i="1" u="none" strike="noStrike" dirty="0">
                <a:solidFill>
                  <a:srgbClr val="3D3D3D"/>
                </a:solidFill>
                <a:effectLst/>
              </a:rPr>
              <a:t>Economic abuse</a:t>
            </a:r>
            <a:r>
              <a:rPr lang="en-GB" sz="1600" b="0" i="1" u="none" strike="noStrike" dirty="0">
                <a:solidFill>
                  <a:srgbClr val="3D3D3D"/>
                </a:solidFill>
                <a:effectLst/>
              </a:rPr>
              <a:t>" </a:t>
            </a:r>
            <a:r>
              <a:rPr lang="en-GB" sz="1600" b="0" i="0" u="none" strike="noStrike" dirty="0">
                <a:solidFill>
                  <a:srgbClr val="3D3D3D"/>
                </a:solidFill>
                <a:effectLst/>
              </a:rPr>
              <a:t>means any behaviour that has a </a:t>
            </a:r>
            <a:r>
              <a:rPr lang="en-GB" sz="1600" b="1" i="0" u="none" strike="noStrike" dirty="0">
                <a:solidFill>
                  <a:srgbClr val="3D3D3D"/>
                </a:solidFill>
                <a:effectLst/>
              </a:rPr>
              <a:t>substantial adverse effect </a:t>
            </a:r>
            <a:r>
              <a:rPr lang="en-GB" sz="1600" b="0" i="0" u="none" strike="noStrike" dirty="0">
                <a:solidFill>
                  <a:srgbClr val="3D3D3D"/>
                </a:solidFill>
                <a:effectLst/>
              </a:rPr>
              <a:t>on B's ability to — </a:t>
            </a:r>
          </a:p>
          <a:p>
            <a:pPr marL="187325" lvl="2" indent="0" fontAlgn="base">
              <a:buNone/>
            </a:pPr>
            <a:r>
              <a:rPr lang="en-GB" sz="1600" b="0" i="0" u="none" strike="noStrike" dirty="0">
                <a:solidFill>
                  <a:srgbClr val="3D3D3D"/>
                </a:solidFill>
                <a:effectLst/>
              </a:rPr>
              <a:t>(a)  acquire, use or maintain money or other property, or</a:t>
            </a:r>
          </a:p>
          <a:p>
            <a:pPr marL="187325" lvl="2" indent="0" fontAlgn="base">
              <a:buNone/>
            </a:pPr>
            <a:r>
              <a:rPr lang="en-GB" sz="1600" b="0" i="0" u="none" strike="noStrike" dirty="0">
                <a:solidFill>
                  <a:srgbClr val="3D3D3D"/>
                </a:solidFill>
                <a:effectLst/>
              </a:rPr>
              <a:t>(b)  obtain goods or services.</a:t>
            </a:r>
          </a:p>
          <a:p>
            <a:pPr marL="187325" lvl="2" indent="0" fontAlgn="base">
              <a:buNone/>
            </a:pPr>
            <a:endParaRPr lang="en-GB" sz="1600" b="0" i="0" u="none" strike="noStrike" dirty="0">
              <a:solidFill>
                <a:srgbClr val="3D3D3D"/>
              </a:solidFill>
              <a:effectLst/>
            </a:endParaRPr>
          </a:p>
          <a:p>
            <a:pPr algn="l" fontAlgn="base"/>
            <a:r>
              <a:rPr lang="en-GB" sz="1600" b="0" i="0" u="none" strike="noStrike" dirty="0">
                <a:solidFill>
                  <a:srgbClr val="3D3D3D"/>
                </a:solidFill>
                <a:effectLst/>
              </a:rPr>
              <a:t>(5)  For the purposes of this Act A's behaviour may be behaviour "towards" B despite the fact that it consists of conduct </a:t>
            </a:r>
            <a:r>
              <a:rPr lang="en-GB" sz="1600" b="1" i="0" u="none" strike="noStrike" dirty="0">
                <a:solidFill>
                  <a:srgbClr val="3D3D3D"/>
                </a:solidFill>
                <a:effectLst/>
              </a:rPr>
              <a:t>directed at another person </a:t>
            </a:r>
            <a:r>
              <a:rPr lang="en-GB" sz="1600" b="0" i="0" u="none" strike="noStrike" dirty="0">
                <a:solidFill>
                  <a:srgbClr val="3D3D3D"/>
                </a:solidFill>
                <a:effectLst/>
              </a:rPr>
              <a:t>(for example, B's child).</a:t>
            </a:r>
          </a:p>
          <a:p>
            <a:endParaRPr lang="en-GB" sz="1600"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Economic abuse</a:t>
            </a:r>
          </a:p>
        </p:txBody>
      </p:sp>
    </p:spTree>
    <p:extLst>
      <p:ext uri="{BB962C8B-B14F-4D97-AF65-F5344CB8AC3E}">
        <p14:creationId xmlns:p14="http://schemas.microsoft.com/office/powerpoint/2010/main" val="3483141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tacks of gold coins">
            <a:extLst>
              <a:ext uri="{FF2B5EF4-FFF2-40B4-BE49-F238E27FC236}">
                <a16:creationId xmlns:a16="http://schemas.microsoft.com/office/drawing/2014/main" id="{01142380-8AD4-989C-2286-43285EE5C174}"/>
              </a:ext>
            </a:extLst>
          </p:cNvPr>
          <p:cNvPicPr>
            <a:picLocks noGrp="1" noChangeAspect="1"/>
          </p:cNvPicPr>
          <p:nvPr>
            <p:ph type="pic" sz="quarter" idx="13"/>
          </p:nvPr>
        </p:nvPicPr>
        <p:blipFill rotWithShape="1">
          <a:blip r:embed="rId2"/>
          <a:srcRect l="26271" r="26274" b="3"/>
          <a:stretch/>
        </p:blipFill>
        <p:spPr>
          <a:xfrm>
            <a:off x="983000" y="725183"/>
            <a:ext cx="2755200" cy="3875391"/>
          </a:xfrm>
          <a:noFill/>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1747737"/>
            <a:ext cx="3806113" cy="2885678"/>
          </a:xfrm>
        </p:spPr>
        <p:txBody>
          <a:bodyPr>
            <a:normAutofit/>
          </a:bodyPr>
          <a:lstStyle/>
          <a:p>
            <a:pPr fontAlgn="base">
              <a:spcAft>
                <a:spcPts val="600"/>
              </a:spcAft>
            </a:pPr>
            <a:endParaRPr lang="en-GB" sz="2800" b="0" i="0" u="none" strike="noStrike" dirty="0">
              <a:effectLst/>
              <a:latin typeface="Source Sans Pro" panose="020B0503030403020204" pitchFamily="34" charset="0"/>
              <a:ea typeface="Source Sans Pro" panose="020B0503030403020204" pitchFamily="34" charset="0"/>
            </a:endParaRPr>
          </a:p>
          <a:p>
            <a:pPr fontAlgn="base">
              <a:spcAft>
                <a:spcPts val="600"/>
              </a:spcAft>
            </a:pPr>
            <a:r>
              <a:rPr lang="en-GB" sz="2800" b="0" i="0" u="none" strike="noStrike" dirty="0">
                <a:effectLst/>
                <a:ea typeface="Source Sans Pro" panose="020B0503030403020204" pitchFamily="34" charset="0"/>
              </a:rPr>
              <a:t>SS v RS [2023] EWFC 32</a:t>
            </a:r>
          </a:p>
          <a:p>
            <a:pPr>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rmAutofit/>
          </a:bodyPr>
          <a:lstStyle/>
          <a:p>
            <a:pPr>
              <a:spcAft>
                <a:spcPts val="600"/>
              </a:spcAft>
            </a:pPr>
            <a:r>
              <a:rPr lang="en-GB" dirty="0"/>
              <a:t>Economic abuse</a:t>
            </a:r>
          </a:p>
        </p:txBody>
      </p:sp>
      <p:sp>
        <p:nvSpPr>
          <p:cNvPr id="11" name="Text Placeholder 4">
            <a:extLst>
              <a:ext uri="{FF2B5EF4-FFF2-40B4-BE49-F238E27FC236}">
                <a16:creationId xmlns:a16="http://schemas.microsoft.com/office/drawing/2014/main" id="{782EE83A-9C1B-8E62-9153-0A953DAAC34C}"/>
              </a:ext>
            </a:extLst>
          </p:cNvPr>
          <p:cNvSpPr>
            <a:spLocks noGrp="1"/>
          </p:cNvSpPr>
          <p:nvPr>
            <p:ph type="body" sz="quarter" idx="14"/>
          </p:nvPr>
        </p:nvSpPr>
        <p:spPr>
          <a:xfrm>
            <a:off x="674688" y="100013"/>
            <a:ext cx="7570787" cy="223837"/>
          </a:xfrm>
        </p:spPr>
        <p:txBody>
          <a:bodyPr/>
          <a:lstStyle/>
          <a:p>
            <a:endParaRPr lang="en-US" dirty="0"/>
          </a:p>
        </p:txBody>
      </p:sp>
    </p:spTree>
    <p:extLst>
      <p:ext uri="{BB962C8B-B14F-4D97-AF65-F5344CB8AC3E}">
        <p14:creationId xmlns:p14="http://schemas.microsoft.com/office/powerpoint/2010/main" val="309923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8AC4A6-E679-8B6A-69EB-782800EFF693}"/>
              </a:ext>
            </a:extLst>
          </p:cNvPr>
          <p:cNvSpPr>
            <a:spLocks noGrp="1"/>
          </p:cNvSpPr>
          <p:nvPr>
            <p:ph type="body" sz="quarter" idx="12"/>
          </p:nvPr>
        </p:nvSpPr>
        <p:spPr/>
        <p:txBody>
          <a:bodyPr/>
          <a:lstStyle/>
          <a:p>
            <a:r>
              <a:rPr lang="en-GB" dirty="0"/>
              <a:t>What is domestic abuse?</a:t>
            </a:r>
          </a:p>
        </p:txBody>
      </p:sp>
      <p:sp>
        <p:nvSpPr>
          <p:cNvPr id="6" name="Text Placeholder 5">
            <a:extLst>
              <a:ext uri="{FF2B5EF4-FFF2-40B4-BE49-F238E27FC236}">
                <a16:creationId xmlns:a16="http://schemas.microsoft.com/office/drawing/2014/main" id="{88FEF8A3-26C5-7CD0-2BBA-85D07707E368}"/>
              </a:ext>
            </a:extLst>
          </p:cNvPr>
          <p:cNvSpPr>
            <a:spLocks noGrp="1"/>
          </p:cNvSpPr>
          <p:nvPr>
            <p:ph type="body" sz="quarter" idx="13"/>
          </p:nvPr>
        </p:nvSpPr>
        <p:spPr/>
        <p:txBody>
          <a:bodyPr/>
          <a:lstStyle/>
          <a:p>
            <a:r>
              <a:rPr lang="en-GB" dirty="0"/>
              <a:t>Coercive behaviour</a:t>
            </a:r>
          </a:p>
        </p:txBody>
      </p:sp>
      <p:sp>
        <p:nvSpPr>
          <p:cNvPr id="7" name="Text Placeholder 6">
            <a:extLst>
              <a:ext uri="{FF2B5EF4-FFF2-40B4-BE49-F238E27FC236}">
                <a16:creationId xmlns:a16="http://schemas.microsoft.com/office/drawing/2014/main" id="{1560AB55-6909-19CE-6B08-8B83611987A8}"/>
              </a:ext>
            </a:extLst>
          </p:cNvPr>
          <p:cNvSpPr>
            <a:spLocks noGrp="1"/>
          </p:cNvSpPr>
          <p:nvPr>
            <p:ph type="body" sz="quarter" idx="14"/>
          </p:nvPr>
        </p:nvSpPr>
        <p:spPr/>
        <p:txBody>
          <a:bodyPr/>
          <a:lstStyle/>
          <a:p>
            <a:r>
              <a:rPr lang="en-GB" dirty="0"/>
              <a:t>Controlling behaviour</a:t>
            </a:r>
          </a:p>
        </p:txBody>
      </p:sp>
      <p:sp>
        <p:nvSpPr>
          <p:cNvPr id="8" name="Text Placeholder 7">
            <a:extLst>
              <a:ext uri="{FF2B5EF4-FFF2-40B4-BE49-F238E27FC236}">
                <a16:creationId xmlns:a16="http://schemas.microsoft.com/office/drawing/2014/main" id="{23A9ACE5-DBE7-0190-D3D7-1543F5D54AF7}"/>
              </a:ext>
            </a:extLst>
          </p:cNvPr>
          <p:cNvSpPr>
            <a:spLocks noGrp="1"/>
          </p:cNvSpPr>
          <p:nvPr>
            <p:ph type="body" sz="quarter" idx="15"/>
          </p:nvPr>
        </p:nvSpPr>
        <p:spPr/>
        <p:txBody>
          <a:bodyPr/>
          <a:lstStyle/>
          <a:p>
            <a:r>
              <a:rPr lang="en-GB" u="sng" dirty="0"/>
              <a:t>EXPLANATORY NOTES</a:t>
            </a:r>
          </a:p>
        </p:txBody>
      </p:sp>
    </p:spTree>
    <p:extLst>
      <p:ext uri="{BB962C8B-B14F-4D97-AF65-F5344CB8AC3E}">
        <p14:creationId xmlns:p14="http://schemas.microsoft.com/office/powerpoint/2010/main" val="240249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2D192F-E39E-DE8C-AC49-A75B9414C8F9}"/>
              </a:ext>
            </a:extLst>
          </p:cNvPr>
          <p:cNvSpPr>
            <a:spLocks noGrp="1"/>
          </p:cNvSpPr>
          <p:nvPr>
            <p:ph type="body" sz="quarter" idx="12"/>
          </p:nvPr>
        </p:nvSpPr>
        <p:spPr/>
        <p:txBody>
          <a:bodyPr/>
          <a:lstStyle/>
          <a:p>
            <a:r>
              <a:rPr lang="en-GB" dirty="0"/>
              <a:t>‘Personally connected’ (s.2 DAA 2021)</a:t>
            </a:r>
          </a:p>
        </p:txBody>
      </p:sp>
      <p:sp>
        <p:nvSpPr>
          <p:cNvPr id="6" name="Text Placeholder 5">
            <a:extLst>
              <a:ext uri="{FF2B5EF4-FFF2-40B4-BE49-F238E27FC236}">
                <a16:creationId xmlns:a16="http://schemas.microsoft.com/office/drawing/2014/main" id="{E501A618-C1AB-7C43-75E3-653D2F89994B}"/>
              </a:ext>
            </a:extLst>
          </p:cNvPr>
          <p:cNvSpPr>
            <a:spLocks noGrp="1"/>
          </p:cNvSpPr>
          <p:nvPr>
            <p:ph type="body" sz="quarter" idx="13"/>
          </p:nvPr>
        </p:nvSpPr>
        <p:spPr/>
        <p:txBody>
          <a:bodyPr/>
          <a:lstStyle/>
          <a:p>
            <a:r>
              <a:rPr lang="en-GB" dirty="0"/>
              <a:t>Married</a:t>
            </a:r>
          </a:p>
        </p:txBody>
      </p:sp>
      <p:sp>
        <p:nvSpPr>
          <p:cNvPr id="7" name="Text Placeholder 6">
            <a:extLst>
              <a:ext uri="{FF2B5EF4-FFF2-40B4-BE49-F238E27FC236}">
                <a16:creationId xmlns:a16="http://schemas.microsoft.com/office/drawing/2014/main" id="{FC468637-E998-51A0-0557-47235A6EE439}"/>
              </a:ext>
            </a:extLst>
          </p:cNvPr>
          <p:cNvSpPr>
            <a:spLocks noGrp="1"/>
          </p:cNvSpPr>
          <p:nvPr>
            <p:ph type="body" sz="quarter" idx="14"/>
          </p:nvPr>
        </p:nvSpPr>
        <p:spPr/>
        <p:txBody>
          <a:bodyPr/>
          <a:lstStyle/>
          <a:p>
            <a:r>
              <a:rPr lang="en-GB" dirty="0"/>
              <a:t>Agreed to marry</a:t>
            </a:r>
          </a:p>
        </p:txBody>
      </p:sp>
      <p:sp>
        <p:nvSpPr>
          <p:cNvPr id="8" name="Text Placeholder 7">
            <a:extLst>
              <a:ext uri="{FF2B5EF4-FFF2-40B4-BE49-F238E27FC236}">
                <a16:creationId xmlns:a16="http://schemas.microsoft.com/office/drawing/2014/main" id="{38F89188-A3F4-BA2B-8368-8CBEF68B0089}"/>
              </a:ext>
            </a:extLst>
          </p:cNvPr>
          <p:cNvSpPr>
            <a:spLocks noGrp="1"/>
          </p:cNvSpPr>
          <p:nvPr>
            <p:ph type="body" sz="quarter" idx="15"/>
          </p:nvPr>
        </p:nvSpPr>
        <p:spPr/>
        <p:txBody>
          <a:bodyPr/>
          <a:lstStyle/>
          <a:p>
            <a:r>
              <a:rPr lang="en-GB" dirty="0"/>
              <a:t>Civil partners</a:t>
            </a:r>
          </a:p>
        </p:txBody>
      </p:sp>
      <p:sp>
        <p:nvSpPr>
          <p:cNvPr id="9" name="Text Placeholder 8">
            <a:extLst>
              <a:ext uri="{FF2B5EF4-FFF2-40B4-BE49-F238E27FC236}">
                <a16:creationId xmlns:a16="http://schemas.microsoft.com/office/drawing/2014/main" id="{1A3B574C-8DE7-5939-18BC-AE59E5E6A2E4}"/>
              </a:ext>
            </a:extLst>
          </p:cNvPr>
          <p:cNvSpPr>
            <a:spLocks noGrp="1"/>
          </p:cNvSpPr>
          <p:nvPr>
            <p:ph type="body" sz="quarter" idx="19"/>
          </p:nvPr>
        </p:nvSpPr>
        <p:spPr/>
        <p:txBody>
          <a:bodyPr/>
          <a:lstStyle/>
          <a:p>
            <a:r>
              <a:rPr lang="en-GB" sz="1600" dirty="0"/>
              <a:t>Civil partnership agreement</a:t>
            </a:r>
          </a:p>
        </p:txBody>
      </p:sp>
      <p:sp>
        <p:nvSpPr>
          <p:cNvPr id="10" name="Text Placeholder 9">
            <a:extLst>
              <a:ext uri="{FF2B5EF4-FFF2-40B4-BE49-F238E27FC236}">
                <a16:creationId xmlns:a16="http://schemas.microsoft.com/office/drawing/2014/main" id="{FC330CF5-C347-4F35-06BA-89E38E37BBC6}"/>
              </a:ext>
            </a:extLst>
          </p:cNvPr>
          <p:cNvSpPr>
            <a:spLocks noGrp="1"/>
          </p:cNvSpPr>
          <p:nvPr>
            <p:ph type="body" sz="quarter" idx="20"/>
          </p:nvPr>
        </p:nvSpPr>
        <p:spPr/>
        <p:txBody>
          <a:bodyPr/>
          <a:lstStyle/>
          <a:p>
            <a:r>
              <a:rPr lang="en-GB" sz="1600" dirty="0"/>
              <a:t>Intimate personal relationship</a:t>
            </a:r>
          </a:p>
        </p:txBody>
      </p:sp>
      <p:sp>
        <p:nvSpPr>
          <p:cNvPr id="11" name="Text Placeholder 10">
            <a:extLst>
              <a:ext uri="{FF2B5EF4-FFF2-40B4-BE49-F238E27FC236}">
                <a16:creationId xmlns:a16="http://schemas.microsoft.com/office/drawing/2014/main" id="{2BDCD8E6-38B4-72EC-7EA0-A5581C018B85}"/>
              </a:ext>
            </a:extLst>
          </p:cNvPr>
          <p:cNvSpPr>
            <a:spLocks noGrp="1"/>
          </p:cNvSpPr>
          <p:nvPr>
            <p:ph type="body" sz="quarter" idx="21"/>
          </p:nvPr>
        </p:nvSpPr>
        <p:spPr/>
        <p:txBody>
          <a:bodyPr/>
          <a:lstStyle/>
          <a:p>
            <a:r>
              <a:rPr lang="en-GB" dirty="0"/>
              <a:t>Relatives</a:t>
            </a:r>
          </a:p>
        </p:txBody>
      </p:sp>
      <p:sp>
        <p:nvSpPr>
          <p:cNvPr id="12" name="Text Placeholder 11">
            <a:extLst>
              <a:ext uri="{FF2B5EF4-FFF2-40B4-BE49-F238E27FC236}">
                <a16:creationId xmlns:a16="http://schemas.microsoft.com/office/drawing/2014/main" id="{471157E8-AC52-AE05-715B-45D7DC8DFF28}"/>
              </a:ext>
            </a:extLst>
          </p:cNvPr>
          <p:cNvSpPr>
            <a:spLocks noGrp="1"/>
          </p:cNvSpPr>
          <p:nvPr>
            <p:ph type="body" sz="quarter" idx="22"/>
          </p:nvPr>
        </p:nvSpPr>
        <p:spPr/>
        <p:txBody>
          <a:bodyPr/>
          <a:lstStyle/>
          <a:p>
            <a:r>
              <a:rPr lang="en-GB" sz="1600" dirty="0"/>
              <a:t>Parental relationship</a:t>
            </a:r>
          </a:p>
        </p:txBody>
      </p:sp>
      <p:sp>
        <p:nvSpPr>
          <p:cNvPr id="13" name="Text Placeholder 12">
            <a:extLst>
              <a:ext uri="{FF2B5EF4-FFF2-40B4-BE49-F238E27FC236}">
                <a16:creationId xmlns:a16="http://schemas.microsoft.com/office/drawing/2014/main" id="{0A2BD81C-6A36-B8BE-0E70-C00335BFE0FA}"/>
              </a:ext>
            </a:extLst>
          </p:cNvPr>
          <p:cNvSpPr>
            <a:spLocks noGrp="1"/>
          </p:cNvSpPr>
          <p:nvPr>
            <p:ph type="body" sz="quarter" idx="23"/>
          </p:nvPr>
        </p:nvSpPr>
        <p:spPr/>
        <p:txBody>
          <a:bodyPr/>
          <a:lstStyle/>
          <a:p>
            <a:r>
              <a:rPr lang="en-GB" u="sng" dirty="0"/>
              <a:t>PAST OR PRESENT</a:t>
            </a:r>
          </a:p>
        </p:txBody>
      </p:sp>
    </p:spTree>
    <p:extLst>
      <p:ext uri="{BB962C8B-B14F-4D97-AF65-F5344CB8AC3E}">
        <p14:creationId xmlns:p14="http://schemas.microsoft.com/office/powerpoint/2010/main" val="15921508"/>
      </p:ext>
    </p:extLst>
  </p:cSld>
  <p:clrMapOvr>
    <a:masterClrMapping/>
  </p:clrMapOvr>
</p:sld>
</file>

<file path=ppt/theme/theme1.xml><?xml version="1.0" encoding="utf-8"?>
<a:theme xmlns:a="http://schemas.openxmlformats.org/drawingml/2006/main" name="Minimalist Business Basic Template by Slidesgo">
  <a:themeElements>
    <a:clrScheme name="Custom 15">
      <a:dk1>
        <a:srgbClr val="182B2A"/>
      </a:dk1>
      <a:lt1>
        <a:srgbClr val="FFFFFF"/>
      </a:lt1>
      <a:dk2>
        <a:srgbClr val="2C4444"/>
      </a:dk2>
      <a:lt2>
        <a:srgbClr val="C6DADA"/>
      </a:lt2>
      <a:accent1>
        <a:srgbClr val="2C4444"/>
      </a:accent1>
      <a:accent2>
        <a:srgbClr val="FF5AA4"/>
      </a:accent2>
      <a:accent3>
        <a:srgbClr val="8E0040"/>
      </a:accent3>
      <a:accent4>
        <a:srgbClr val="182B2A"/>
      </a:accent4>
      <a:accent5>
        <a:srgbClr val="567A78"/>
      </a:accent5>
      <a:accent6>
        <a:srgbClr val="FFABD1"/>
      </a:accent6>
      <a:hlink>
        <a:srgbClr val="FF5AA4"/>
      </a:hlink>
      <a:folHlink>
        <a:srgbClr val="8E0040"/>
      </a:folHlink>
    </a:clrScheme>
    <a:fontScheme name="Custom 4">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1166</TotalTime>
  <Words>2437</Words>
  <Application>Microsoft Office PowerPoint</Application>
  <PresentationFormat>On-screen Show (16:9)</PresentationFormat>
  <Paragraphs>274</Paragraphs>
  <Slides>46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Source Sans Pro</vt:lpstr>
      <vt:lpstr>Roboto</vt:lpstr>
      <vt:lpstr>Roboto</vt:lpstr>
      <vt:lpstr>Montserrat</vt:lpstr>
      <vt:lpstr>Open Sans</vt:lpstr>
      <vt:lpstr>Montserrat</vt:lpstr>
      <vt:lpstr>Arial</vt:lpstr>
      <vt:lpstr>Minimalist Business Basic Template by Slidesgo</vt:lpstr>
      <vt:lpstr>PowerPoint Presentation</vt:lpstr>
      <vt:lpstr>PowerPoint Presentation</vt:lpstr>
      <vt:lpstr>What is domestic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Powers to deal with DA</vt:lpstr>
      <vt:lpstr>PowerPoint Presentation</vt:lpstr>
      <vt:lpstr>Domestic Abuse and homelessness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Allocations</vt:lpstr>
      <vt:lpstr>PowerPoint Presentation</vt:lpstr>
      <vt:lpstr>PowerPoint Presentation</vt:lpstr>
      <vt:lpstr>PowerPoint Presentation</vt:lpstr>
      <vt:lpstr>PowerPoint Presentation</vt:lpstr>
      <vt:lpstr>PowerPoint Presentation</vt:lpstr>
      <vt:lpstr>PowerPoint Presentation</vt:lpstr>
      <vt:lpstr>Equalities issues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Basic Template</dc:title>
  <dc:creator>Manuel Dominguez</dc:creator>
  <cp:lastModifiedBy>William Murphy</cp:lastModifiedBy>
  <cp:revision>45</cp:revision>
  <dcterms:modified xsi:type="dcterms:W3CDTF">2023-10-08T10:41:50Z</dcterms:modified>
</cp:coreProperties>
</file>