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4"/>
  </p:notesMasterIdLst>
  <p:sldIdLst>
    <p:sldId id="294" r:id="rId2"/>
    <p:sldId id="360" r:id="rId3"/>
    <p:sldId id="296" r:id="rId4"/>
    <p:sldId id="350" r:id="rId5"/>
    <p:sldId id="351" r:id="rId6"/>
    <p:sldId id="352" r:id="rId7"/>
    <p:sldId id="348" r:id="rId8"/>
    <p:sldId id="353" r:id="rId9"/>
    <p:sldId id="359" r:id="rId10"/>
    <p:sldId id="355" r:id="rId11"/>
    <p:sldId id="356" r:id="rId12"/>
    <p:sldId id="357" r:id="rId13"/>
    <p:sldId id="354" r:id="rId14"/>
    <p:sldId id="346" r:id="rId15"/>
    <p:sldId id="302" r:id="rId16"/>
    <p:sldId id="349" r:id="rId17"/>
    <p:sldId id="340" r:id="rId18"/>
    <p:sldId id="342" r:id="rId19"/>
    <p:sldId id="343" r:id="rId20"/>
    <p:sldId id="344" r:id="rId21"/>
    <p:sldId id="345" r:id="rId22"/>
    <p:sldId id="361"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panose="00000500000000000000"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panose="02000000000000000000" pitchFamily="2"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
      <p:font typeface="Ubuntu" panose="020B0504030602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594"/>
    <a:srgbClr val="F2F6F6"/>
    <a:srgbClr val="C6DADA"/>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78091"/>
  </p:normalViewPr>
  <p:slideViewPr>
    <p:cSldViewPr snapToGrid="0">
      <p:cViewPr varScale="1">
        <p:scale>
          <a:sx n="109" d="100"/>
          <a:sy n="109" d="100"/>
        </p:scale>
        <p:origin x="177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ousing-ombudsman.org.uk/wp-content/uploads/2023/05/CASE_202117830_LBHF.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housing-ombudsman.org.uk/wp-content/uploads/2023/05/CASE_202101383_LBHF.pdf" TargetMode="External"/><Relationship Id="rId4" Type="http://schemas.openxmlformats.org/officeDocument/2006/relationships/hyperlink" Target="https://www.housing-ombudsman.org.uk/wp-content/uploads/2023/05/CASE_202109579_LBHF.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Learning points: Vulnerability present with all residents, which landlord did not sufficiently consider. Housing Ombudsman particularly concerned over the length of time which tenants were waiting, in substandard conditions, where it was considered that landlord had, had several previous opportunities to resolve the issues. </a:t>
            </a:r>
          </a:p>
          <a:p>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Case A</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a:t>
            </a:r>
            <a:r>
              <a:rPr lang="en-GB" sz="1200" u="sng" kern="100" dirty="0">
                <a:solidFill>
                  <a:srgbClr val="04658B"/>
                </a:solidFill>
                <a:effectLst/>
                <a:latin typeface="Ubuntu" panose="020B0504030602030204" pitchFamily="34" charset="0"/>
                <a:ea typeface="Calibri" panose="020F0502020204030204" pitchFamily="34" charset="0"/>
                <a:cs typeface="Times New Roman" panose="02020603050405020304" pitchFamily="18" charset="0"/>
                <a:hlinkClick r:id="rId3"/>
              </a:rPr>
              <a:t>202117830</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a:t>
            </a:r>
          </a:p>
          <a:p>
            <a:pPr lvl="1"/>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resident &amp; young daughter resided in property, which had water pouring down walls when there was heavy rain. There was subsequent mould and damp for approximately four years, which damaged plaster, decorations, and belongings.</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Despite landlord visiting the property on several occasions (to treat the issues &amp; take photographs), issues were not resolved.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Significant periods where the tenant chased for updates and several issues were not addressed.</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Considered that at every stage of the complaint, the landlord’s complaint handling was delayed and its offer of £150 </a:t>
            </a:r>
            <a:r>
              <a:rPr lang="en-GB" sz="1200" kern="100" dirty="0">
                <a:solidFill>
                  <a:srgbClr val="000000"/>
                </a:solidFill>
                <a:effectLst/>
                <a:latin typeface="Ubuntu" panose="020B0504030602030204" pitchFamily="34" charset="0"/>
                <a:ea typeface="Calibri" panose="020F0502020204030204" pitchFamily="34" charset="0"/>
                <a:cs typeface="Times New Roman" panose="02020603050405020304" pitchFamily="18" charset="0"/>
              </a:rPr>
              <a:t>compensation</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was completely inadequate and disproportionate.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Ordered the Chief Executive of the landlord to apologise in person to the resident, pay the resident </a:t>
            </a:r>
            <a:r>
              <a:rPr lang="en-GB" sz="1200" b="1" u="sng"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£5,080 </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in </a:t>
            </a:r>
            <a:r>
              <a:rPr lang="en-GB" sz="1200" kern="100" dirty="0">
                <a:solidFill>
                  <a:srgbClr val="000000"/>
                </a:solidFill>
                <a:effectLst/>
                <a:latin typeface="Ubuntu" panose="020B0504030602030204" pitchFamily="34" charset="0"/>
                <a:ea typeface="Calibri" panose="020F0502020204030204" pitchFamily="34" charset="0"/>
                <a:cs typeface="Times New Roman" panose="02020603050405020304" pitchFamily="18" charset="0"/>
              </a:rPr>
              <a:t>compensation</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and inspect other properties in the block.</a:t>
            </a:r>
          </a:p>
          <a:p>
            <a:pPr marL="742950" lvl="1" indent="-285750">
              <a:buFont typeface="Courier New" panose="02070309020205020404" pitchFamily="49" charset="0"/>
              <a:buChar char="o"/>
            </a:pPr>
            <a:endPar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Case B:</a:t>
            </a:r>
            <a:r>
              <a:rPr lang="en-GB" sz="18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a:t>
            </a:r>
            <a:r>
              <a:rPr lang="en-GB" sz="1800" u="sng" dirty="0">
                <a:solidFill>
                  <a:srgbClr val="04658B"/>
                </a:solidFill>
                <a:effectLst/>
                <a:latin typeface="Ubuntu" panose="020B0504030602030204" pitchFamily="34" charset="0"/>
                <a:ea typeface="Calibri" panose="020F0502020204030204" pitchFamily="34" charset="0"/>
                <a:cs typeface="Times New Roman" panose="02020603050405020304" pitchFamily="18" charset="0"/>
                <a:hlinkClick r:id="rId4"/>
              </a:rPr>
              <a:t>202109579</a:t>
            </a:r>
            <a:r>
              <a:rPr lang="en-GB" sz="18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three findings of severe </a:t>
            </a:r>
            <a:r>
              <a:rPr lang="en-GB" sz="1800" dirty="0">
                <a:solidFill>
                  <a:srgbClr val="000000"/>
                </a:solidFill>
                <a:effectLst/>
                <a:latin typeface="Ubuntu" panose="020B0504030602030204" pitchFamily="34" charset="0"/>
                <a:ea typeface="Calibri" panose="020F0502020204030204" pitchFamily="34" charset="0"/>
                <a:cs typeface="Times New Roman" panose="02020603050405020304" pitchFamily="18" charset="0"/>
              </a:rPr>
              <a:t>maladministration were made relating </a:t>
            </a:r>
            <a:r>
              <a:rPr lang="en-GB" sz="18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to the landlord’s response to leaks; its complaint handling and consideration of the residents’ vulnerability</a:t>
            </a:r>
            <a:r>
              <a:rPr lang="en-GB" sz="2000" dirty="0">
                <a:effectLst/>
              </a:rPr>
              <a:t> </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Case B:</a:t>
            </a:r>
            <a:r>
              <a:rPr lang="en-GB" sz="1200"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 (</a:t>
            </a:r>
            <a:r>
              <a:rPr lang="en-GB" sz="1200" u="sng" kern="100" dirty="0">
                <a:solidFill>
                  <a:srgbClr val="04658B"/>
                </a:solidFill>
                <a:effectLst/>
                <a:latin typeface="Arial" panose="020B0604020202020204" pitchFamily="34" charset="0"/>
                <a:ea typeface="Calibri" panose="020F0502020204030204" pitchFamily="34" charset="0"/>
                <a:cs typeface="Arial" panose="020B0604020202020204" pitchFamily="34" charset="0"/>
                <a:hlinkClick r:id="rId4"/>
              </a:rPr>
              <a:t>202109579</a:t>
            </a:r>
            <a:r>
              <a:rPr lang="en-GB" sz="1200"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 3 findings made: </a:t>
            </a:r>
            <a:r>
              <a:rPr lang="en-GB" sz="1200" kern="100" dirty="0">
                <a:effectLst/>
                <a:latin typeface="Arial" panose="020B0604020202020204" pitchFamily="34" charset="0"/>
                <a:ea typeface="Calibri" panose="020F0502020204030204" pitchFamily="34" charset="0"/>
                <a:cs typeface="Arial" panose="020B0604020202020204" pitchFamily="34" charset="0"/>
              </a:rPr>
              <a:t>Landlord failed to fix a leak, which originated in a neighbouring flat. Leak caused significant distress, inconvenience to the tenant over a five-year period. Leak and associated damage was having a significant detrimental effect on resident’s mental health. HO considered that landlord did not sufficient consider the tenant’s vulnerability (not offer any support/make safeguarding referrals). The resident </a:t>
            </a:r>
            <a:r>
              <a:rPr lang="en-GB" sz="1200"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had to repeatedly chase for a response which caused further distress, with HO concluding that the landlord’s complaint handling was severely inadequate. Landlord ordered to apologise, pay  </a:t>
            </a:r>
            <a:r>
              <a:rPr lang="en-GB" sz="1200" b="1" u="sng"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£7,185.50 </a:t>
            </a:r>
            <a:r>
              <a:rPr lang="en-GB" sz="1200"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and carry out reviews into various policies, including on resident vulnerabilities.</a:t>
            </a:r>
            <a:endParaRPr lang="en-GB" sz="1200" kern="100" dirty="0">
              <a:solidFill>
                <a:srgbClr val="1E1E1E"/>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pPr>
            <a:endParaRPr lang="en-GB" sz="1200" kern="100" dirty="0">
              <a:solidFill>
                <a:srgbClr val="1E1E1E"/>
              </a:solidFill>
              <a:effectLst/>
              <a:latin typeface="Ubuntu" panose="020B0504030602030204" pitchFamily="34" charset="0"/>
              <a:cs typeface="Times New Roman" panose="02020603050405020304" pitchFamily="18" charset="0"/>
            </a:endParaRPr>
          </a:p>
          <a:p>
            <a:pPr marL="742950" lvl="1" indent="-285750">
              <a:buFont typeface="Courier New" panose="02070309020205020404" pitchFamily="49" charset="0"/>
              <a:buChar char="o"/>
            </a:pPr>
            <a:endPar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Case C</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a:t>
            </a:r>
            <a:r>
              <a:rPr lang="en-GB" sz="1200" u="sng" kern="100" dirty="0">
                <a:solidFill>
                  <a:srgbClr val="04658B"/>
                </a:solidFill>
                <a:effectLst/>
                <a:latin typeface="Ubuntu" panose="020B0504030602030204" pitchFamily="34" charset="0"/>
                <a:ea typeface="Calibri" panose="020F0502020204030204" pitchFamily="34" charset="0"/>
                <a:cs typeface="Times New Roman" panose="02020603050405020304" pitchFamily="18" charset="0"/>
                <a:hlinkClick r:id="rId5"/>
              </a:rPr>
              <a:t>202101383</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three findings of severe </a:t>
            </a:r>
            <a:r>
              <a:rPr lang="en-GB" sz="1200" kern="100" dirty="0">
                <a:solidFill>
                  <a:srgbClr val="000000"/>
                </a:solidFill>
                <a:effectLst/>
                <a:latin typeface="Ubuntu" panose="020B0504030602030204" pitchFamily="34" charset="0"/>
                <a:ea typeface="Calibri" panose="020F0502020204030204" pitchFamily="34" charset="0"/>
                <a:cs typeface="Times New Roman" panose="02020603050405020304" pitchFamily="18" charset="0"/>
              </a:rPr>
              <a:t>maladministration</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for the landlord’s failure to make multiple repairs, its complaint handling and poor record keeping:</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itchFamily="2" charset="2"/>
              <a:buChar char=""/>
            </a:pP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Damage with toilet was unresolved for two years; bathroom damage not fixed for seven months, and intermittent hot water outages, which lasted for c.two and a half years. Significant distress caused to tenant, who was undergoing cancer treatment.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itchFamily="2" charset="2"/>
              <a:buChar char=""/>
            </a:pP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Landlord’s complaints handling differed significantly from the guidance and timescales provided in its complaints policy. Considered that landlord’s </a:t>
            </a:r>
            <a:r>
              <a:rPr lang="en-GB" sz="1200" kern="100" dirty="0">
                <a:solidFill>
                  <a:srgbClr val="000000"/>
                </a:solidFill>
                <a:effectLst/>
                <a:latin typeface="Ubuntu" panose="020B0504030602030204" pitchFamily="34" charset="0"/>
                <a:ea typeface="Calibri" panose="020F0502020204030204" pitchFamily="34" charset="0"/>
                <a:cs typeface="Times New Roman" panose="02020603050405020304" pitchFamily="18" charset="0"/>
              </a:rPr>
              <a:t>compensation</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offers were not sufficiently particularised, and were not sufficient to provide redress.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itchFamily="2" charset="2"/>
              <a:buChar char=""/>
            </a:pP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Finding of poor record keeping, including that the landlord did not sufficiently explain the results on inspection, repairs and action undertaken, and what further steps  were required</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Landlord ordered to apologise, pay </a:t>
            </a:r>
            <a:r>
              <a:rPr lang="en-GB" sz="1200" b="1" u="sng"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£5,950</a:t>
            </a:r>
            <a:r>
              <a:rPr lang="en-GB" sz="1200" kern="100" dirty="0">
                <a:solidFill>
                  <a:srgbClr val="1E1E1E"/>
                </a:solidFill>
                <a:effectLst/>
                <a:latin typeface="Ubuntu" panose="020B0504030602030204" pitchFamily="34" charset="0"/>
                <a:ea typeface="Calibri" panose="020F0502020204030204" pitchFamily="34" charset="0"/>
                <a:cs typeface="Times New Roman" panose="02020603050405020304" pitchFamily="18" charset="0"/>
              </a:rPr>
              <a:t>, and ensure all follow up repairs are completed.</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GB" sz="1200"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 three findings of severe </a:t>
            </a:r>
            <a:r>
              <a:rPr lang="en-GB" sz="1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maladministration</a:t>
            </a:r>
            <a:r>
              <a:rPr lang="en-GB" sz="1200"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 for the l</a:t>
            </a:r>
            <a:r>
              <a:rPr lang="en-GB" sz="1200" kern="100" dirty="0">
                <a:solidFill>
                  <a:srgbClr val="1E1E1E"/>
                </a:solidFill>
                <a:latin typeface="Arial" panose="020B0604020202020204" pitchFamily="34" charset="0"/>
                <a:ea typeface="Calibri" panose="020F0502020204030204" pitchFamily="34" charset="0"/>
                <a:cs typeface="Arial" panose="020B0604020202020204" pitchFamily="34" charset="0"/>
              </a:rPr>
              <a:t>a</a:t>
            </a:r>
            <a:r>
              <a:rPr lang="en-GB" sz="1200"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ndlord’s failure to make multiple repairs, its complaint handling and poor record keeping:</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918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HO CHC: </a:t>
            </a:r>
            <a:r>
              <a:rPr lang="en-GB" b="0" i="0" u="none" strike="noStrike" dirty="0">
                <a:solidFill>
                  <a:srgbClr val="1E1E1E"/>
                </a:solidFill>
                <a:effectLst/>
                <a:latin typeface="Arial" panose="020B0604020202020204" pitchFamily="34" charset="0"/>
              </a:rPr>
              <a:t>landlord’s policy is not in line with the Ombudsman’s CHC guidelines of 10 working days response times at stage one. In its complaint response, the landlord failed to properly investigate its action and address all outstanding repairs. It did not identify and admit any of its complaint handling failures and recognise the impact of those to a vulnerable resident.</a:t>
            </a:r>
          </a:p>
          <a:p>
            <a:endParaRPr lang="en-US" dirty="0"/>
          </a:p>
        </p:txBody>
      </p:sp>
    </p:spTree>
    <p:extLst>
      <p:ext uri="{BB962C8B-B14F-4D97-AF65-F5344CB8AC3E}">
        <p14:creationId xmlns:p14="http://schemas.microsoft.com/office/powerpoint/2010/main" val="332364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Delays in undertaking repairs:</a:t>
            </a: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No action taken during the first Covid-19 lockdown;</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After restrictions were lifted, landlord acted after a further month;</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Landlord followed up on other repairs seven months later, after tenant got in touch;</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Stage 1: landlord scheduled an inspection, which took place 2 months later. Follow up appointments only made after the resident chased the landlord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Dispute over the works which should take place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Stage 2: discrepancy between previously agreed woks &amp; contractor’s proposal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Landlord understood to be aware of family residing in one room. No evidence of any decant considerations to temporary accommodation.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Landlord considered to fail to communicate effectively with the resident over the repairs</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Tenant’s husband had a heart attack during the works. Temporary accommodation was not sufficiently considered, despite medical advice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Later inspection identified that repairs undertaken were substandard and ineffective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Wingdings" pitchFamily="2" charset="2"/>
              <a:buChar cha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Landlord undertook further survey and thereafter carried out repairs over the next 10 months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8272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kern="100" dirty="0">
                <a:effectLst/>
                <a:latin typeface="Arial" panose="020B0604020202020204" pitchFamily="34" charset="0"/>
                <a:ea typeface="Calibri" panose="020F0502020204030204" pitchFamily="34" charset="0"/>
                <a:cs typeface="Arial" panose="020B0604020202020204" pitchFamily="34" charset="0"/>
              </a:rPr>
              <a:t>Both cases: 2 findings of severe maladministration were made (including that landlord did not act in a timely manner to repair works over several years)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rPr>
              <a:t>Case B: Considered that the works which were undertaken, were unreasonably delayed PIV unit installed over two years after it was initially recommended</a:t>
            </a:r>
            <a:endParaRPr lang="en-GB"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r>
              <a:rPr lang="en-GB" b="0" i="0" u="none" strike="noStrike" dirty="0">
                <a:solidFill>
                  <a:srgbClr val="000000"/>
                </a:solidFill>
                <a:effectLst/>
                <a:latin typeface="Ubuntu" panose="020B0504030602030204" pitchFamily="34" charset="0"/>
              </a:rPr>
              <a:t>HO: “In both cases the landlord failed to act in a timely manner to repair works over several years. HO was particularly concerned that one resident has vulnerabilities, and these were not considered or treated with appropriate urgency to put things right.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p>
            <a:pPr marL="1600200" lvl="3" indent="-228600">
              <a:buFont typeface="Symbol" pitchFamily="2" charset="2"/>
              <a:buChar char=""/>
            </a:pPr>
            <a:endParaRPr lang="en-GB" kern="10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p>
            <a:pPr marL="1600200" lvl="3" indent="-228600">
              <a:buFont typeface="Symbol" pitchFamily="2" charset="2"/>
              <a:buChar char=""/>
            </a:pP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5792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1416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14137533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 Placeholder 2">
            <a:extLst>
              <a:ext uri="{FF2B5EF4-FFF2-40B4-BE49-F238E27FC236}">
                <a16:creationId xmlns:a16="http://schemas.microsoft.com/office/drawing/2014/main" id="{B12960E7-EE36-A868-9601-23BDB75C4879}"/>
              </a:ext>
            </a:extLst>
          </p:cNvPr>
          <p:cNvSpPr>
            <a:spLocks noGrp="1"/>
          </p:cNvSpPr>
          <p:nvPr>
            <p:ph type="body" sz="quarter" idx="10"/>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691F77C1-6D7C-6AF6-B4E9-489BF170829D}"/>
              </a:ext>
            </a:extLst>
          </p:cNvPr>
          <p:cNvSpPr>
            <a:spLocks noGrp="1"/>
          </p:cNvSpPr>
          <p:nvPr>
            <p:ph type="body" sz="quarter" idx="11"/>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id="{4BD0B767-30E6-0EB6-A389-60694CC9AD32}"/>
              </a:ext>
            </a:extLst>
          </p:cNvPr>
          <p:cNvSpPr>
            <a:spLocks noGrp="1"/>
          </p:cNvSpPr>
          <p:nvPr>
            <p:ph type="body" sz="quarter" idx="12"/>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9891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 Placeholder 2">
            <a:extLst>
              <a:ext uri="{FF2B5EF4-FFF2-40B4-BE49-F238E27FC236}">
                <a16:creationId xmlns:a16="http://schemas.microsoft.com/office/drawing/2014/main"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4">
            <a:extLst>
              <a:ext uri="{FF2B5EF4-FFF2-40B4-BE49-F238E27FC236}">
                <a16:creationId xmlns:a16="http://schemas.microsoft.com/office/drawing/2014/main"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10" name="Text Placeholder 6">
            <a:extLst>
              <a:ext uri="{FF2B5EF4-FFF2-40B4-BE49-F238E27FC236}">
                <a16:creationId xmlns:a16="http://schemas.microsoft.com/office/drawing/2014/main"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3" name="Text Placeholder 6">
            <a:extLst>
              <a:ext uri="{FF2B5EF4-FFF2-40B4-BE49-F238E27FC236}">
                <a16:creationId xmlns:a16="http://schemas.microsoft.com/office/drawing/2014/main"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4" name="Text Placeholder 6">
            <a:extLst>
              <a:ext uri="{FF2B5EF4-FFF2-40B4-BE49-F238E27FC236}">
                <a16:creationId xmlns:a16="http://schemas.microsoft.com/office/drawing/2014/main"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38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6">
            <a:extLst>
              <a:ext uri="{FF2B5EF4-FFF2-40B4-BE49-F238E27FC236}">
                <a16:creationId xmlns:a16="http://schemas.microsoft.com/office/drawing/2014/main"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28">
            <a:extLst>
              <a:ext uri="{FF2B5EF4-FFF2-40B4-BE49-F238E27FC236}">
                <a16:creationId xmlns:a16="http://schemas.microsoft.com/office/drawing/2014/main"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6">
            <a:extLst>
              <a:ext uri="{FF2B5EF4-FFF2-40B4-BE49-F238E27FC236}">
                <a16:creationId xmlns:a16="http://schemas.microsoft.com/office/drawing/2014/main"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7" name="Text Placeholder 6">
            <a:extLst>
              <a:ext uri="{FF2B5EF4-FFF2-40B4-BE49-F238E27FC236}">
                <a16:creationId xmlns:a16="http://schemas.microsoft.com/office/drawing/2014/main"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8" name="Text Placeholder 6">
            <a:extLst>
              <a:ext uri="{FF2B5EF4-FFF2-40B4-BE49-F238E27FC236}">
                <a16:creationId xmlns:a16="http://schemas.microsoft.com/office/drawing/2014/main"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9" name="Text Placeholder 6">
            <a:extLst>
              <a:ext uri="{FF2B5EF4-FFF2-40B4-BE49-F238E27FC236}">
                <a16:creationId xmlns:a16="http://schemas.microsoft.com/office/drawing/2014/main"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15262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spTree>
    <p:extLst>
      <p:ext uri="{BB962C8B-B14F-4D97-AF65-F5344CB8AC3E}">
        <p14:creationId xmlns:p14="http://schemas.microsoft.com/office/powerpoint/2010/main" val="339983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Tree>
    <p:extLst>
      <p:ext uri="{BB962C8B-B14F-4D97-AF65-F5344CB8AC3E}">
        <p14:creationId xmlns:p14="http://schemas.microsoft.com/office/powerpoint/2010/main" val="4024272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B">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F05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dirty="0"/>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dirty="0"/>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dirty="0"/>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dirty="0"/>
              <a:t>Slide with a full screen picture</a:t>
            </a:r>
            <a:endParaRPr dirty="0"/>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881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a:solidFill>
              <a:srgbClr val="5FC594"/>
            </a:solidFill>
          </a:ln>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030AE02C-B6CF-EAB4-655A-6F6CB8B11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144927959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 name="Google Shape;174;p24">
            <a:extLst>
              <a:ext uri="{FF2B5EF4-FFF2-40B4-BE49-F238E27FC236}">
                <a16:creationId xmlns:a16="http://schemas.microsoft.com/office/drawing/2014/main" id="{42EE35CF-A833-6EA7-BD2B-A70D8D647CA1}"/>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 name="Text Placeholder 2">
            <a:extLst>
              <a:ext uri="{FF2B5EF4-FFF2-40B4-BE49-F238E27FC236}">
                <a16:creationId xmlns:a16="http://schemas.microsoft.com/office/drawing/2014/main" id="{8F10D34B-4FC9-3A4C-7C53-B744D18D309A}"/>
              </a:ext>
            </a:extLst>
          </p:cNvPr>
          <p:cNvSpPr>
            <a:spLocks noGrp="1"/>
          </p:cNvSpPr>
          <p:nvPr>
            <p:ph type="body" sz="quarter" idx="11"/>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6">
            <a:extLst>
              <a:ext uri="{FF2B5EF4-FFF2-40B4-BE49-F238E27FC236}">
                <a16:creationId xmlns:a16="http://schemas.microsoft.com/office/drawing/2014/main" id="{EB740477-CEAC-7278-6C7A-C928CD5751B0}"/>
              </a:ext>
            </a:extLst>
          </p:cNvPr>
          <p:cNvSpPr>
            <a:spLocks noGrp="1"/>
          </p:cNvSpPr>
          <p:nvPr>
            <p:ph type="body" sz="quarter" idx="12"/>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id="{7694351F-665B-2B9E-5790-BD935F8977B3}"/>
              </a:ext>
            </a:extLst>
          </p:cNvPr>
          <p:cNvSpPr>
            <a:spLocks noGrp="1"/>
          </p:cNvSpPr>
          <p:nvPr>
            <p:ph type="body" sz="quarter" idx="13"/>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83072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4" name="Google Shape;174;p24">
            <a:extLst>
              <a:ext uri="{FF2B5EF4-FFF2-40B4-BE49-F238E27FC236}">
                <a16:creationId xmlns:a16="http://schemas.microsoft.com/office/drawing/2014/main" id="{BB602477-D896-7327-F497-F9BEE1271FD4}"/>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5" name="Text Placeholder 2">
            <a:extLst>
              <a:ext uri="{FF2B5EF4-FFF2-40B4-BE49-F238E27FC236}">
                <a16:creationId xmlns:a16="http://schemas.microsoft.com/office/drawing/2014/main" id="{6072F24A-9315-EFFA-1AE7-BBA84B4E08AD}"/>
              </a:ext>
            </a:extLst>
          </p:cNvPr>
          <p:cNvSpPr>
            <a:spLocks noGrp="1"/>
          </p:cNvSpPr>
          <p:nvPr>
            <p:ph type="body" sz="quarter" idx="11"/>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4">
            <a:extLst>
              <a:ext uri="{FF2B5EF4-FFF2-40B4-BE49-F238E27FC236}">
                <a16:creationId xmlns:a16="http://schemas.microsoft.com/office/drawing/2014/main" id="{9E64AFBC-EFF7-DAD9-2ABA-C487230005BA}"/>
              </a:ext>
            </a:extLst>
          </p:cNvPr>
          <p:cNvSpPr>
            <a:spLocks noGrp="1"/>
          </p:cNvSpPr>
          <p:nvPr>
            <p:ph type="body" sz="quarter" idx="12"/>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2B1B1202-28A9-BF81-F15E-524644CB71F2}"/>
              </a:ext>
            </a:extLst>
          </p:cNvPr>
          <p:cNvSpPr>
            <a:spLocks noGrp="1"/>
          </p:cNvSpPr>
          <p:nvPr>
            <p:ph type="body" sz="quarter" idx="13"/>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id="{A0A0D202-B844-84D3-5255-69877C66256E}"/>
              </a:ext>
            </a:extLst>
          </p:cNvPr>
          <p:cNvSpPr>
            <a:spLocks noGrp="1"/>
          </p:cNvSpPr>
          <p:nvPr>
            <p:ph type="body" sz="quarter" idx="14"/>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id="{1D4101C8-EACC-1A3A-354A-A9AAC83DD91B}"/>
              </a:ext>
            </a:extLst>
          </p:cNvPr>
          <p:cNvSpPr>
            <a:spLocks noGrp="1"/>
          </p:cNvSpPr>
          <p:nvPr>
            <p:ph type="body" sz="quarter" idx="15"/>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53588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1" name="Google Shape;174;p24">
            <a:extLst>
              <a:ext uri="{FF2B5EF4-FFF2-40B4-BE49-F238E27FC236}">
                <a16:creationId xmlns:a16="http://schemas.microsoft.com/office/drawing/2014/main" id="{00925841-2837-668B-D7C8-167619AF8132}"/>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25" name="Text Placeholder 24">
            <a:extLst>
              <a:ext uri="{FF2B5EF4-FFF2-40B4-BE49-F238E27FC236}">
                <a16:creationId xmlns:a16="http://schemas.microsoft.com/office/drawing/2014/main" id="{0B42D348-1781-B176-1470-27D0FE96B1EE}"/>
              </a:ext>
            </a:extLst>
          </p:cNvPr>
          <p:cNvSpPr>
            <a:spLocks noGrp="1"/>
          </p:cNvSpPr>
          <p:nvPr>
            <p:ph type="body" sz="quarter" idx="11"/>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6">
            <a:extLst>
              <a:ext uri="{FF2B5EF4-FFF2-40B4-BE49-F238E27FC236}">
                <a16:creationId xmlns:a16="http://schemas.microsoft.com/office/drawing/2014/main" id="{94986DFE-2B73-BE78-5C30-6AB568852802}"/>
              </a:ext>
            </a:extLst>
          </p:cNvPr>
          <p:cNvSpPr>
            <a:spLocks noGrp="1"/>
          </p:cNvSpPr>
          <p:nvPr>
            <p:ph type="body" sz="quarter" idx="12"/>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8">
            <a:extLst>
              <a:ext uri="{FF2B5EF4-FFF2-40B4-BE49-F238E27FC236}">
                <a16:creationId xmlns:a16="http://schemas.microsoft.com/office/drawing/2014/main" id="{405AAE70-EAD5-7D22-ADEB-BB6FAF6190DD}"/>
              </a:ext>
            </a:extLst>
          </p:cNvPr>
          <p:cNvSpPr>
            <a:spLocks noGrp="1"/>
          </p:cNvSpPr>
          <p:nvPr>
            <p:ph type="body" sz="quarter" idx="13"/>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6">
            <a:extLst>
              <a:ext uri="{FF2B5EF4-FFF2-40B4-BE49-F238E27FC236}">
                <a16:creationId xmlns:a16="http://schemas.microsoft.com/office/drawing/2014/main" id="{3D0AEC81-F6EA-B878-376F-853E8095A4F6}"/>
              </a:ext>
            </a:extLst>
          </p:cNvPr>
          <p:cNvSpPr>
            <a:spLocks noGrp="1"/>
          </p:cNvSpPr>
          <p:nvPr>
            <p:ph type="body" sz="quarter" idx="14"/>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29" name="Text Placeholder 6">
            <a:extLst>
              <a:ext uri="{FF2B5EF4-FFF2-40B4-BE49-F238E27FC236}">
                <a16:creationId xmlns:a16="http://schemas.microsoft.com/office/drawing/2014/main" id="{3FD70A09-B65D-6BE6-7349-8F1A50C9EA7E}"/>
              </a:ext>
            </a:extLst>
          </p:cNvPr>
          <p:cNvSpPr>
            <a:spLocks noGrp="1"/>
          </p:cNvSpPr>
          <p:nvPr>
            <p:ph type="body" sz="quarter" idx="15"/>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0" name="Text Placeholder 6">
            <a:extLst>
              <a:ext uri="{FF2B5EF4-FFF2-40B4-BE49-F238E27FC236}">
                <a16:creationId xmlns:a16="http://schemas.microsoft.com/office/drawing/2014/main" id="{5874D7E3-BF4F-0BEB-3A28-53B94A4AF259}"/>
              </a:ext>
            </a:extLst>
          </p:cNvPr>
          <p:cNvSpPr>
            <a:spLocks noGrp="1"/>
          </p:cNvSpPr>
          <p:nvPr>
            <p:ph type="body" sz="quarter" idx="16"/>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1" name="Text Placeholder 6">
            <a:extLst>
              <a:ext uri="{FF2B5EF4-FFF2-40B4-BE49-F238E27FC236}">
                <a16:creationId xmlns:a16="http://schemas.microsoft.com/office/drawing/2014/main" id="{55BF8B86-EBA2-7285-554C-49AEDF7ADEA6}"/>
              </a:ext>
            </a:extLst>
          </p:cNvPr>
          <p:cNvSpPr>
            <a:spLocks noGrp="1"/>
          </p:cNvSpPr>
          <p:nvPr>
            <p:ph type="body" sz="quarter" idx="17"/>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4054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777058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402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37000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13877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81023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pic>
        <p:nvPicPr>
          <p:cNvPr id="6" name="Graphic 5">
            <a:extLst>
              <a:ext uri="{FF2B5EF4-FFF2-40B4-BE49-F238E27FC236}">
                <a16:creationId xmlns:a16="http://schemas.microsoft.com/office/drawing/2014/main" id="{0A1A91A2-2055-D0C3-94DA-58FCB2167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447759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dirty="0"/>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636760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dirty="0"/>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54543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358378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dirty="0"/>
              <a:t>Short note or explanation lorem ipsum dolor sit </a:t>
            </a:r>
            <a:r>
              <a:rPr lang="en-US" dirty="0" err="1"/>
              <a:t>amet</a:t>
            </a:r>
            <a:r>
              <a:rPr lang="en-US" dirty="0"/>
              <a:t>, </a:t>
            </a:r>
            <a:r>
              <a:rPr lang="en-GB" noProof="0" dirty="0" err="1"/>
              <a:t>consectetur</a:t>
            </a:r>
            <a:r>
              <a:rPr lang="en-US" dirty="0"/>
              <a:t> </a:t>
            </a:r>
            <a:r>
              <a:rPr lang="en-US" dirty="0" err="1"/>
              <a:t>adispicing</a:t>
            </a:r>
            <a:r>
              <a:rPr lang="en-US" dirty="0"/>
              <a:t> </a:t>
            </a:r>
            <a:r>
              <a:rPr lang="en-US" dirty="0" err="1"/>
              <a:t>elit</a:t>
            </a:r>
            <a:r>
              <a:rPr lang="en-US" dirty="0"/>
              <a:t>. </a:t>
            </a:r>
            <a:r>
              <a:rPr lang="en-US" dirty="0" err="1"/>
              <a:t>Fusce</a:t>
            </a:r>
            <a:r>
              <a:rPr lang="en-US" dirty="0"/>
              <a:t> convallis </a:t>
            </a:r>
            <a:r>
              <a:rPr lang="en-US" dirty="0" err="1"/>
              <a:t>est</a:t>
            </a:r>
            <a:r>
              <a:rPr lang="en-US" dirty="0"/>
              <a:t> dui.</a:t>
            </a:r>
            <a:endParaRPr lang="en-GB" dirty="0"/>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8" name="Text Placeholder 6">
            <a:extLst>
              <a:ext uri="{FF2B5EF4-FFF2-40B4-BE49-F238E27FC236}">
                <a16:creationId xmlns:a16="http://schemas.microsoft.com/office/drawing/2014/main"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dirty="0">
                <a:solidFill>
                  <a:srgbClr val="000000"/>
                </a:solidFill>
                <a:effectLst/>
                <a:latin typeface="+mn-lt"/>
              </a:rPr>
              <a:t>Lorem ipsum dolor sit amet, consectetur adipiscing elit. </a:t>
            </a:r>
          </a:p>
          <a:p>
            <a:pPr marL="628650" lvl="1" indent="-285750">
              <a:lnSpc>
                <a:spcPct val="100000"/>
              </a:lnSpc>
              <a:buFont typeface="Open Sans" panose="020B0606030504020204" pitchFamily="34" charset="0"/>
              <a:buChar char="›"/>
              <a:tabLst>
                <a:tab pos="358775" algn="l"/>
              </a:tabLst>
            </a:pPr>
            <a:r>
              <a:rPr lang="en-GB" sz="900" b="0" i="0" dirty="0">
                <a:solidFill>
                  <a:srgbClr val="000000"/>
                </a:solidFill>
                <a:effectLst/>
                <a:latin typeface="Open Sans" panose="020B0606030504020204" pitchFamily="34" charset="0"/>
              </a:rPr>
              <a:t>Nullam ac tincidunt dui. Nullam tempus lectus lorem, sit amet pellentesque est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a:solidFill>
                  <a:srgbClr val="000000"/>
                </a:solidFill>
                <a:effectLst/>
                <a:latin typeface="Open Sans" panose="020B0606030504020204" pitchFamily="34" charset="0"/>
                <a:cs typeface="Arial"/>
                <a:sym typeface="Arial"/>
              </a:rPr>
              <a:t>Curabitur velit tellus, aliquam sit amet pretium tempus.</a:t>
            </a:r>
          </a:p>
          <a:p>
            <a:pPr marL="285750" indent="-285750">
              <a:lnSpc>
                <a:spcPct val="200000"/>
              </a:lnSpc>
              <a:buFont typeface="Arial" panose="020B0604020202020204" pitchFamily="34" charset="0"/>
              <a:buChar char="•"/>
            </a:pPr>
            <a:r>
              <a:rPr lang="en-GB" b="1" i="0" dirty="0">
                <a:solidFill>
                  <a:srgbClr val="000000"/>
                </a:solidFill>
                <a:effectLst/>
                <a:latin typeface="+mn-lt"/>
              </a:rPr>
              <a:t>Donec quis consequat nisl, quis dapibus nisi. </a:t>
            </a:r>
          </a:p>
          <a:p>
            <a:pPr marL="628650" lvl="1" indent="-285750">
              <a:lnSpc>
                <a:spcPct val="100000"/>
              </a:lnSpc>
              <a:buFont typeface="Open Sans" panose="020B0606030504020204" pitchFamily="34" charset="0"/>
              <a:buChar char="›"/>
              <a:tabLst>
                <a:tab pos="358775" algn="l"/>
              </a:tabLst>
            </a:pPr>
            <a:r>
              <a:rPr lang="en-GB" sz="900" b="0" i="0" dirty="0">
                <a:solidFill>
                  <a:srgbClr val="000000"/>
                </a:solidFill>
                <a:effectLst/>
                <a:latin typeface="Open Sans" panose="020B0606030504020204" pitchFamily="34" charset="0"/>
              </a:rPr>
              <a:t>Nullam ac tincidunt dui. Nullam tempus lectus lorem, sit amet pellentesque est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a:solidFill>
                  <a:srgbClr val="000000"/>
                </a:solidFill>
                <a:effectLst/>
                <a:latin typeface="Open Sans" panose="020B0606030504020204" pitchFamily="34" charset="0"/>
                <a:cs typeface="Arial"/>
                <a:sym typeface="Arial"/>
              </a:rPr>
              <a:t>Curabitur velit tellus, aliquam sit amet pretium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a:solidFill>
                  <a:srgbClr val="000000"/>
                </a:solidFill>
                <a:effectLst/>
                <a:latin typeface="+mn-lt"/>
              </a:rPr>
              <a:t>Fusce dapibus ultricies convallis. </a:t>
            </a:r>
          </a:p>
          <a:p>
            <a:pPr marL="628650" lvl="1" indent="-285750">
              <a:lnSpc>
                <a:spcPct val="100000"/>
              </a:lnSpc>
              <a:buFont typeface="Open Sans" panose="020B0606030504020204" pitchFamily="34" charset="0"/>
              <a:buChar char="›"/>
              <a:tabLst>
                <a:tab pos="358775" algn="l"/>
              </a:tabLst>
            </a:pPr>
            <a:r>
              <a:rPr lang="en-GB" sz="900" b="0" i="0" dirty="0">
                <a:solidFill>
                  <a:srgbClr val="000000"/>
                </a:solidFill>
                <a:effectLst/>
                <a:latin typeface="Open Sans" panose="020B0606030504020204" pitchFamily="34" charset="0"/>
              </a:rPr>
              <a:t>Nullam ac tincidunt dui. Nullam tempus lectus lorem, sit amet pellentesque est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a:solidFill>
                  <a:srgbClr val="000000"/>
                </a:solidFill>
                <a:effectLst/>
                <a:latin typeface="Open Sans" panose="020B0606030504020204" pitchFamily="34" charset="0"/>
                <a:cs typeface="Arial"/>
                <a:sym typeface="Arial"/>
              </a:rPr>
              <a:t>Curabitur velit tellus, aliquam sit amet pretium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a:solidFill>
                  <a:srgbClr val="000000"/>
                </a:solidFill>
                <a:effectLst/>
                <a:latin typeface="+mn-lt"/>
              </a:rPr>
              <a:t>Vivamus id ligula hendrerit eros gravida sagittis et non ipsum.</a:t>
            </a:r>
          </a:p>
          <a:p>
            <a:pPr marL="628650" lvl="1" indent="-285750">
              <a:lnSpc>
                <a:spcPct val="100000"/>
              </a:lnSpc>
              <a:buFont typeface="Open Sans" panose="020B0606030504020204" pitchFamily="34" charset="0"/>
              <a:buChar char="›"/>
              <a:tabLst>
                <a:tab pos="358775" algn="l"/>
              </a:tabLst>
            </a:pPr>
            <a:r>
              <a:rPr lang="en-GB" sz="900" b="0" i="0" dirty="0">
                <a:solidFill>
                  <a:srgbClr val="000000"/>
                </a:solidFill>
                <a:effectLst/>
                <a:latin typeface="Open Sans" panose="020B0606030504020204" pitchFamily="34" charset="0"/>
              </a:rPr>
              <a:t>Nullam ac tincidunt dui. Nullam tempus lectus lorem, sit amet pellentesque est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a:solidFill>
                  <a:srgbClr val="000000"/>
                </a:solidFill>
                <a:effectLst/>
                <a:latin typeface="Open Sans" panose="020B0606030504020204" pitchFamily="34" charset="0"/>
                <a:cs typeface="Arial"/>
                <a:sym typeface="Arial"/>
              </a:rPr>
              <a:t>Curabitur velit tellus, aliquam sit amet pretium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dirty="0"/>
              <a:t>KEY TAKEAWAYS</a:t>
            </a:r>
            <a:endParaRPr lang="en-GB" noProof="0" dirty="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Lorem ipsum dolor sit amet, consectetur adipiscing elit. Donec quis consequat nisl, quis dapibus nisi.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Fusce dapibus ultricies convallis.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Vivamus id ligula hendrerit eros gravida sagittis et non ipsum.</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Nullam ac tincidunt dui. </a:t>
            </a:r>
            <a:endParaRPr lang="en-GB" sz="1800" b="1" dirty="0">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48" r:id="rId2"/>
    <p:sldLayoutId id="2147483726" r:id="rId3"/>
    <p:sldLayoutId id="2147483727" r:id="rId4"/>
    <p:sldLayoutId id="2147483666" r:id="rId5"/>
    <p:sldLayoutId id="2147483684" r:id="rId6"/>
    <p:sldLayoutId id="2147483724" r:id="rId7"/>
    <p:sldLayoutId id="2147483725" r:id="rId8"/>
    <p:sldLayoutId id="2147483694" r:id="rId9"/>
    <p:sldLayoutId id="2147483728" r:id="rId10"/>
    <p:sldLayoutId id="2147483695" r:id="rId11"/>
    <p:sldLayoutId id="2147483680" r:id="rId12"/>
    <p:sldLayoutId id="2147483701" r:id="rId13"/>
    <p:sldLayoutId id="2147483702" r:id="rId14"/>
    <p:sldLayoutId id="2147483700" r:id="rId15"/>
    <p:sldLayoutId id="2147483681" r:id="rId16"/>
    <p:sldLayoutId id="2147483692" r:id="rId17"/>
    <p:sldLayoutId id="2147483693" r:id="rId18"/>
    <p:sldLayoutId id="2147483691" r:id="rId19"/>
    <p:sldLayoutId id="2147483696" r:id="rId20"/>
    <p:sldLayoutId id="2147483698" r:id="rId21"/>
    <p:sldLayoutId id="2147483699" r:id="rId22"/>
    <p:sldLayoutId id="2147483697" r:id="rId23"/>
    <p:sldLayoutId id="2147483723" r:id="rId24"/>
    <p:sldLayoutId id="2147483685" r:id="rId25"/>
    <p:sldLayoutId id="2147483688" r:id="rId26"/>
    <p:sldLayoutId id="2147483686" r:id="rId27"/>
    <p:sldLayoutId id="2147483690" r:id="rId28"/>
    <p:sldLayoutId id="2147483687" r:id="rId29"/>
    <p:sldLayoutId id="2147483689"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using-ombudsman.org.uk/decisions/barking-and-dagenham-council-202113701/"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housing-ombudsman.org.uk/wp-content/uploads/2023/08/CASE_202107780_Abri.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housing-ombudsman.org.uk/decisions/abri-group-limited-20210583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www.housing-ombudsman.org.uk/landlords-info/complaint-handling-code/"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housing-ombudsman.org.uk/wp-content/uploads/2023/05/CASE_202117830_LBHF.pdf"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https://www.housing-ombudsman.org.uk/wp-content/uploads/2023/05/CASE_202101383_LBHF.pdf" TargetMode="External"/><Relationship Id="rId4" Type="http://schemas.openxmlformats.org/officeDocument/2006/relationships/hyperlink" Target="https://www.housing-ombudsman.org.uk/wp-content/uploads/2023/05/CASE_202109579_LBHF.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ousing-ombudsman.org.uk/decisions/milton-keynes-council-201902957/"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FF74-A0D5-F5C3-766B-69BB97C2CD01}"/>
              </a:ext>
            </a:extLst>
          </p:cNvPr>
          <p:cNvSpPr>
            <a:spLocks noGrp="1"/>
          </p:cNvSpPr>
          <p:nvPr>
            <p:ph type="body" sz="quarter" idx="10"/>
          </p:nvPr>
        </p:nvSpPr>
        <p:spPr/>
        <p:txBody>
          <a:bodyPr/>
          <a:lstStyle/>
          <a:p>
            <a:r>
              <a:rPr lang="en-GB" dirty="0"/>
              <a:t>Housing Disrepair claims</a:t>
            </a:r>
          </a:p>
        </p:txBody>
      </p:sp>
      <p:sp>
        <p:nvSpPr>
          <p:cNvPr id="6" name="Text Placeholder 5">
            <a:extLst>
              <a:ext uri="{FF2B5EF4-FFF2-40B4-BE49-F238E27FC236}">
                <a16:creationId xmlns:a16="http://schemas.microsoft.com/office/drawing/2014/main" id="{5E581971-7969-86BB-8CAF-12AF09DA4FDD}"/>
              </a:ext>
            </a:extLst>
          </p:cNvPr>
          <p:cNvSpPr>
            <a:spLocks noGrp="1"/>
          </p:cNvSpPr>
          <p:nvPr>
            <p:ph type="body" sz="quarter" idx="11"/>
          </p:nvPr>
        </p:nvSpPr>
        <p:spPr/>
        <p:txBody>
          <a:bodyPr/>
          <a:lstStyle/>
          <a:p>
            <a:r>
              <a:rPr lang="en-GB" dirty="0"/>
              <a:t>Catherine Rowlands – India Flanagan</a:t>
            </a:r>
          </a:p>
        </p:txBody>
      </p:sp>
      <p:sp>
        <p:nvSpPr>
          <p:cNvPr id="7" name="Text Placeholder 6">
            <a:extLst>
              <a:ext uri="{FF2B5EF4-FFF2-40B4-BE49-F238E27FC236}">
                <a16:creationId xmlns:a16="http://schemas.microsoft.com/office/drawing/2014/main" id="{6E02506A-1B01-6457-6BD6-89DEF4D44F27}"/>
              </a:ext>
            </a:extLst>
          </p:cNvPr>
          <p:cNvSpPr>
            <a:spLocks noGrp="1"/>
          </p:cNvSpPr>
          <p:nvPr>
            <p:ph type="body" sz="quarter" idx="12"/>
          </p:nvPr>
        </p:nvSpPr>
        <p:spPr/>
        <p:txBody>
          <a:bodyPr/>
          <a:lstStyle/>
          <a:p>
            <a:r>
              <a:rPr lang="en-GB" dirty="0"/>
              <a:t>9 October 2023</a:t>
            </a:r>
          </a:p>
        </p:txBody>
      </p:sp>
    </p:spTree>
    <p:extLst>
      <p:ext uri="{BB962C8B-B14F-4D97-AF65-F5344CB8AC3E}">
        <p14:creationId xmlns:p14="http://schemas.microsoft.com/office/powerpoint/2010/main" val="1119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B055B-8AF7-01D1-AAEF-87AAB59BD94C}"/>
              </a:ext>
            </a:extLst>
          </p:cNvPr>
          <p:cNvSpPr>
            <a:spLocks noGrp="1"/>
          </p:cNvSpPr>
          <p:nvPr>
            <p:ph type="body" sz="quarter" idx="10"/>
          </p:nvPr>
        </p:nvSpPr>
        <p:spPr>
          <a:xfrm>
            <a:off x="407925" y="1426741"/>
            <a:ext cx="7718550" cy="2991575"/>
          </a:xfrm>
        </p:spPr>
        <p:txBody>
          <a:bodyPr/>
          <a:lstStyle/>
          <a:p>
            <a:pPr marL="342900" lvl="0" indent="-342900" algn="just">
              <a:buFont typeface="Symbol" pitchFamily="2" charset="2"/>
              <a:buChar char=""/>
            </a:pPr>
            <a:r>
              <a:rPr lang="en-GB" kern="100" dirty="0">
                <a:solidFill>
                  <a:srgbClr val="1E1E1E"/>
                </a:solidFill>
                <a:effectLst/>
                <a:ea typeface="Calibri" panose="020F0502020204030204" pitchFamily="34" charset="0"/>
                <a:cs typeface="Arial" panose="020B0604020202020204" pitchFamily="34" charset="0"/>
              </a:rPr>
              <a:t>1 August 2023 (</a:t>
            </a:r>
            <a:r>
              <a:rPr lang="en-GB" i="1" u="sng" dirty="0">
                <a:solidFill>
                  <a:srgbClr val="1E1E1E"/>
                </a:solidFill>
                <a:effectLst/>
                <a:ea typeface="Calibri" panose="020F0502020204030204" pitchFamily="34" charset="0"/>
                <a:cs typeface="Arial" panose="020B0604020202020204" pitchFamily="34" charset="0"/>
                <a:hlinkClick r:id="rId3"/>
              </a:rPr>
              <a:t>202113701</a:t>
            </a:r>
            <a:r>
              <a:rPr lang="en-GB" dirty="0">
                <a:effectLst/>
                <a:cs typeface="Arial" panose="020B0604020202020204" pitchFamily="34" charset="0"/>
              </a:rPr>
              <a:t>)</a:t>
            </a:r>
            <a:r>
              <a:rPr lang="en-GB" kern="100" dirty="0">
                <a:solidFill>
                  <a:srgbClr val="1E1E1E"/>
                </a:solidFill>
                <a:effectLst/>
                <a:ea typeface="Calibri" panose="020F0502020204030204" pitchFamily="34" charset="0"/>
                <a:cs typeface="Arial" panose="020B0604020202020204" pitchFamily="34" charset="0"/>
              </a:rPr>
              <a:t>: Barking and Dagenham Council ordered to pay</a:t>
            </a:r>
            <a:r>
              <a:rPr lang="en-GB" b="1" u="sng" kern="100" dirty="0">
                <a:solidFill>
                  <a:srgbClr val="1E1E1E"/>
                </a:solidFill>
                <a:effectLst/>
                <a:ea typeface="Calibri" panose="020F0502020204030204" pitchFamily="34" charset="0"/>
                <a:cs typeface="Arial" panose="020B0604020202020204" pitchFamily="34" charset="0"/>
              </a:rPr>
              <a:t> £6,000</a:t>
            </a:r>
            <a:r>
              <a:rPr lang="en-GB" kern="100" dirty="0">
                <a:solidFill>
                  <a:srgbClr val="1E1E1E"/>
                </a:solidFill>
                <a:effectLst/>
                <a:ea typeface="Calibri" panose="020F0502020204030204" pitchFamily="34" charset="0"/>
                <a:cs typeface="Arial" panose="020B0604020202020204" pitchFamily="34" charset="0"/>
              </a:rPr>
              <a:t>, after HO found that it mishandled repairs over damp and mould, resulting in family of six (including a one-year-old baby) sharing one bedroom</a:t>
            </a:r>
          </a:p>
          <a:p>
            <a:pPr marL="742950" lvl="1" indent="-285750" algn="just">
              <a:buFont typeface="Courier New" panose="02070309020205020404" pitchFamily="49" charset="0"/>
              <a:buChar char="o"/>
            </a:pPr>
            <a:r>
              <a:rPr lang="en-GB" kern="100" dirty="0">
                <a:solidFill>
                  <a:srgbClr val="1E1E1E"/>
                </a:solidFill>
                <a:effectLst/>
                <a:ea typeface="Calibri" panose="020F0502020204030204" pitchFamily="34" charset="0"/>
                <a:cs typeface="Arial" panose="020B0604020202020204" pitchFamily="34" charset="0"/>
              </a:rPr>
              <a:t>Resident and her family, resided in a property that had damp and mould for 2+ years, which eventually resulted in them all sharing one bedroom. Landlord was aware of family’s various health conditions (including asthma)</a:t>
            </a:r>
          </a:p>
          <a:p>
            <a:pPr marL="742950" lvl="1" indent="-285750" algn="just">
              <a:buFont typeface="Courier New" panose="02070309020205020404" pitchFamily="49" charset="0"/>
              <a:buChar char="o"/>
            </a:pPr>
            <a:r>
              <a:rPr lang="en-GB" kern="100" dirty="0">
                <a:solidFill>
                  <a:srgbClr val="1E1E1E"/>
                </a:solidFill>
                <a:effectLst/>
                <a:ea typeface="Calibri" panose="020F0502020204030204" pitchFamily="34" charset="0"/>
                <a:cs typeface="Arial" panose="020B0604020202020204" pitchFamily="34" charset="0"/>
              </a:rPr>
              <a:t>Landlord had difficulty diagnosing the cause and completing effective repairs, and there were also significant delays in progressing the repairs.</a:t>
            </a:r>
          </a:p>
          <a:p>
            <a:pPr marL="742950" lvl="1" indent="-285750" algn="just">
              <a:buFont typeface="Courier New" panose="02070309020205020404" pitchFamily="49" charset="0"/>
              <a:buChar char="o"/>
            </a:pPr>
            <a:r>
              <a:rPr lang="en-GB" kern="100" dirty="0">
                <a:solidFill>
                  <a:srgbClr val="1E1E1E"/>
                </a:solidFill>
                <a:ea typeface="Calibri" panose="020F0502020204030204" pitchFamily="34" charset="0"/>
                <a:cs typeface="Arial" panose="020B0604020202020204" pitchFamily="34" charset="0"/>
              </a:rPr>
              <a:t>HO considered that given family’s vulnerabilities and living conditions, issues should have been addressed more urgently. </a:t>
            </a:r>
            <a:r>
              <a:rPr lang="en-GB" kern="100" dirty="0">
                <a:solidFill>
                  <a:srgbClr val="1E1E1E"/>
                </a:solidFill>
                <a:effectLst/>
                <a:ea typeface="Calibri" panose="020F0502020204030204" pitchFamily="34" charset="0"/>
                <a:cs typeface="Arial" panose="020B0604020202020204" pitchFamily="34" charset="0"/>
              </a:rPr>
              <a:t>Landlord understood to be aware of family residing in one room, but HO found no evidence of sufficient decant considerations to temporary accommodation (including when tenant’s husband had a heart attack, and medical advice recommended a move).</a:t>
            </a:r>
            <a:endParaRPr lang="en-GB" kern="100" dirty="0">
              <a:ea typeface="Calibri" panose="020F0502020204030204" pitchFamily="34" charset="0"/>
              <a:cs typeface="Arial" panose="020B0604020202020204" pitchFamily="34" charset="0"/>
            </a:endParaRPr>
          </a:p>
          <a:p>
            <a:pPr marL="742950" lvl="1" indent="-285750" algn="just">
              <a:buFont typeface="Courier New" panose="02070309020205020404" pitchFamily="49" charset="0"/>
              <a:buChar char="o"/>
            </a:pPr>
            <a:r>
              <a:rPr lang="en-GB" kern="100" dirty="0">
                <a:solidFill>
                  <a:srgbClr val="1E1E1E"/>
                </a:solidFill>
                <a:effectLst/>
                <a:ea typeface="Calibri" panose="020F0502020204030204" pitchFamily="34" charset="0"/>
                <a:cs typeface="Arial" panose="020B0604020202020204" pitchFamily="34" charset="0"/>
              </a:rPr>
              <a:t>Later inspection identified that repairs undertaken were substandard and ineffective </a:t>
            </a:r>
          </a:p>
          <a:p>
            <a:pPr marL="342900" lvl="0" indent="-342900" algn="just">
              <a:buFont typeface="Symbol" pitchFamily="2" charset="2"/>
              <a:buChar char=""/>
            </a:pPr>
            <a:r>
              <a:rPr lang="en-GB" kern="100" dirty="0">
                <a:solidFill>
                  <a:srgbClr val="1E1E1E"/>
                </a:solidFill>
                <a:effectLst/>
                <a:ea typeface="Calibri" panose="020F0502020204030204" pitchFamily="34" charset="0"/>
                <a:cs typeface="Arial" panose="020B0604020202020204" pitchFamily="34" charset="0"/>
              </a:rPr>
              <a:t>HO considered that a breakdown in trust between landlord and resident contributed to delays. Reasoned that landlords always needed to consider the urgency of repairs, but particularly if tenants have a relevant health condition/children involved, and that temporary accommodation should have been considered earlier in the process</a:t>
            </a:r>
            <a:endParaRPr lang="en-GB" kern="100" dirty="0">
              <a:effectLst/>
              <a:ea typeface="Calibri" panose="020F0502020204030204" pitchFamily="34" charset="0"/>
              <a:cs typeface="Arial" panose="020B0604020202020204" pitchFamily="34" charset="0"/>
            </a:endParaRPr>
          </a:p>
          <a:p>
            <a:pPr marL="914400" algn="just"/>
            <a:r>
              <a:rPr lang="en-GB" kern="100" dirty="0">
                <a:effectLst/>
                <a:latin typeface="Arial" panose="020B0604020202020204" pitchFamily="34" charset="0"/>
                <a:ea typeface="Calibri" panose="020F050202020403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608E07F-5D70-CAA6-73A8-3AEF94420F05}"/>
              </a:ext>
            </a:extLst>
          </p:cNvPr>
          <p:cNvSpPr>
            <a:spLocks noGrp="1"/>
          </p:cNvSpPr>
          <p:nvPr>
            <p:ph type="body" sz="quarter" idx="12"/>
          </p:nvPr>
        </p:nvSpPr>
        <p:spPr/>
        <p:txBody>
          <a:bodyPr/>
          <a:lstStyle/>
          <a:p>
            <a:r>
              <a:rPr lang="en-GB" dirty="0"/>
              <a:t>Housing Ombudsman awards (3)</a:t>
            </a:r>
          </a:p>
          <a:p>
            <a:endParaRPr lang="en-US" dirty="0"/>
          </a:p>
        </p:txBody>
      </p:sp>
    </p:spTree>
    <p:extLst>
      <p:ext uri="{BB962C8B-B14F-4D97-AF65-F5344CB8AC3E}">
        <p14:creationId xmlns:p14="http://schemas.microsoft.com/office/powerpoint/2010/main" val="26311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33F5C-C925-B7EE-8364-7B0AD255A6D6}"/>
              </a:ext>
            </a:extLst>
          </p:cNvPr>
          <p:cNvSpPr>
            <a:spLocks noGrp="1"/>
          </p:cNvSpPr>
          <p:nvPr>
            <p:ph type="body" sz="quarter" idx="10"/>
          </p:nvPr>
        </p:nvSpPr>
        <p:spPr>
          <a:xfrm>
            <a:off x="712725" y="1426741"/>
            <a:ext cx="7718550" cy="2991575"/>
          </a:xfrm>
        </p:spPr>
        <p:txBody>
          <a:bodyPr/>
          <a:lstStyle/>
          <a:p>
            <a:pPr marL="342900" lvl="0" indent="-342900" algn="just">
              <a:buFont typeface="Symbol" pitchFamily="2" charset="2"/>
              <a:buChar char=""/>
            </a:pPr>
            <a:r>
              <a:rPr lang="en-GB" kern="100" dirty="0">
                <a:effectLst/>
                <a:ea typeface="Calibri" panose="020F0502020204030204" pitchFamily="34" charset="0"/>
                <a:cs typeface="Arial" panose="020B0604020202020204" pitchFamily="34" charset="0"/>
              </a:rPr>
              <a:t>31 August 2023: Abri Group ordered to pay over </a:t>
            </a:r>
            <a:r>
              <a:rPr lang="en-GB" b="1" u="sng" kern="100" dirty="0">
                <a:effectLst/>
                <a:ea typeface="Calibri" panose="020F0502020204030204" pitchFamily="34" charset="0"/>
                <a:cs typeface="Arial" panose="020B0604020202020204" pitchFamily="34" charset="0"/>
              </a:rPr>
              <a:t>£9,000 </a:t>
            </a:r>
            <a:r>
              <a:rPr lang="en-GB" kern="100" dirty="0">
                <a:effectLst/>
                <a:ea typeface="Calibri" panose="020F0502020204030204" pitchFamily="34" charset="0"/>
                <a:cs typeface="Arial" panose="020B0604020202020204" pitchFamily="34" charset="0"/>
              </a:rPr>
              <a:t>in compensation, following 2 findings of severe maladministration:</a:t>
            </a:r>
          </a:p>
          <a:p>
            <a:pPr marL="742950" lvl="1" indent="-285750" algn="just">
              <a:buFont typeface="Courier New" panose="02070309020205020404" pitchFamily="49" charset="0"/>
              <a:buChar char="o"/>
            </a:pPr>
            <a:r>
              <a:rPr lang="en-GB" kern="100" dirty="0">
                <a:effectLst/>
                <a:ea typeface="Calibri" panose="020F0502020204030204" pitchFamily="34" charset="0"/>
                <a:cs typeface="Arial" panose="020B0604020202020204" pitchFamily="34" charset="0"/>
              </a:rPr>
              <a:t>Case A</a:t>
            </a:r>
            <a:r>
              <a:rPr lang="en-GB" kern="100" dirty="0">
                <a:solidFill>
                  <a:srgbClr val="1E1E1E"/>
                </a:solidFill>
                <a:effectLst/>
                <a:ea typeface="Calibri" panose="020F0502020204030204" pitchFamily="34" charset="0"/>
                <a:cs typeface="Arial" panose="020B0604020202020204" pitchFamily="34" charset="0"/>
              </a:rPr>
              <a:t> (</a:t>
            </a:r>
            <a:r>
              <a:rPr lang="en-GB" u="sng" kern="100" dirty="0">
                <a:solidFill>
                  <a:srgbClr val="04658B"/>
                </a:solidFill>
                <a:effectLst/>
                <a:ea typeface="Calibri" panose="020F0502020204030204" pitchFamily="34" charset="0"/>
                <a:cs typeface="Arial" panose="020B0604020202020204" pitchFamily="34" charset="0"/>
                <a:hlinkClick r:id="rId3"/>
              </a:rPr>
              <a:t>202107780</a:t>
            </a:r>
            <a:r>
              <a:rPr lang="en-GB" kern="100" dirty="0">
                <a:solidFill>
                  <a:srgbClr val="1E1E1E"/>
                </a:solidFill>
                <a:effectLst/>
                <a:ea typeface="Calibri" panose="020F0502020204030204" pitchFamily="34" charset="0"/>
                <a:cs typeface="Arial" panose="020B0604020202020204" pitchFamily="34" charset="0"/>
              </a:rPr>
              <a:t>), tenant left with faulty windows for c.5 years. Several delays by landlord in responding to resident’s correspondence (on occasions, there were year-long gaps). Repairs were undertaken 2 years into the complaint, but this did not remedy the issue. Resident chased landlord on 12 separate occasions during a 3-year period. HO reasoned there was a significant effect on tenant, wh</a:t>
            </a:r>
            <a:r>
              <a:rPr lang="en-GB" kern="100" dirty="0">
                <a:solidFill>
                  <a:srgbClr val="1E1E1E"/>
                </a:solidFill>
                <a:ea typeface="Calibri" panose="020F0502020204030204" pitchFamily="34" charset="0"/>
                <a:cs typeface="Arial" panose="020B0604020202020204" pitchFamily="34" charset="0"/>
              </a:rPr>
              <a:t>o had a cold living room, with water and insects getting into the property, with resident eventually leaving. HO </a:t>
            </a:r>
            <a:r>
              <a:rPr lang="en-GB" kern="100" dirty="0">
                <a:solidFill>
                  <a:srgbClr val="1E1E1E"/>
                </a:solidFill>
                <a:effectLst/>
                <a:ea typeface="Calibri" panose="020F0502020204030204" pitchFamily="34" charset="0"/>
                <a:cs typeface="Arial" panose="020B0604020202020204" pitchFamily="34" charset="0"/>
              </a:rPr>
              <a:t>considered that the landlord did not sufficiently follow up the repairs and did not retain a sufficient oversight as to when the defect and warranty periods expired. Landlord ordered to apologise, pay </a:t>
            </a:r>
            <a:r>
              <a:rPr lang="en-GB" b="1" u="sng" kern="100" dirty="0">
                <a:solidFill>
                  <a:srgbClr val="1E1E1E"/>
                </a:solidFill>
                <a:effectLst/>
                <a:ea typeface="Calibri" panose="020F0502020204030204" pitchFamily="34" charset="0"/>
                <a:cs typeface="Arial" panose="020B0604020202020204" pitchFamily="34" charset="0"/>
              </a:rPr>
              <a:t>£4,466, </a:t>
            </a:r>
            <a:r>
              <a:rPr lang="en-GB" kern="100" dirty="0">
                <a:solidFill>
                  <a:srgbClr val="1E1E1E"/>
                </a:solidFill>
                <a:effectLst/>
                <a:ea typeface="Calibri" panose="020F0502020204030204" pitchFamily="34" charset="0"/>
                <a:cs typeface="Arial" panose="020B0604020202020204" pitchFamily="34" charset="0"/>
              </a:rPr>
              <a:t>review its approach to monitoring repairs, and keep residents updated during works and time it can take to respond to complaints.</a:t>
            </a:r>
            <a:endParaRPr lang="en-GB" kern="100" dirty="0">
              <a:effectLst/>
              <a:ea typeface="Calibri" panose="020F0502020204030204" pitchFamily="34" charset="0"/>
              <a:cs typeface="Arial" panose="020B0604020202020204" pitchFamily="34" charset="0"/>
            </a:endParaRPr>
          </a:p>
          <a:p>
            <a:pPr marL="914400" algn="just"/>
            <a:r>
              <a:rPr lang="en-GB" kern="100" dirty="0">
                <a:effectLst/>
                <a:ea typeface="Calibri" panose="020F0502020204030204" pitchFamily="34" charset="0"/>
                <a:cs typeface="Arial" panose="020B0604020202020204" pitchFamily="34" charset="0"/>
              </a:rPr>
              <a:t> </a:t>
            </a:r>
          </a:p>
          <a:p>
            <a:pPr marL="742950" lvl="1" indent="-285750" algn="just">
              <a:buFont typeface="Courier New" panose="02070309020205020404" pitchFamily="49" charset="0"/>
              <a:buChar char="o"/>
            </a:pPr>
            <a:r>
              <a:rPr lang="en-GB" kern="100" dirty="0">
                <a:solidFill>
                  <a:srgbClr val="1E1E1E"/>
                </a:solidFill>
                <a:effectLst/>
                <a:ea typeface="Calibri" panose="020F0502020204030204" pitchFamily="34" charset="0"/>
                <a:cs typeface="Arial" panose="020B0604020202020204" pitchFamily="34" charset="0"/>
              </a:rPr>
              <a:t>Case B (</a:t>
            </a:r>
            <a:r>
              <a:rPr lang="en-GB" u="sng" kern="100" dirty="0">
                <a:solidFill>
                  <a:srgbClr val="04658B"/>
                </a:solidFill>
                <a:effectLst/>
                <a:ea typeface="Calibri" panose="020F0502020204030204" pitchFamily="34" charset="0"/>
                <a:cs typeface="Arial" panose="020B0604020202020204" pitchFamily="34" charset="0"/>
                <a:hlinkClick r:id="rId4"/>
              </a:rPr>
              <a:t>202105835</a:t>
            </a:r>
            <a:r>
              <a:rPr lang="en-GB" kern="100" dirty="0">
                <a:effectLst/>
                <a:ea typeface="Calibri" panose="020F0502020204030204" pitchFamily="34" charset="0"/>
                <a:cs typeface="Arial" panose="020B0604020202020204" pitchFamily="34" charset="0"/>
              </a:rPr>
              <a:t>): landlord did not adequately resolve a damp and mould issue, which had been ongoing for several years. </a:t>
            </a:r>
            <a:r>
              <a:rPr lang="en-GB" kern="100" dirty="0">
                <a:solidFill>
                  <a:srgbClr val="1E1E1E"/>
                </a:solidFill>
                <a:effectLst/>
                <a:ea typeface="Calibri" panose="020F0502020204030204" pitchFamily="34" charset="0"/>
                <a:cs typeface="Arial" panose="020B0604020202020204" pitchFamily="34" charset="0"/>
              </a:rPr>
              <a:t>Resident had a heart condition and was registered blind. Landlord’s annual anti-mould treatment did not resolve the issues, and long delays with undertaking work (PIV unit installed 2 years after original recommendation, and new extractor fan in kitchen, took c.3 years). Landlord ordered to pay  </a:t>
            </a:r>
            <a:r>
              <a:rPr lang="en-GB" b="1" u="sng" kern="100" dirty="0">
                <a:solidFill>
                  <a:srgbClr val="1E1E1E"/>
                </a:solidFill>
                <a:effectLst/>
                <a:ea typeface="Calibri" panose="020F0502020204030204" pitchFamily="34" charset="0"/>
                <a:cs typeface="Arial" panose="020B0604020202020204" pitchFamily="34" charset="0"/>
              </a:rPr>
              <a:t>£4,588,</a:t>
            </a:r>
            <a:r>
              <a:rPr lang="en-GB" kern="100" dirty="0">
                <a:solidFill>
                  <a:srgbClr val="1E1E1E"/>
                </a:solidFill>
                <a:effectLst/>
                <a:ea typeface="Calibri" panose="020F0502020204030204" pitchFamily="34" charset="0"/>
                <a:cs typeface="Arial" panose="020B0604020202020204" pitchFamily="34" charset="0"/>
              </a:rPr>
              <a:t>implement a damp and mould strategy, and improve its record keeping.</a:t>
            </a:r>
            <a:endParaRPr lang="en-GB" kern="100" dirty="0">
              <a:effectLst/>
              <a:ea typeface="Calibri" panose="020F050202020403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0B63ED3-DFFB-C446-8434-2C1E0D507972}"/>
              </a:ext>
            </a:extLst>
          </p:cNvPr>
          <p:cNvSpPr>
            <a:spLocks noGrp="1"/>
          </p:cNvSpPr>
          <p:nvPr>
            <p:ph type="body" sz="quarter" idx="12"/>
          </p:nvPr>
        </p:nvSpPr>
        <p:spPr/>
        <p:txBody>
          <a:bodyPr/>
          <a:lstStyle/>
          <a:p>
            <a:r>
              <a:rPr lang="en-GB" dirty="0"/>
              <a:t>Housing Ombudsman awards (4)</a:t>
            </a:r>
          </a:p>
          <a:p>
            <a:endParaRPr lang="en-US" dirty="0"/>
          </a:p>
        </p:txBody>
      </p:sp>
    </p:spTree>
    <p:extLst>
      <p:ext uri="{BB962C8B-B14F-4D97-AF65-F5344CB8AC3E}">
        <p14:creationId xmlns:p14="http://schemas.microsoft.com/office/powerpoint/2010/main" val="337460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4DA63D-5FF2-1AB0-F697-31DDE68D2F3E}"/>
              </a:ext>
            </a:extLst>
          </p:cNvPr>
          <p:cNvSpPr>
            <a:spLocks noGrp="1"/>
          </p:cNvSpPr>
          <p:nvPr>
            <p:ph type="body" sz="quarter" idx="10"/>
          </p:nvPr>
        </p:nvSpPr>
        <p:spPr>
          <a:xfrm>
            <a:off x="712725" y="1804810"/>
            <a:ext cx="7718550" cy="2991575"/>
          </a:xfrm>
        </p:spPr>
        <p:txBody>
          <a:bodyPr/>
          <a:lstStyle/>
          <a:p>
            <a:pPr marL="342900" indent="-342900" algn="just">
              <a:buSzPts val="1000"/>
              <a:buFont typeface="Symbol" pitchFamily="2" charset="2"/>
              <a:buChar char=""/>
              <a:tabLst>
                <a:tab pos="457200" algn="l"/>
              </a:tabLst>
            </a:pPr>
            <a:r>
              <a:rPr lang="en-US" dirty="0"/>
              <a:t>Landlords in the four examples, have responded with how they have changed their practice after the HO’s respective findings:</a:t>
            </a:r>
            <a:endParaRPr lang="en-GB" dirty="0">
              <a:cs typeface="Arial" panose="020B0604020202020204" pitchFamily="34" charset="0"/>
            </a:endParaRPr>
          </a:p>
          <a:p>
            <a:pPr marL="514350" lvl="1" indent="-342900" algn="just">
              <a:buSzPts val="1000"/>
              <a:buFont typeface="Symbol" pitchFamily="2" charset="2"/>
              <a:buChar char=""/>
              <a:tabLst>
                <a:tab pos="457200" algn="l"/>
              </a:tabLst>
            </a:pPr>
            <a:r>
              <a:rPr lang="en-GB" kern="0" dirty="0">
                <a:effectLst/>
                <a:ea typeface="Times New Roman" panose="02020603050405020304" pitchFamily="18" charset="0"/>
                <a:cs typeface="Arial" panose="020B0604020202020204" pitchFamily="34" charset="0"/>
              </a:rPr>
              <a:t>New approach to root cause identification by specialist surveyors (including the use of specialist equipment to decrease occurrence of repeated reporting);</a:t>
            </a:r>
          </a:p>
          <a:p>
            <a:pPr marL="514350" lvl="1" indent="-342900" algn="just">
              <a:buSzPts val="1000"/>
              <a:buFont typeface="Symbol" pitchFamily="2" charset="2"/>
              <a:buChar char=""/>
              <a:tabLst>
                <a:tab pos="457200" algn="l"/>
              </a:tabLst>
            </a:pPr>
            <a:r>
              <a:rPr lang="en-GB" kern="0" dirty="0">
                <a:effectLst/>
                <a:ea typeface="Times New Roman" panose="02020603050405020304" pitchFamily="18" charset="0"/>
                <a:cs typeface="Arial" panose="020B0604020202020204" pitchFamily="34" charset="0"/>
              </a:rPr>
              <a:t>Introduction of a robust post-inspection regime;</a:t>
            </a:r>
            <a:endParaRPr lang="en-GB" kern="100" dirty="0">
              <a:effectLst/>
              <a:ea typeface="Calibri" panose="020F0502020204030204" pitchFamily="34" charset="0"/>
              <a:cs typeface="Arial" panose="020B0604020202020204" pitchFamily="34" charset="0"/>
            </a:endParaRPr>
          </a:p>
          <a:p>
            <a:pPr marL="514350" lvl="1" indent="-342900" algn="just">
              <a:buSzPts val="1000"/>
              <a:buFont typeface="Symbol" pitchFamily="2" charset="2"/>
              <a:buChar char=""/>
              <a:tabLst>
                <a:tab pos="457200" algn="l"/>
              </a:tabLst>
            </a:pPr>
            <a:r>
              <a:rPr lang="en-GB" kern="0" dirty="0">
                <a:effectLst/>
                <a:ea typeface="Times New Roman" panose="02020603050405020304" pitchFamily="18" charset="0"/>
                <a:cs typeface="Arial" panose="020B0604020202020204" pitchFamily="34" charset="0"/>
              </a:rPr>
              <a:t>Introduction of a new dedicated compliance team (with move from job management to a case management approach, which will consider the resident’s/household’s needs);</a:t>
            </a:r>
            <a:endParaRPr lang="en-GB" kern="100" dirty="0">
              <a:effectLst/>
              <a:ea typeface="Calibri" panose="020F0502020204030204" pitchFamily="34" charset="0"/>
              <a:cs typeface="Arial" panose="020B0604020202020204" pitchFamily="34" charset="0"/>
            </a:endParaRPr>
          </a:p>
          <a:p>
            <a:pPr marL="514350" lvl="1" indent="-342900" algn="just">
              <a:buSzPts val="1000"/>
              <a:buFont typeface="Symbol" pitchFamily="2" charset="2"/>
              <a:buChar char=""/>
              <a:tabLst>
                <a:tab pos="457200" algn="l"/>
              </a:tabLst>
            </a:pPr>
            <a:r>
              <a:rPr lang="en-GB" dirty="0">
                <a:effectLst/>
                <a:ea typeface="Times New Roman" panose="02020603050405020304" pitchFamily="18" charset="0"/>
                <a:cs typeface="Arial" panose="020B0604020202020204" pitchFamily="34" charset="0"/>
              </a:rPr>
              <a:t>Reinforced the importance of accurate and complete record keeping, and keeping residents updated on new build defects;</a:t>
            </a:r>
          </a:p>
          <a:p>
            <a:pPr marL="514350" lvl="1" indent="-342900" algn="just">
              <a:buSzPts val="1000"/>
              <a:buFont typeface="Symbol" pitchFamily="2" charset="2"/>
              <a:buChar char=""/>
              <a:tabLst>
                <a:tab pos="457200" algn="l"/>
              </a:tabLst>
            </a:pPr>
            <a:r>
              <a:rPr lang="en-GB" dirty="0">
                <a:effectLst/>
                <a:ea typeface="Times New Roman" panose="02020603050405020304" pitchFamily="18" charset="0"/>
                <a:cs typeface="Arial" panose="020B0604020202020204" pitchFamily="34" charset="0"/>
              </a:rPr>
              <a:t>Revision of the Customer Relations team structure to better assess complaints and </a:t>
            </a:r>
            <a:r>
              <a:rPr lang="en-GB" dirty="0">
                <a:ea typeface="Times New Roman" panose="02020603050405020304" pitchFamily="18" charset="0"/>
                <a:cs typeface="Arial" panose="020B0604020202020204" pitchFamily="34" charset="0"/>
              </a:rPr>
              <a:t>undertake </a:t>
            </a:r>
            <a:r>
              <a:rPr lang="en-GB" dirty="0">
                <a:effectLst/>
                <a:ea typeface="Times New Roman" panose="02020603050405020304" pitchFamily="18" charset="0"/>
                <a:cs typeface="Arial" panose="020B0604020202020204" pitchFamily="34" charset="0"/>
              </a:rPr>
              <a:t>improvements in complaint handling (including and crucially decreasing response times)</a:t>
            </a:r>
          </a:p>
          <a:p>
            <a:pPr marL="514350" lvl="1" indent="-342900" algn="just">
              <a:buSzPts val="1000"/>
              <a:buFont typeface="Symbol" pitchFamily="2" charset="2"/>
              <a:buChar char=""/>
              <a:tabLst>
                <a:tab pos="457200" algn="l"/>
              </a:tabLst>
            </a:pPr>
            <a:r>
              <a:rPr lang="en-GB" dirty="0">
                <a:effectLst/>
                <a:ea typeface="Times New Roman" panose="02020603050405020304" pitchFamily="18" charset="0"/>
                <a:cs typeface="Arial" panose="020B0604020202020204" pitchFamily="34" charset="0"/>
              </a:rPr>
              <a:t>Implementing a robust Quality Assurance team </a:t>
            </a:r>
            <a:r>
              <a:rPr lang="en-GB" dirty="0">
                <a:ea typeface="Times New Roman" panose="02020603050405020304" pitchFamily="18" charset="0"/>
                <a:cs typeface="Arial" panose="020B0604020202020204" pitchFamily="34" charset="0"/>
              </a:rPr>
              <a:t>for damp and mould;</a:t>
            </a:r>
          </a:p>
          <a:p>
            <a:pPr marL="514350" lvl="1" indent="-342900" algn="just">
              <a:buSzPts val="1000"/>
              <a:buFont typeface="Symbol" pitchFamily="2" charset="2"/>
              <a:buChar char=""/>
              <a:tabLst>
                <a:tab pos="457200" algn="l"/>
              </a:tabLst>
            </a:pPr>
            <a:r>
              <a:rPr lang="en-GB" dirty="0">
                <a:effectLst/>
                <a:ea typeface="Times New Roman" panose="02020603050405020304" pitchFamily="18" charset="0"/>
                <a:cs typeface="Arial" panose="020B0604020202020204" pitchFamily="34" charset="0"/>
              </a:rPr>
              <a:t>Training in relation to recognising and addressing the signs of damp and mould by working with residents;</a:t>
            </a:r>
          </a:p>
        </p:txBody>
      </p:sp>
      <p:sp>
        <p:nvSpPr>
          <p:cNvPr id="3" name="Text Placeholder 2">
            <a:extLst>
              <a:ext uri="{FF2B5EF4-FFF2-40B4-BE49-F238E27FC236}">
                <a16:creationId xmlns:a16="http://schemas.microsoft.com/office/drawing/2014/main" id="{E827FA06-F42E-0296-40B9-26D61A5F6B77}"/>
              </a:ext>
            </a:extLst>
          </p:cNvPr>
          <p:cNvSpPr>
            <a:spLocks noGrp="1"/>
          </p:cNvSpPr>
          <p:nvPr>
            <p:ph type="body" sz="quarter" idx="12"/>
          </p:nvPr>
        </p:nvSpPr>
        <p:spPr/>
        <p:txBody>
          <a:bodyPr/>
          <a:lstStyle/>
          <a:p>
            <a:r>
              <a:rPr lang="en-US" dirty="0"/>
              <a:t>Practical learning points   </a:t>
            </a:r>
          </a:p>
        </p:txBody>
      </p:sp>
    </p:spTree>
    <p:extLst>
      <p:ext uri="{BB962C8B-B14F-4D97-AF65-F5344CB8AC3E}">
        <p14:creationId xmlns:p14="http://schemas.microsoft.com/office/powerpoint/2010/main" val="409926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A700F-A499-DD10-DB86-C4919398253B}"/>
              </a:ext>
            </a:extLst>
          </p:cNvPr>
          <p:cNvSpPr>
            <a:spLocks noGrp="1"/>
          </p:cNvSpPr>
          <p:nvPr>
            <p:ph type="body" sz="quarter" idx="10"/>
          </p:nvPr>
        </p:nvSpPr>
        <p:spPr/>
        <p:txBody>
          <a:bodyPr/>
          <a:lstStyle/>
          <a:p>
            <a:r>
              <a:rPr lang="en-GB" dirty="0"/>
              <a:t>Upcoming case in Court of Appeal: Churchill v Merthyr Tydfil CBC (Japanese knotweed cases)</a:t>
            </a:r>
          </a:p>
          <a:p>
            <a:r>
              <a:rPr lang="en-GB" dirty="0"/>
              <a:t>To be heard 8 November 2023</a:t>
            </a:r>
          </a:p>
          <a:p>
            <a:endParaRPr lang="en-GB" dirty="0"/>
          </a:p>
          <a:p>
            <a:r>
              <a:rPr lang="en-GB" dirty="0"/>
              <a:t>Permission to appeal granted by Andrews J:</a:t>
            </a:r>
          </a:p>
          <a:p>
            <a:r>
              <a:rPr lang="en-GB" b="0" i="0" dirty="0">
                <a:solidFill>
                  <a:srgbClr val="555555"/>
                </a:solidFill>
                <a:effectLst/>
                <a:latin typeface="Arial" panose="020B0604020202020204" pitchFamily="34" charset="0"/>
              </a:rPr>
              <a:t> "[Concerning] whether a claimant who unreasonably refuses to engage in ADR in breach of the requirements of the Practice Direction (Pre-Action Conduct and Protocols) can be precluded from bringing or advancing a claim in court.“</a:t>
            </a:r>
          </a:p>
          <a:p>
            <a:endParaRPr lang="en-GB" dirty="0">
              <a:solidFill>
                <a:srgbClr val="555555"/>
              </a:solidFill>
              <a:latin typeface="Arial" panose="020B0604020202020204" pitchFamily="34" charset="0"/>
            </a:endParaRPr>
          </a:p>
          <a:p>
            <a:r>
              <a:rPr lang="en-GB" dirty="0">
                <a:solidFill>
                  <a:srgbClr val="555555"/>
                </a:solidFill>
                <a:latin typeface="Arial" panose="020B0604020202020204" pitchFamily="34" charset="0"/>
              </a:rPr>
              <a:t>Note paragraph 4 of the Pre-action Protocol 4.1</a:t>
            </a:r>
          </a:p>
          <a:p>
            <a:pPr algn="l" fontAlgn="base"/>
            <a:br>
              <a:rPr lang="en-GB" b="0" i="1" dirty="0">
                <a:solidFill>
                  <a:srgbClr val="3D3D3D"/>
                </a:solidFill>
                <a:effectLst/>
                <a:latin typeface="Source Sans Pro" panose="020B0503030403020204" pitchFamily="34" charset="0"/>
              </a:rPr>
            </a:br>
            <a:r>
              <a:rPr lang="en-GB" b="0" i="1" dirty="0">
                <a:solidFill>
                  <a:srgbClr val="3D3D3D"/>
                </a:solidFill>
                <a:effectLst/>
                <a:latin typeface="Source Sans Pro" panose="020B0503030403020204" pitchFamily="34" charset="0"/>
              </a:rPr>
              <a:t>The parties should consider whether some form of alternative dispute resolution (ADR) procedure would be more suitable than litigation and if so, try to agree which form of ADR to use. Both the landlord and the tenant may be required by the court to provide evidence that alternative means of resolving their dispute were considered.</a:t>
            </a:r>
          </a:p>
          <a:p>
            <a:pPr algn="l" fontAlgn="base"/>
            <a:r>
              <a:rPr lang="en-GB" b="0" i="1" dirty="0">
                <a:solidFill>
                  <a:srgbClr val="3D3D3D"/>
                </a:solidFill>
                <a:effectLst/>
                <a:latin typeface="Source Sans Pro" panose="020B0503030403020204" pitchFamily="34" charset="0"/>
              </a:rPr>
              <a:t>The courts take the view that litigation should be a last resort, and that claims should not be issued while a settlement is still actively being explored. Parties should be aware that the court will take into account the extent of the parties’ compliance with this Protocol when making orders about who should pay costs.</a:t>
            </a:r>
          </a:p>
          <a:p>
            <a:endParaRPr lang="en-GB" dirty="0"/>
          </a:p>
        </p:txBody>
      </p:sp>
      <p:sp>
        <p:nvSpPr>
          <p:cNvPr id="3" name="Text Placeholder 2">
            <a:extLst>
              <a:ext uri="{FF2B5EF4-FFF2-40B4-BE49-F238E27FC236}">
                <a16:creationId xmlns:a16="http://schemas.microsoft.com/office/drawing/2014/main" id="{E1A93E00-C3C5-981B-B681-480132C0DCB6}"/>
              </a:ext>
            </a:extLst>
          </p:cNvPr>
          <p:cNvSpPr>
            <a:spLocks noGrp="1"/>
          </p:cNvSpPr>
          <p:nvPr>
            <p:ph type="body" sz="quarter" idx="12"/>
          </p:nvPr>
        </p:nvSpPr>
        <p:spPr/>
        <p:txBody>
          <a:bodyPr/>
          <a:lstStyle/>
          <a:p>
            <a:r>
              <a:rPr lang="en-GB" dirty="0"/>
              <a:t>Can you insist on complaints rather than litigation?</a:t>
            </a:r>
          </a:p>
        </p:txBody>
      </p:sp>
    </p:spTree>
    <p:extLst>
      <p:ext uri="{BB962C8B-B14F-4D97-AF65-F5344CB8AC3E}">
        <p14:creationId xmlns:p14="http://schemas.microsoft.com/office/powerpoint/2010/main" val="270104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BF9C-F3B7-CB0B-EF9C-EE38BAB27694}"/>
              </a:ext>
            </a:extLst>
          </p:cNvPr>
          <p:cNvSpPr>
            <a:spLocks noGrp="1"/>
          </p:cNvSpPr>
          <p:nvPr>
            <p:ph type="title"/>
          </p:nvPr>
        </p:nvSpPr>
        <p:spPr/>
        <p:txBody>
          <a:bodyPr/>
          <a:lstStyle/>
          <a:p>
            <a:r>
              <a:rPr lang="en-GB" dirty="0"/>
              <a:t>Pre-action disclosure</a:t>
            </a:r>
          </a:p>
        </p:txBody>
      </p:sp>
      <p:sp>
        <p:nvSpPr>
          <p:cNvPr id="3" name="Subtitle 2">
            <a:extLst>
              <a:ext uri="{FF2B5EF4-FFF2-40B4-BE49-F238E27FC236}">
                <a16:creationId xmlns:a16="http://schemas.microsoft.com/office/drawing/2014/main" id="{05698A84-437B-9238-4F48-31DD5611C71D}"/>
              </a:ext>
            </a:extLst>
          </p:cNvPr>
          <p:cNvSpPr>
            <a:spLocks noGrp="1"/>
          </p:cNvSpPr>
          <p:nvPr>
            <p:ph type="subTitle" idx="1"/>
          </p:nvPr>
        </p:nvSpPr>
        <p:spPr/>
        <p:txBody>
          <a:bodyPr/>
          <a:lstStyle/>
          <a:p>
            <a:r>
              <a:rPr lang="en-GB" dirty="0"/>
              <a:t>Law and tactics</a:t>
            </a:r>
          </a:p>
          <a:p>
            <a:endParaRPr lang="en-GB" dirty="0"/>
          </a:p>
        </p:txBody>
      </p:sp>
      <p:sp>
        <p:nvSpPr>
          <p:cNvPr id="4" name="Text Placeholder 3">
            <a:extLst>
              <a:ext uri="{FF2B5EF4-FFF2-40B4-BE49-F238E27FC236}">
                <a16:creationId xmlns:a16="http://schemas.microsoft.com/office/drawing/2014/main" id="{EECF2282-8A3C-DB56-567A-F1CD098A3688}"/>
              </a:ext>
            </a:extLst>
          </p:cNvPr>
          <p:cNvSpPr>
            <a:spLocks noGrp="1"/>
          </p:cNvSpPr>
          <p:nvPr>
            <p:ph type="body" sz="quarter" idx="10"/>
          </p:nvPr>
        </p:nvSpPr>
        <p:spPr/>
        <p:txBody>
          <a:bodyPr/>
          <a:lstStyle/>
          <a:p>
            <a:r>
              <a:rPr lang="en-GB" dirty="0"/>
              <a:t>02</a:t>
            </a:r>
          </a:p>
        </p:txBody>
      </p:sp>
    </p:spTree>
    <p:extLst>
      <p:ext uri="{BB962C8B-B14F-4D97-AF65-F5344CB8AC3E}">
        <p14:creationId xmlns:p14="http://schemas.microsoft.com/office/powerpoint/2010/main" val="149588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r>
              <a:rPr lang="en-GB" sz="1400" u="sng" dirty="0"/>
              <a:t>CPR 31.16</a:t>
            </a:r>
          </a:p>
          <a:p>
            <a:endParaRPr lang="en-GB" sz="1400" u="sng" dirty="0"/>
          </a:p>
          <a:p>
            <a:r>
              <a:rPr lang="en-GB" sz="1400" dirty="0"/>
              <a:t>Court </a:t>
            </a:r>
            <a:r>
              <a:rPr lang="en-GB" sz="1400" dirty="0">
                <a:solidFill>
                  <a:srgbClr val="00B0F0"/>
                </a:solidFill>
              </a:rPr>
              <a:t>may</a:t>
            </a:r>
            <a:r>
              <a:rPr lang="en-GB" sz="1400" dirty="0"/>
              <a:t> make an order </a:t>
            </a:r>
            <a:r>
              <a:rPr lang="en-GB" sz="1400" dirty="0">
                <a:solidFill>
                  <a:srgbClr val="FF0000"/>
                </a:solidFill>
              </a:rPr>
              <a:t>only</a:t>
            </a:r>
            <a:r>
              <a:rPr lang="en-GB" sz="1400" dirty="0"/>
              <a:t> if</a:t>
            </a:r>
          </a:p>
          <a:p>
            <a:endParaRPr lang="en-GB" sz="1400" dirty="0"/>
          </a:p>
          <a:p>
            <a:pPr algn="l" fontAlgn="base"/>
            <a:r>
              <a:rPr lang="en-GB" sz="1400" b="1" i="0" dirty="0">
                <a:solidFill>
                  <a:srgbClr val="3D3D3D"/>
                </a:solidFill>
                <a:effectLst/>
              </a:rPr>
              <a:t>(a)</a:t>
            </a:r>
            <a:r>
              <a:rPr lang="en-GB" sz="1400" b="0" i="0" dirty="0">
                <a:solidFill>
                  <a:srgbClr val="3D3D3D"/>
                </a:solidFill>
                <a:effectLst/>
              </a:rPr>
              <a:t> the respondent is likely to be a party to subsequent proceedings;</a:t>
            </a:r>
          </a:p>
          <a:p>
            <a:pPr algn="l" fontAlgn="base"/>
            <a:r>
              <a:rPr lang="en-GB" sz="1400" b="1" i="0" dirty="0">
                <a:solidFill>
                  <a:srgbClr val="3D3D3D"/>
                </a:solidFill>
                <a:effectLst/>
              </a:rPr>
              <a:t>(b)</a:t>
            </a:r>
            <a:r>
              <a:rPr lang="en-GB" sz="1400" b="0" i="0" dirty="0">
                <a:solidFill>
                  <a:srgbClr val="3D3D3D"/>
                </a:solidFill>
                <a:effectLst/>
              </a:rPr>
              <a:t> the applicant is also likely to be a party to those proceedings;</a:t>
            </a:r>
          </a:p>
          <a:p>
            <a:pPr algn="l" fontAlgn="base"/>
            <a:r>
              <a:rPr lang="en-GB" sz="1400" b="1" i="0" dirty="0">
                <a:solidFill>
                  <a:srgbClr val="3D3D3D"/>
                </a:solidFill>
                <a:effectLst/>
              </a:rPr>
              <a:t>(c)</a:t>
            </a:r>
            <a:r>
              <a:rPr lang="en-GB" sz="1400" b="0" i="0" dirty="0">
                <a:solidFill>
                  <a:srgbClr val="3D3D3D"/>
                </a:solidFill>
                <a:effectLst/>
              </a:rPr>
              <a:t> if proceedings had started, the respondent’s duty by way of standard disclosure, set out in rule 31.6, would extend to the documents or classes of documents of which the applicant seeks disclosure; and</a:t>
            </a:r>
          </a:p>
          <a:p>
            <a:pPr algn="l" fontAlgn="base"/>
            <a:r>
              <a:rPr lang="en-GB" sz="1400" b="1" i="0" dirty="0">
                <a:solidFill>
                  <a:srgbClr val="3D3D3D"/>
                </a:solidFill>
                <a:effectLst/>
              </a:rPr>
              <a:t>(d)</a:t>
            </a:r>
            <a:r>
              <a:rPr lang="en-GB" sz="1400" b="0" i="0" dirty="0">
                <a:solidFill>
                  <a:srgbClr val="3D3D3D"/>
                </a:solidFill>
                <a:effectLst/>
              </a:rPr>
              <a:t> disclosure before proceedings have started is desirable in order to—</a:t>
            </a:r>
          </a:p>
          <a:p>
            <a:pPr algn="l" fontAlgn="base"/>
            <a:r>
              <a:rPr lang="en-GB" sz="1400" b="1" i="0" dirty="0">
                <a:solidFill>
                  <a:srgbClr val="00B0F0"/>
                </a:solidFill>
                <a:effectLst/>
              </a:rPr>
              <a:t>(i)</a:t>
            </a:r>
            <a:r>
              <a:rPr lang="en-GB" sz="1400" b="0" i="0" dirty="0">
                <a:solidFill>
                  <a:srgbClr val="00B0F0"/>
                </a:solidFill>
                <a:effectLst/>
              </a:rPr>
              <a:t> dispose fairly of the anticipated proceedings;</a:t>
            </a:r>
          </a:p>
          <a:p>
            <a:pPr algn="l" fontAlgn="base"/>
            <a:r>
              <a:rPr lang="en-GB" sz="1400" b="1" i="0" dirty="0">
                <a:solidFill>
                  <a:srgbClr val="00B0F0"/>
                </a:solidFill>
                <a:effectLst/>
              </a:rPr>
              <a:t>(ii)</a:t>
            </a:r>
            <a:r>
              <a:rPr lang="en-GB" sz="1400" b="0" i="0" dirty="0">
                <a:solidFill>
                  <a:srgbClr val="00B0F0"/>
                </a:solidFill>
                <a:effectLst/>
              </a:rPr>
              <a:t> assist the dispute to be resolved without proceedings; or</a:t>
            </a:r>
          </a:p>
          <a:p>
            <a:pPr algn="l" fontAlgn="base"/>
            <a:r>
              <a:rPr lang="en-GB" sz="1400" b="1" i="0" dirty="0">
                <a:solidFill>
                  <a:srgbClr val="00B0F0"/>
                </a:solidFill>
                <a:effectLst/>
              </a:rPr>
              <a:t>(iii)</a:t>
            </a:r>
            <a:r>
              <a:rPr lang="en-GB" sz="1400" b="0" i="0" dirty="0">
                <a:solidFill>
                  <a:srgbClr val="00B0F0"/>
                </a:solidFill>
                <a:effectLst/>
              </a:rPr>
              <a:t> save costs.</a:t>
            </a:r>
          </a:p>
          <a:p>
            <a:endParaRPr lang="en-GB"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What is the law on pre-action disclosure?</a:t>
            </a:r>
          </a:p>
        </p:txBody>
      </p:sp>
    </p:spTree>
    <p:extLst>
      <p:ext uri="{BB962C8B-B14F-4D97-AF65-F5344CB8AC3E}">
        <p14:creationId xmlns:p14="http://schemas.microsoft.com/office/powerpoint/2010/main" val="264213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38EA2C-771A-775F-6B99-EE6CAFC8C545}"/>
              </a:ext>
            </a:extLst>
          </p:cNvPr>
          <p:cNvSpPr>
            <a:spLocks noGrp="1" noRot="1" noMove="1" noResize="1" noEditPoints="1" noAdjustHandles="1" noChangeArrowheads="1" noChangeShapeType="1"/>
          </p:cNvSpPr>
          <p:nvPr>
            <p:ph type="body" sz="quarter" idx="10"/>
          </p:nvPr>
        </p:nvSpPr>
        <p:spPr/>
        <p:txBody>
          <a:bodyPr/>
          <a:lstStyle/>
          <a:p>
            <a:r>
              <a:rPr lang="en-GB" dirty="0"/>
              <a:t>To get the history, even if the tenant has forgotten it/never cared about it</a:t>
            </a:r>
          </a:p>
          <a:p>
            <a:endParaRPr lang="en-GB" dirty="0"/>
          </a:p>
          <a:p>
            <a:r>
              <a:rPr lang="en-GB" dirty="0"/>
              <a:t>To run up costs – especially outside a fixed costs regime?</a:t>
            </a:r>
          </a:p>
          <a:p>
            <a:endParaRPr lang="en-GB" dirty="0"/>
          </a:p>
          <a:p>
            <a:r>
              <a:rPr lang="en-GB" i="1" dirty="0"/>
              <a:t>Sharp v Leeds City Council</a:t>
            </a:r>
            <a:r>
              <a:rPr lang="en-GB" dirty="0"/>
              <a:t> </a:t>
            </a:r>
            <a:r>
              <a:rPr lang="en-GB" b="0" i="0" dirty="0">
                <a:solidFill>
                  <a:srgbClr val="3D3D3D"/>
                </a:solidFill>
                <a:effectLst/>
              </a:rPr>
              <a:t>[2017] EWCA Civ 33  may assist in arguing that it is part of the “case” to which fixed costs apply</a:t>
            </a:r>
          </a:p>
          <a:p>
            <a:r>
              <a:rPr lang="en-GB" b="0" i="0" dirty="0">
                <a:solidFill>
                  <a:srgbClr val="3D3D3D"/>
                </a:solidFill>
                <a:effectLst/>
              </a:rPr>
              <a:t> </a:t>
            </a:r>
          </a:p>
          <a:p>
            <a:pPr lvl="1"/>
            <a:r>
              <a:rPr lang="en-GB" b="0" i="1" dirty="0">
                <a:solidFill>
                  <a:srgbClr val="3D3D3D"/>
                </a:solidFill>
                <a:effectLst/>
              </a:rPr>
              <a:t>The PAD application both responds to a defendant's default in compliance with its disclosure obligations under the Personal Injury Protocol and operates in furtherance of the damages claim by assisting the claimant in its preparation. It also operates as a means whereby the procedural advantages intended to be conferred on claimants by the Personal Injury Protocol are made good by the court. Above all, the provision of pre-action disclosure powerfully contributes to early settlement, before the issue of proceedings, which is a stated aim of the Protocol. For those reasons it seems to me entirely apposite for a PAD application to fall within the description of interim applications in </a:t>
            </a:r>
            <a:r>
              <a:rPr lang="en-GB" b="0" i="1" u="none" strike="noStrike" dirty="0">
                <a:solidFill>
                  <a:srgbClr val="0E568C"/>
                </a:solidFill>
                <a:effectLst/>
              </a:rPr>
              <a:t>Part 45.29H</a:t>
            </a:r>
            <a:r>
              <a:rPr lang="en-GB" b="0" i="1" dirty="0">
                <a:solidFill>
                  <a:srgbClr val="3D3D3D"/>
                </a:solidFill>
                <a:effectLst/>
              </a:rPr>
              <a:t> , as being “an interim application … in a case to which this Section applies”. The “case” in which the application is made is, in my view, the claim for damages for personal injury, during and in the pursuit of which the PAD application is made. </a:t>
            </a:r>
          </a:p>
          <a:p>
            <a:pPr lvl="1"/>
            <a:endParaRPr lang="en-GB" b="0" i="1" dirty="0">
              <a:solidFill>
                <a:srgbClr val="3D3D3D"/>
              </a:solidFill>
              <a:effectLst/>
            </a:endParaRPr>
          </a:p>
          <a:p>
            <a:pPr lvl="1"/>
            <a:r>
              <a:rPr lang="en-GB" dirty="0">
                <a:solidFill>
                  <a:srgbClr val="3D3D3D"/>
                </a:solidFill>
              </a:rPr>
              <a:t>Specifically relates to PI but probably of wider application </a:t>
            </a:r>
            <a:endParaRPr lang="en-GB" dirty="0"/>
          </a:p>
        </p:txBody>
      </p:sp>
      <p:sp>
        <p:nvSpPr>
          <p:cNvPr id="3" name="Text Placeholder 2">
            <a:extLst>
              <a:ext uri="{FF2B5EF4-FFF2-40B4-BE49-F238E27FC236}">
                <a16:creationId xmlns:a16="http://schemas.microsoft.com/office/drawing/2014/main" id="{72ACBE93-0999-2231-46E4-512E71008A78}"/>
              </a:ext>
            </a:extLst>
          </p:cNvPr>
          <p:cNvSpPr>
            <a:spLocks noGrp="1"/>
          </p:cNvSpPr>
          <p:nvPr>
            <p:ph type="body" sz="quarter" idx="12"/>
          </p:nvPr>
        </p:nvSpPr>
        <p:spPr/>
        <p:txBody>
          <a:bodyPr/>
          <a:lstStyle/>
          <a:p>
            <a:r>
              <a:rPr lang="en-GB" dirty="0"/>
              <a:t>What’s the point?</a:t>
            </a:r>
          </a:p>
        </p:txBody>
      </p:sp>
    </p:spTree>
    <p:extLst>
      <p:ext uri="{BB962C8B-B14F-4D97-AF65-F5344CB8AC3E}">
        <p14:creationId xmlns:p14="http://schemas.microsoft.com/office/powerpoint/2010/main" val="122210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2725" y="2087336"/>
            <a:ext cx="7718550" cy="2991575"/>
          </a:xfrm>
        </p:spPr>
        <p:txBody>
          <a:bodyPr/>
          <a:lstStyle/>
          <a:p>
            <a:r>
              <a:rPr lang="en-GB" sz="1400" u="sng" dirty="0"/>
              <a:t>CPR 31.16</a:t>
            </a:r>
          </a:p>
          <a:p>
            <a:r>
              <a:rPr lang="en-GB" sz="1400" dirty="0"/>
              <a:t>Any application must be supported by evidence (which should deal with all the criteria) with a statement of truth</a:t>
            </a:r>
          </a:p>
          <a:p>
            <a:endParaRPr lang="en-GB" sz="1400" dirty="0"/>
          </a:p>
          <a:p>
            <a:r>
              <a:rPr lang="en-GB" sz="1400" b="0" i="0" dirty="0">
                <a:solidFill>
                  <a:srgbClr val="00B0F0"/>
                </a:solidFill>
                <a:effectLst/>
              </a:rPr>
              <a:t>CPR 25.1 </a:t>
            </a:r>
            <a:r>
              <a:rPr lang="en-GB" sz="1400" b="0" i="0" dirty="0">
                <a:effectLst/>
              </a:rPr>
              <a:t>applies as this is an application for an interim remedy</a:t>
            </a:r>
          </a:p>
          <a:p>
            <a:r>
              <a:rPr lang="en-GB" sz="1400" dirty="0"/>
              <a:t>Other potential interim remedies include an order for inspection/photographing property which may become the subject of proceedings.</a:t>
            </a:r>
          </a:p>
          <a:p>
            <a:endParaRPr lang="en-GB"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What is the law on pre-action disclosure?</a:t>
            </a:r>
          </a:p>
        </p:txBody>
      </p:sp>
    </p:spTree>
    <p:extLst>
      <p:ext uri="{BB962C8B-B14F-4D97-AF65-F5344CB8AC3E}">
        <p14:creationId xmlns:p14="http://schemas.microsoft.com/office/powerpoint/2010/main" val="243125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r>
              <a:rPr lang="en-GB" sz="1200" u="sng" dirty="0"/>
              <a:t>CPR 31.16</a:t>
            </a:r>
          </a:p>
          <a:p>
            <a:r>
              <a:rPr lang="en-GB" sz="1200" dirty="0"/>
              <a:t>Two-stage test</a:t>
            </a:r>
          </a:p>
          <a:p>
            <a:r>
              <a:rPr lang="en-GB" sz="1200" dirty="0"/>
              <a:t>1) are the criteria made out?</a:t>
            </a:r>
          </a:p>
          <a:p>
            <a:r>
              <a:rPr lang="en-GB" sz="1200" dirty="0"/>
              <a:t>2) Should the court order disclosure in its discretion?</a:t>
            </a:r>
          </a:p>
          <a:p>
            <a:endParaRPr lang="en-GB" sz="1200" b="0" i="0" dirty="0">
              <a:solidFill>
                <a:srgbClr val="00B0F0"/>
              </a:solidFill>
              <a:effectLst/>
            </a:endParaRPr>
          </a:p>
          <a:p>
            <a:r>
              <a:rPr lang="en-GB" sz="1200" dirty="0"/>
              <a:t>As to meeting the criteria, there is no rule that the potential claimant has to show that they have an arguable case</a:t>
            </a:r>
          </a:p>
          <a:p>
            <a:endParaRPr lang="en-GB" sz="1200" b="0" i="0" dirty="0">
              <a:effectLst/>
            </a:endParaRPr>
          </a:p>
          <a:p>
            <a:r>
              <a:rPr lang="en-GB" sz="1200" dirty="0"/>
              <a:t>The Court will however have regard to the merits of the  proposed claim when deciding </a:t>
            </a:r>
            <a:r>
              <a:rPr lang="en-GB" sz="1200" i="1" dirty="0"/>
              <a:t>whether</a:t>
            </a:r>
            <a:r>
              <a:rPr lang="en-GB" sz="1200" dirty="0"/>
              <a:t> to order disclosure: at that stage, the proposed claim must have a real prospect of success</a:t>
            </a:r>
          </a:p>
          <a:p>
            <a:endParaRPr lang="en-GB" sz="1200" b="0" i="0" dirty="0">
              <a:effectLst/>
            </a:endParaRPr>
          </a:p>
          <a:p>
            <a:r>
              <a:rPr lang="en-GB" sz="1200" dirty="0"/>
              <a:t>Does the request further the overriding objective? </a:t>
            </a:r>
          </a:p>
          <a:p>
            <a:endParaRPr lang="en-GB" sz="1200" b="0" i="0" dirty="0">
              <a:effectLst/>
            </a:endParaRPr>
          </a:p>
          <a:p>
            <a:r>
              <a:rPr lang="en-GB" sz="1200" dirty="0"/>
              <a:t>Order will be limited to what is strictly necessary</a:t>
            </a:r>
            <a:endParaRPr lang="en-GB" sz="1200" b="0" i="0" dirty="0">
              <a:effectLst/>
            </a:endParaRPr>
          </a:p>
          <a:p>
            <a:endParaRPr lang="en-GB"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What is the law on pre-action disclosure?</a:t>
            </a:r>
          </a:p>
        </p:txBody>
      </p:sp>
    </p:spTree>
    <p:extLst>
      <p:ext uri="{BB962C8B-B14F-4D97-AF65-F5344CB8AC3E}">
        <p14:creationId xmlns:p14="http://schemas.microsoft.com/office/powerpoint/2010/main" val="315285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endParaRPr lang="en-GB" sz="1200" u="sng" dirty="0"/>
          </a:p>
          <a:p>
            <a:r>
              <a:rPr lang="en-GB" sz="1200" u="sng" dirty="0"/>
              <a:t>CPR 31.16</a:t>
            </a:r>
          </a:p>
          <a:p>
            <a:endParaRPr lang="en-GB" sz="1200" dirty="0"/>
          </a:p>
          <a:p>
            <a:r>
              <a:rPr lang="en-GB" sz="1200" b="0" i="1" dirty="0">
                <a:solidFill>
                  <a:srgbClr val="3D3D3D"/>
                </a:solidFill>
                <a:effectLst/>
              </a:rPr>
              <a:t>“… for jurisdictional purposes the court is only permitted to consider the granting of pre-action disclosure where there is a real prospect in principle of such an order being fair to the parties if litigation is commenced, or of assisting the parties to avoid litigation, or of saving costs in any event. If there is such a real prospect, then the court should go on to consider the question of discretion, which has to be considered on all the facts and not merely in principle but in detail.”</a:t>
            </a:r>
          </a:p>
          <a:p>
            <a:endParaRPr lang="en-GB" sz="1200" i="1" dirty="0">
              <a:solidFill>
                <a:srgbClr val="3D3D3D"/>
              </a:solidFill>
            </a:endParaRPr>
          </a:p>
          <a:p>
            <a:r>
              <a:rPr lang="en-GB" sz="1200" i="1" u="sng" dirty="0">
                <a:solidFill>
                  <a:srgbClr val="3D3D3D"/>
                </a:solidFill>
              </a:rPr>
              <a:t>Black v Sumitomo</a:t>
            </a:r>
            <a:r>
              <a:rPr lang="en-GB" sz="1200" dirty="0">
                <a:solidFill>
                  <a:srgbClr val="3D3D3D"/>
                </a:solidFill>
              </a:rPr>
              <a:t>, Rix LJ</a:t>
            </a:r>
            <a:endParaRPr lang="en-GB" sz="12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What is the law on pre-action disclosure?</a:t>
            </a:r>
          </a:p>
        </p:txBody>
      </p:sp>
    </p:spTree>
    <p:extLst>
      <p:ext uri="{BB962C8B-B14F-4D97-AF65-F5344CB8AC3E}">
        <p14:creationId xmlns:p14="http://schemas.microsoft.com/office/powerpoint/2010/main" val="392200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03502-0DB1-4AA2-81C5-1A35435C8019}"/>
              </a:ext>
            </a:extLst>
          </p:cNvPr>
          <p:cNvSpPr>
            <a:spLocks noGrp="1"/>
          </p:cNvSpPr>
          <p:nvPr>
            <p:ph type="body" sz="quarter" idx="10"/>
          </p:nvPr>
        </p:nvSpPr>
        <p:spPr>
          <a:xfrm>
            <a:off x="559347" y="1993900"/>
            <a:ext cx="7406923" cy="1155700"/>
          </a:xfrm>
        </p:spPr>
        <p:txBody>
          <a:bodyPr/>
          <a:lstStyle/>
          <a:p>
            <a:r>
              <a:rPr lang="en-GB" dirty="0"/>
              <a:t>Handling complaints and pre-action disclosure</a:t>
            </a:r>
          </a:p>
          <a:p>
            <a:endParaRPr lang="en-US" dirty="0"/>
          </a:p>
        </p:txBody>
      </p:sp>
      <p:sp>
        <p:nvSpPr>
          <p:cNvPr id="3" name="Text Placeholder 2">
            <a:extLst>
              <a:ext uri="{FF2B5EF4-FFF2-40B4-BE49-F238E27FC236}">
                <a16:creationId xmlns:a16="http://schemas.microsoft.com/office/drawing/2014/main" id="{641F6E40-5640-D7BE-1DFF-C38B5D2454D3}"/>
              </a:ext>
            </a:extLst>
          </p:cNvPr>
          <p:cNvSpPr>
            <a:spLocks noGrp="1"/>
          </p:cNvSpPr>
          <p:nvPr>
            <p:ph type="body" sz="quarter" idx="11"/>
          </p:nvPr>
        </p:nvSpPr>
        <p:spPr/>
        <p:txBody>
          <a:bodyPr/>
          <a:lstStyle/>
          <a:p>
            <a:r>
              <a:rPr lang="en-GB" dirty="0"/>
              <a:t>Catherine Rowlands – India Flanagan</a:t>
            </a:r>
          </a:p>
          <a:p>
            <a:endParaRPr lang="en-US" dirty="0"/>
          </a:p>
        </p:txBody>
      </p:sp>
      <p:sp>
        <p:nvSpPr>
          <p:cNvPr id="4" name="Text Placeholder 3">
            <a:extLst>
              <a:ext uri="{FF2B5EF4-FFF2-40B4-BE49-F238E27FC236}">
                <a16:creationId xmlns:a16="http://schemas.microsoft.com/office/drawing/2014/main" id="{117E91DC-5EFA-0D2A-2003-35532922A68A}"/>
              </a:ext>
            </a:extLst>
          </p:cNvPr>
          <p:cNvSpPr>
            <a:spLocks noGrp="1"/>
          </p:cNvSpPr>
          <p:nvPr>
            <p:ph type="body" sz="quarter" idx="12"/>
          </p:nvPr>
        </p:nvSpPr>
        <p:spPr/>
        <p:txBody>
          <a:bodyPr/>
          <a:lstStyle/>
          <a:p>
            <a:r>
              <a:rPr lang="en-US" dirty="0"/>
              <a:t>9 October 2024</a:t>
            </a:r>
          </a:p>
        </p:txBody>
      </p:sp>
    </p:spTree>
    <p:extLst>
      <p:ext uri="{BB962C8B-B14F-4D97-AF65-F5344CB8AC3E}">
        <p14:creationId xmlns:p14="http://schemas.microsoft.com/office/powerpoint/2010/main" val="3509299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C9369-0F61-7B88-57F4-B1A5E8A57D8A}"/>
              </a:ext>
            </a:extLst>
          </p:cNvPr>
          <p:cNvSpPr>
            <a:spLocks noGrp="1"/>
          </p:cNvSpPr>
          <p:nvPr>
            <p:ph type="body" sz="quarter" idx="10"/>
          </p:nvPr>
        </p:nvSpPr>
        <p:spPr>
          <a:xfrm>
            <a:off x="712725" y="2025790"/>
            <a:ext cx="7718550" cy="2991575"/>
          </a:xfrm>
        </p:spPr>
        <p:txBody>
          <a:bodyPr/>
          <a:lstStyle/>
          <a:p>
            <a:r>
              <a:rPr lang="en-GB" sz="1400" dirty="0"/>
              <a:t>If the Claimant can already plead a case, it is unlikely to be necessary to make an order. </a:t>
            </a:r>
          </a:p>
          <a:p>
            <a:endParaRPr lang="en-GB" sz="1400" dirty="0"/>
          </a:p>
          <a:p>
            <a:r>
              <a:rPr lang="en-GB" sz="1400" dirty="0"/>
              <a:t>Where the chances of settling the claim before issue are remote, the court may refuse to make an order.</a:t>
            </a:r>
          </a:p>
          <a:p>
            <a:endParaRPr lang="en-GB" sz="1400" dirty="0"/>
          </a:p>
          <a:p>
            <a:r>
              <a:rPr lang="en-GB" sz="1400" dirty="0"/>
              <a:t>The Court will have regard to the provisions of the pre-action protocol. Where disclosure is already required, and has not been given, the court may make an order; where it is not required by the PAP that may indicate that it is not necessary</a:t>
            </a:r>
          </a:p>
          <a:p>
            <a:endParaRPr lang="en-GB" sz="1400" dirty="0"/>
          </a:p>
          <a:p>
            <a:r>
              <a:rPr lang="en-GB" sz="1400" dirty="0"/>
              <a:t>Delay in making an application may weigh against it</a:t>
            </a:r>
          </a:p>
        </p:txBody>
      </p:sp>
      <p:sp>
        <p:nvSpPr>
          <p:cNvPr id="3" name="Text Placeholder 2">
            <a:extLst>
              <a:ext uri="{FF2B5EF4-FFF2-40B4-BE49-F238E27FC236}">
                <a16:creationId xmlns:a16="http://schemas.microsoft.com/office/drawing/2014/main" id="{A23D2115-EAEF-0F5D-76C0-71374252DE04}"/>
              </a:ext>
            </a:extLst>
          </p:cNvPr>
          <p:cNvSpPr>
            <a:spLocks noGrp="1"/>
          </p:cNvSpPr>
          <p:nvPr>
            <p:ph type="body" sz="quarter" idx="12"/>
          </p:nvPr>
        </p:nvSpPr>
        <p:spPr/>
        <p:txBody>
          <a:bodyPr/>
          <a:lstStyle/>
          <a:p>
            <a:r>
              <a:rPr lang="en-GB" dirty="0"/>
              <a:t>When will it be right to order disclosure?</a:t>
            </a:r>
          </a:p>
        </p:txBody>
      </p:sp>
    </p:spTree>
    <p:extLst>
      <p:ext uri="{BB962C8B-B14F-4D97-AF65-F5344CB8AC3E}">
        <p14:creationId xmlns:p14="http://schemas.microsoft.com/office/powerpoint/2010/main" val="85016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9A4DE0-4E29-DB35-9225-5EBCEC4B10DB}"/>
              </a:ext>
            </a:extLst>
          </p:cNvPr>
          <p:cNvSpPr>
            <a:spLocks noGrp="1"/>
          </p:cNvSpPr>
          <p:nvPr>
            <p:ph type="body" sz="quarter" idx="10"/>
          </p:nvPr>
        </p:nvSpPr>
        <p:spPr>
          <a:xfrm>
            <a:off x="719869" y="1586174"/>
            <a:ext cx="7718550" cy="2991575"/>
          </a:xfrm>
        </p:spPr>
        <p:txBody>
          <a:bodyPr/>
          <a:lstStyle/>
          <a:p>
            <a:r>
              <a:rPr lang="en-GB" sz="1400" dirty="0"/>
              <a:t>Does the Claimant already have the right to get the documents?</a:t>
            </a:r>
          </a:p>
          <a:p>
            <a:endParaRPr lang="en-GB" sz="1400" dirty="0"/>
          </a:p>
          <a:p>
            <a:r>
              <a:rPr lang="en-GB" sz="1400" dirty="0"/>
              <a:t>What about the terms of the tenancy agreement?</a:t>
            </a:r>
          </a:p>
          <a:p>
            <a:endParaRPr lang="en-GB" sz="1400" dirty="0"/>
          </a:p>
          <a:p>
            <a:r>
              <a:rPr lang="en-GB" sz="1400" dirty="0"/>
              <a:t>What about using the complaints procedure?</a:t>
            </a:r>
          </a:p>
          <a:p>
            <a:endParaRPr lang="en-GB" sz="1400" dirty="0"/>
          </a:p>
          <a:p>
            <a:r>
              <a:rPr lang="en-GB" sz="1400" dirty="0"/>
              <a:t>What about a subject access request? It’s free! </a:t>
            </a:r>
          </a:p>
          <a:p>
            <a:endParaRPr lang="en-GB" sz="1400" dirty="0"/>
          </a:p>
          <a:p>
            <a:r>
              <a:rPr lang="en-GB" sz="1400" dirty="0"/>
              <a:t>Hockett v Bristol CC – permission to appeal refused </a:t>
            </a:r>
          </a:p>
          <a:p>
            <a:pPr lvl="1"/>
            <a:r>
              <a:rPr lang="en-GB" sz="1200" i="1" dirty="0"/>
              <a:t>To make an order when the tenant has not used the Council's complaints procedure, has not made a subject access request, and has apparently refused to allow inspection of the premises goes against both the letter and the spirit of the relevant pre-action protocol and the policy of the courts to encourage parties to treat litigation as a last resort. I can see no plausible explanation for the course being adopted on behalf of the Claimant other than to increase the income of his solicitors</a:t>
            </a:r>
          </a:p>
        </p:txBody>
      </p:sp>
      <p:sp>
        <p:nvSpPr>
          <p:cNvPr id="3" name="Text Placeholder 2">
            <a:extLst>
              <a:ext uri="{FF2B5EF4-FFF2-40B4-BE49-F238E27FC236}">
                <a16:creationId xmlns:a16="http://schemas.microsoft.com/office/drawing/2014/main" id="{A977E115-F728-72EF-BB10-50502B048941}"/>
              </a:ext>
            </a:extLst>
          </p:cNvPr>
          <p:cNvSpPr>
            <a:spLocks noGrp="1"/>
          </p:cNvSpPr>
          <p:nvPr>
            <p:ph type="body" sz="quarter" idx="12"/>
          </p:nvPr>
        </p:nvSpPr>
        <p:spPr/>
        <p:txBody>
          <a:bodyPr/>
          <a:lstStyle/>
          <a:p>
            <a:r>
              <a:rPr lang="en-GB" dirty="0"/>
              <a:t>Can you get the documents elsewhere?</a:t>
            </a:r>
          </a:p>
        </p:txBody>
      </p:sp>
    </p:spTree>
    <p:extLst>
      <p:ext uri="{BB962C8B-B14F-4D97-AF65-F5344CB8AC3E}">
        <p14:creationId xmlns:p14="http://schemas.microsoft.com/office/powerpoint/2010/main" val="56668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CD8E25-1501-1D06-2A75-F6A3A9EAA58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6D08F28-53DD-47C5-386F-2558E8FB15FF}"/>
              </a:ext>
            </a:extLst>
          </p:cNvPr>
          <p:cNvSpPr>
            <a:spLocks noGrp="1"/>
          </p:cNvSpPr>
          <p:nvPr>
            <p:ph type="body" sz="quarter" idx="11"/>
          </p:nvPr>
        </p:nvSpPr>
        <p:spPr/>
        <p:txBody>
          <a:bodyPr/>
          <a:lstStyle/>
          <a:p>
            <a:r>
              <a:rPr lang="en-US" dirty="0"/>
              <a:t>Ask us more questions </a:t>
            </a:r>
          </a:p>
        </p:txBody>
      </p:sp>
      <p:sp>
        <p:nvSpPr>
          <p:cNvPr id="4" name="Text Placeholder 3">
            <a:extLst>
              <a:ext uri="{FF2B5EF4-FFF2-40B4-BE49-F238E27FC236}">
                <a16:creationId xmlns:a16="http://schemas.microsoft.com/office/drawing/2014/main" id="{6D944F2B-BF84-527B-C917-5D6ED95BEDE7}"/>
              </a:ext>
            </a:extLst>
          </p:cNvPr>
          <p:cNvSpPr>
            <a:spLocks noGrp="1"/>
          </p:cNvSpPr>
          <p:nvPr>
            <p:ph type="body" sz="quarter" idx="12"/>
          </p:nvPr>
        </p:nvSpPr>
        <p:spPr/>
        <p:txBody>
          <a:bodyPr/>
          <a:lstStyle/>
          <a:p>
            <a:r>
              <a:rPr lang="en-US" dirty="0"/>
              <a:t>events@cornerstonebarristers.com</a:t>
            </a:r>
          </a:p>
        </p:txBody>
      </p:sp>
      <p:sp>
        <p:nvSpPr>
          <p:cNvPr id="5" name="Text Placeholder 4">
            <a:extLst>
              <a:ext uri="{FF2B5EF4-FFF2-40B4-BE49-F238E27FC236}">
                <a16:creationId xmlns:a16="http://schemas.microsoft.com/office/drawing/2014/main" id="{CDF7DAE1-75EE-D217-3A9D-C7E339CB7E23}"/>
              </a:ext>
            </a:extLst>
          </p:cNvPr>
          <p:cNvSpPr>
            <a:spLocks noGrp="1"/>
          </p:cNvSpPr>
          <p:nvPr>
            <p:ph type="body" sz="quarter" idx="13"/>
          </p:nvPr>
        </p:nvSpPr>
        <p:spPr/>
        <p:txBody>
          <a:bodyPr/>
          <a:lstStyle/>
          <a:p>
            <a:r>
              <a:rPr lang="en-US" dirty="0"/>
              <a:t>For instructions and inquiries</a:t>
            </a:r>
          </a:p>
        </p:txBody>
      </p:sp>
      <p:sp>
        <p:nvSpPr>
          <p:cNvPr id="6" name="Text Placeholder 5">
            <a:extLst>
              <a:ext uri="{FF2B5EF4-FFF2-40B4-BE49-F238E27FC236}">
                <a16:creationId xmlns:a16="http://schemas.microsoft.com/office/drawing/2014/main" id="{22FDE166-2052-790E-9811-98D68EE4B639}"/>
              </a:ext>
            </a:extLst>
          </p:cNvPr>
          <p:cNvSpPr>
            <a:spLocks noGrp="1"/>
          </p:cNvSpPr>
          <p:nvPr>
            <p:ph type="body" sz="quarter" idx="14"/>
          </p:nvPr>
        </p:nvSpPr>
        <p:spPr/>
        <p:txBody>
          <a:bodyPr/>
          <a:lstStyle/>
          <a:p>
            <a:r>
              <a:rPr lang="en-US" dirty="0"/>
              <a:t>clerks@cornerstonebarristers.com</a:t>
            </a:r>
          </a:p>
        </p:txBody>
      </p:sp>
    </p:spTree>
    <p:extLst>
      <p:ext uri="{BB962C8B-B14F-4D97-AF65-F5344CB8AC3E}">
        <p14:creationId xmlns:p14="http://schemas.microsoft.com/office/powerpoint/2010/main" val="138630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p:txBody>
          <a:bodyPr/>
          <a:lstStyle/>
          <a:p>
            <a:r>
              <a:rPr lang="en-GB" dirty="0"/>
              <a:t>Handling complaints</a:t>
            </a:r>
          </a:p>
        </p:txBody>
      </p:sp>
      <p:sp>
        <p:nvSpPr>
          <p:cNvPr id="7" name="Subtitle 6">
            <a:extLst>
              <a:ext uri="{FF2B5EF4-FFF2-40B4-BE49-F238E27FC236}">
                <a16:creationId xmlns:a16="http://schemas.microsoft.com/office/drawing/2014/main" id="{B0F45BDB-CD86-2F30-D6AC-E951ACB08DF4}"/>
              </a:ext>
            </a:extLst>
          </p:cNvPr>
          <p:cNvSpPr>
            <a:spLocks noGrp="1"/>
          </p:cNvSpPr>
          <p:nvPr>
            <p:ph type="subTitle" idx="1"/>
          </p:nvPr>
        </p:nvSpPr>
        <p:spPr/>
        <p:txBody>
          <a:bodyPr/>
          <a:lstStyle/>
          <a:p>
            <a:r>
              <a:rPr lang="en-GB" dirty="0"/>
              <a:t>Can it be a blessing in disguise?</a:t>
            </a:r>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01</a:t>
            </a:r>
          </a:p>
        </p:txBody>
      </p:sp>
    </p:spTree>
    <p:extLst>
      <p:ext uri="{BB962C8B-B14F-4D97-AF65-F5344CB8AC3E}">
        <p14:creationId xmlns:p14="http://schemas.microsoft.com/office/powerpoint/2010/main" val="68824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10B1CB-6B11-DEC1-72B5-4CDC1602619F}"/>
              </a:ext>
            </a:extLst>
          </p:cNvPr>
          <p:cNvSpPr>
            <a:spLocks noGrp="1"/>
          </p:cNvSpPr>
          <p:nvPr>
            <p:ph type="body" sz="quarter" idx="10"/>
          </p:nvPr>
        </p:nvSpPr>
        <p:spPr/>
        <p:txBody>
          <a:bodyPr/>
          <a:lstStyle/>
          <a:p>
            <a:r>
              <a:rPr lang="en-GB" sz="1400" dirty="0"/>
              <a:t>Effectively dealing with complaints at an early stage can avoid litigation and ensure that if there is litigation, it is easier to deal with</a:t>
            </a:r>
          </a:p>
          <a:p>
            <a:endParaRPr lang="en-GB" sz="1400" dirty="0"/>
          </a:p>
          <a:p>
            <a:r>
              <a:rPr lang="en-GB" sz="1400" dirty="0"/>
              <a:t>RECORD KEEPING is essential</a:t>
            </a:r>
          </a:p>
          <a:p>
            <a:endParaRPr lang="en-GB" sz="1400" dirty="0"/>
          </a:p>
          <a:p>
            <a:r>
              <a:rPr lang="en-GB" sz="1400" dirty="0"/>
              <a:t>Responding within timescales is critical </a:t>
            </a:r>
          </a:p>
          <a:p>
            <a:endParaRPr lang="en-GB" sz="1400" dirty="0"/>
          </a:p>
          <a:p>
            <a:r>
              <a:rPr lang="en-GB" sz="1400" dirty="0"/>
              <a:t>An apology in an appropriate case can change the course of events</a:t>
            </a:r>
          </a:p>
          <a:p>
            <a:endParaRPr lang="en-GB" sz="1400" dirty="0"/>
          </a:p>
          <a:p>
            <a:r>
              <a:rPr lang="en-GB" sz="1400" dirty="0"/>
              <a:t>It’s a chance to access the property for an inspection and to record the issues </a:t>
            </a:r>
          </a:p>
        </p:txBody>
      </p:sp>
      <p:sp>
        <p:nvSpPr>
          <p:cNvPr id="3" name="Text Placeholder 2">
            <a:extLst>
              <a:ext uri="{FF2B5EF4-FFF2-40B4-BE49-F238E27FC236}">
                <a16:creationId xmlns:a16="http://schemas.microsoft.com/office/drawing/2014/main" id="{042C945D-1298-1197-8A5C-4DFA7185EC91}"/>
              </a:ext>
            </a:extLst>
          </p:cNvPr>
          <p:cNvSpPr>
            <a:spLocks noGrp="1"/>
          </p:cNvSpPr>
          <p:nvPr>
            <p:ph type="body" sz="quarter" idx="12"/>
          </p:nvPr>
        </p:nvSpPr>
        <p:spPr/>
        <p:txBody>
          <a:bodyPr/>
          <a:lstStyle/>
          <a:p>
            <a:r>
              <a:rPr lang="en-GB" dirty="0"/>
              <a:t>Make a complaint your friend</a:t>
            </a:r>
          </a:p>
        </p:txBody>
      </p:sp>
    </p:spTree>
    <p:extLst>
      <p:ext uri="{BB962C8B-B14F-4D97-AF65-F5344CB8AC3E}">
        <p14:creationId xmlns:p14="http://schemas.microsoft.com/office/powerpoint/2010/main" val="410255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913C89-C00C-DC0D-B3A2-0B977F3AB357}"/>
              </a:ext>
            </a:extLst>
          </p:cNvPr>
          <p:cNvSpPr>
            <a:spLocks noGrp="1"/>
          </p:cNvSpPr>
          <p:nvPr>
            <p:ph type="body" sz="quarter" idx="10"/>
          </p:nvPr>
        </p:nvSpPr>
        <p:spPr>
          <a:xfrm>
            <a:off x="720600" y="1885113"/>
            <a:ext cx="7718550" cy="2991575"/>
          </a:xfrm>
        </p:spPr>
        <p:txBody>
          <a:bodyPr/>
          <a:lstStyle/>
          <a:p>
            <a:r>
              <a:rPr lang="en-GB" sz="1300" dirty="0"/>
              <a:t>It’s part of your overall practice and policies</a:t>
            </a:r>
          </a:p>
          <a:p>
            <a:endParaRPr lang="en-GB" sz="1300" dirty="0"/>
          </a:p>
          <a:p>
            <a:r>
              <a:rPr lang="en-GB" sz="1300" dirty="0"/>
              <a:t>People know where to find it – both you and the tenant</a:t>
            </a:r>
          </a:p>
          <a:p>
            <a:endParaRPr lang="en-GB" sz="1300" dirty="0"/>
          </a:p>
          <a:p>
            <a:r>
              <a:rPr lang="en-GB" sz="1300" dirty="0"/>
              <a:t>People can understand it – ditto</a:t>
            </a:r>
          </a:p>
          <a:p>
            <a:endParaRPr lang="en-GB" sz="1300" dirty="0"/>
          </a:p>
          <a:p>
            <a:r>
              <a:rPr lang="en-GB" sz="1300" dirty="0"/>
              <a:t>It’s easy to work with</a:t>
            </a:r>
          </a:p>
          <a:p>
            <a:endParaRPr lang="en-GB" sz="1300" dirty="0"/>
          </a:p>
          <a:p>
            <a:r>
              <a:rPr lang="en-GB" sz="1300" dirty="0"/>
              <a:t>People know who is responsible for each aspect of it</a:t>
            </a:r>
          </a:p>
          <a:p>
            <a:endParaRPr lang="en-GB" sz="1300" dirty="0"/>
          </a:p>
          <a:p>
            <a:r>
              <a:rPr lang="en-GB" sz="1300" b="1" dirty="0"/>
              <a:t>It must be, and be seen to be, independent</a:t>
            </a:r>
          </a:p>
          <a:p>
            <a:endParaRPr lang="en-GB" sz="1300" b="1" dirty="0"/>
          </a:p>
          <a:p>
            <a:r>
              <a:rPr lang="en-GB" sz="1300" dirty="0"/>
              <a:t>It must have teeth: to be able to order works to be done, order compensation and not be “lip service”</a:t>
            </a:r>
          </a:p>
        </p:txBody>
      </p:sp>
      <p:sp>
        <p:nvSpPr>
          <p:cNvPr id="3" name="Text Placeholder 2">
            <a:extLst>
              <a:ext uri="{FF2B5EF4-FFF2-40B4-BE49-F238E27FC236}">
                <a16:creationId xmlns:a16="http://schemas.microsoft.com/office/drawing/2014/main" id="{F7BBC8E0-3F0B-BA4A-342F-83156C63498C}"/>
              </a:ext>
            </a:extLst>
          </p:cNvPr>
          <p:cNvSpPr>
            <a:spLocks noGrp="1"/>
          </p:cNvSpPr>
          <p:nvPr>
            <p:ph type="body" sz="quarter" idx="12"/>
          </p:nvPr>
        </p:nvSpPr>
        <p:spPr/>
        <p:txBody>
          <a:bodyPr/>
          <a:lstStyle/>
          <a:p>
            <a:r>
              <a:rPr lang="en-GB" dirty="0"/>
              <a:t>What does an effective complaints procedure look like?</a:t>
            </a:r>
          </a:p>
        </p:txBody>
      </p:sp>
    </p:spTree>
    <p:extLst>
      <p:ext uri="{BB962C8B-B14F-4D97-AF65-F5344CB8AC3E}">
        <p14:creationId xmlns:p14="http://schemas.microsoft.com/office/powerpoint/2010/main" val="111999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C1D1D-5A4E-946F-19AB-EEABF7BC1AAF}"/>
              </a:ext>
            </a:extLst>
          </p:cNvPr>
          <p:cNvSpPr>
            <a:spLocks noGrp="1"/>
          </p:cNvSpPr>
          <p:nvPr>
            <p:ph type="body" sz="quarter" idx="10"/>
          </p:nvPr>
        </p:nvSpPr>
        <p:spPr>
          <a:xfrm>
            <a:off x="720600" y="1885113"/>
            <a:ext cx="7718550" cy="2991575"/>
          </a:xfrm>
        </p:spPr>
        <p:txBody>
          <a:bodyPr/>
          <a:lstStyle/>
          <a:p>
            <a:r>
              <a:rPr lang="en-GB" sz="1400" dirty="0"/>
              <a:t>Does not need to be external to be independent </a:t>
            </a:r>
          </a:p>
          <a:p>
            <a:endParaRPr lang="en-GB" sz="1400" dirty="0"/>
          </a:p>
          <a:p>
            <a:r>
              <a:rPr lang="en-GB" sz="1400" dirty="0"/>
              <a:t>Not the repairs staff dealing with the issue</a:t>
            </a:r>
          </a:p>
          <a:p>
            <a:endParaRPr lang="en-GB" sz="1400" dirty="0"/>
          </a:p>
          <a:p>
            <a:r>
              <a:rPr lang="en-GB" sz="1400" dirty="0"/>
              <a:t>Not anyone dealing with concurrent issues such as possession </a:t>
            </a:r>
          </a:p>
          <a:p>
            <a:endParaRPr lang="en-GB" sz="1400" dirty="0"/>
          </a:p>
          <a:p>
            <a:r>
              <a:rPr lang="en-GB" sz="1400" dirty="0"/>
              <a:t>Should self-assess </a:t>
            </a:r>
            <a:r>
              <a:rPr lang="en-GB" sz="1400" u="sng" dirty="0"/>
              <a:t>annually </a:t>
            </a:r>
            <a:r>
              <a:rPr lang="en-GB" sz="1400" dirty="0"/>
              <a:t>against the Housing Ombudsman’s Complaint Handling Code (updated April 2022)</a:t>
            </a:r>
          </a:p>
          <a:p>
            <a:r>
              <a:rPr lang="en-GB" sz="1400" dirty="0">
                <a:hlinkClick r:id="rId2"/>
              </a:rPr>
              <a:t>Complaint Handling Code - Housing Ombudsman (housing-ombudsman.org.uk)</a:t>
            </a:r>
            <a:endParaRPr lang="en-GB" sz="1400" dirty="0"/>
          </a:p>
        </p:txBody>
      </p:sp>
      <p:sp>
        <p:nvSpPr>
          <p:cNvPr id="3" name="Text Placeholder 2">
            <a:extLst>
              <a:ext uri="{FF2B5EF4-FFF2-40B4-BE49-F238E27FC236}">
                <a16:creationId xmlns:a16="http://schemas.microsoft.com/office/drawing/2014/main" id="{0FF18889-6548-1B4E-C689-EEE515AF3E81}"/>
              </a:ext>
            </a:extLst>
          </p:cNvPr>
          <p:cNvSpPr>
            <a:spLocks noGrp="1"/>
          </p:cNvSpPr>
          <p:nvPr>
            <p:ph type="body" sz="quarter" idx="12"/>
          </p:nvPr>
        </p:nvSpPr>
        <p:spPr/>
        <p:txBody>
          <a:bodyPr/>
          <a:lstStyle/>
          <a:p>
            <a:r>
              <a:rPr lang="en-GB" dirty="0"/>
              <a:t>Independence</a:t>
            </a:r>
          </a:p>
        </p:txBody>
      </p:sp>
    </p:spTree>
    <p:extLst>
      <p:ext uri="{BB962C8B-B14F-4D97-AF65-F5344CB8AC3E}">
        <p14:creationId xmlns:p14="http://schemas.microsoft.com/office/powerpoint/2010/main" val="126892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E9208D-1247-513A-DA9C-7707715AA90E}"/>
              </a:ext>
            </a:extLst>
          </p:cNvPr>
          <p:cNvSpPr>
            <a:spLocks noGrp="1"/>
          </p:cNvSpPr>
          <p:nvPr>
            <p:ph type="body" sz="quarter" idx="10"/>
          </p:nvPr>
        </p:nvSpPr>
        <p:spPr/>
        <p:txBody>
          <a:bodyPr/>
          <a:lstStyle/>
          <a:p>
            <a:r>
              <a:rPr lang="en-GB" sz="1300" dirty="0"/>
              <a:t>Broad definition of complaint: </a:t>
            </a:r>
          </a:p>
          <a:p>
            <a:endParaRPr lang="en-GB" sz="1300" dirty="0"/>
          </a:p>
          <a:p>
            <a:r>
              <a:rPr lang="en-GB" sz="1300" i="1" dirty="0"/>
              <a:t>‘an expression of dissatisfaction, however made, about the standard of service, actions or lack of action by the organisation, its own staff, or those acting on its behalf, affecting an individual resident or group of residents. </a:t>
            </a:r>
          </a:p>
          <a:p>
            <a:endParaRPr lang="en-GB" sz="1300" i="1" dirty="0"/>
          </a:p>
          <a:p>
            <a:r>
              <a:rPr lang="en-GB" sz="1300" dirty="0"/>
              <a:t>Stage one: acknowledge and log within 5 working days; respond within 10 working days</a:t>
            </a:r>
          </a:p>
          <a:p>
            <a:endParaRPr lang="en-GB" sz="1300" dirty="0"/>
          </a:p>
          <a:p>
            <a:r>
              <a:rPr lang="en-GB" sz="1300" dirty="0"/>
              <a:t>Stage two: respond within 20 working days</a:t>
            </a:r>
          </a:p>
          <a:p>
            <a:endParaRPr lang="en-GB" sz="1300" dirty="0"/>
          </a:p>
          <a:p>
            <a:r>
              <a:rPr lang="en-GB" sz="1300" dirty="0"/>
              <a:t>Stage three?</a:t>
            </a:r>
          </a:p>
          <a:p>
            <a:endParaRPr lang="en-GB" sz="1300" dirty="0"/>
          </a:p>
          <a:p>
            <a:r>
              <a:rPr lang="en-GB" sz="1300" dirty="0"/>
              <a:t>Stage four – no.  </a:t>
            </a:r>
          </a:p>
          <a:p>
            <a:endParaRPr lang="en-GB" sz="1300" dirty="0"/>
          </a:p>
          <a:p>
            <a:r>
              <a:rPr lang="en-GB" sz="1300" dirty="0"/>
              <a:t>Ensure tenants are aware of the HO</a:t>
            </a:r>
          </a:p>
        </p:txBody>
      </p:sp>
      <p:sp>
        <p:nvSpPr>
          <p:cNvPr id="3" name="Text Placeholder 2">
            <a:extLst>
              <a:ext uri="{FF2B5EF4-FFF2-40B4-BE49-F238E27FC236}">
                <a16:creationId xmlns:a16="http://schemas.microsoft.com/office/drawing/2014/main" id="{21F70E8B-933A-BB96-6630-D50E264B9A02}"/>
              </a:ext>
            </a:extLst>
          </p:cNvPr>
          <p:cNvSpPr>
            <a:spLocks noGrp="1"/>
          </p:cNvSpPr>
          <p:nvPr>
            <p:ph type="body" sz="quarter" idx="12"/>
          </p:nvPr>
        </p:nvSpPr>
        <p:spPr/>
        <p:txBody>
          <a:bodyPr/>
          <a:lstStyle/>
          <a:p>
            <a:r>
              <a:rPr lang="en-GB" dirty="0"/>
              <a:t>Housing Ombudsman Complaints</a:t>
            </a:r>
          </a:p>
        </p:txBody>
      </p:sp>
    </p:spTree>
    <p:extLst>
      <p:ext uri="{BB962C8B-B14F-4D97-AF65-F5344CB8AC3E}">
        <p14:creationId xmlns:p14="http://schemas.microsoft.com/office/powerpoint/2010/main" val="349908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ED9CDA-C4AA-B095-60E2-E451A2293486}"/>
              </a:ext>
            </a:extLst>
          </p:cNvPr>
          <p:cNvSpPr>
            <a:spLocks noGrp="1"/>
          </p:cNvSpPr>
          <p:nvPr>
            <p:ph type="body" sz="quarter" idx="10"/>
          </p:nvPr>
        </p:nvSpPr>
        <p:spPr>
          <a:xfrm>
            <a:off x="394855" y="1257070"/>
            <a:ext cx="8381999" cy="3758275"/>
          </a:xfrm>
        </p:spPr>
        <p:txBody>
          <a:bodyPr/>
          <a:lstStyle/>
          <a:p>
            <a:pPr marL="342900" lvl="0" indent="-342900" algn="just">
              <a:buFont typeface="Symbol" pitchFamily="2" charset="2"/>
              <a:buChar char=""/>
            </a:pPr>
            <a:r>
              <a:rPr lang="en-GB" kern="100" dirty="0">
                <a:effectLst/>
                <a:ea typeface="Calibri" panose="020F0502020204030204" pitchFamily="34" charset="0"/>
                <a:cs typeface="Arial" panose="020B0604020202020204" pitchFamily="34" charset="0"/>
              </a:rPr>
              <a:t>9 May 2023, Hammersmith and Fulham Council ordered to pay three residents over </a:t>
            </a:r>
            <a:r>
              <a:rPr lang="en-GB" b="1" kern="100" dirty="0">
                <a:effectLst/>
                <a:ea typeface="Calibri" panose="020F0502020204030204" pitchFamily="34" charset="0"/>
                <a:cs typeface="Arial" panose="020B0604020202020204" pitchFamily="34" charset="0"/>
              </a:rPr>
              <a:t>£18,000 </a:t>
            </a:r>
            <a:r>
              <a:rPr lang="en-GB" kern="100" dirty="0">
                <a:effectLst/>
                <a:ea typeface="Calibri" panose="020F0502020204030204" pitchFamily="34" charset="0"/>
                <a:cs typeface="Arial" panose="020B0604020202020204" pitchFamily="34" charset="0"/>
              </a:rPr>
              <a:t>in compensation. Several findings of severe maladministration were made over 3 cases, including:</a:t>
            </a:r>
          </a:p>
          <a:p>
            <a:pPr marL="742950" lvl="1" indent="-285750" algn="just">
              <a:buFont typeface="Courier New" panose="02070309020205020404" pitchFamily="49" charset="0"/>
              <a:buChar char="o"/>
            </a:pPr>
            <a:r>
              <a:rPr lang="en-GB" kern="100" dirty="0">
                <a:effectLst/>
                <a:ea typeface="Calibri" panose="020F0502020204030204" pitchFamily="34" charset="0"/>
                <a:cs typeface="Arial" panose="020B0604020202020204" pitchFamily="34" charset="0"/>
              </a:rPr>
              <a:t>Case A</a:t>
            </a:r>
            <a:r>
              <a:rPr lang="en-GB" kern="100" dirty="0">
                <a:solidFill>
                  <a:srgbClr val="1E1E1E"/>
                </a:solidFill>
                <a:effectLst/>
                <a:ea typeface="Calibri" panose="020F0502020204030204" pitchFamily="34" charset="0"/>
                <a:cs typeface="Arial" panose="020B0604020202020204" pitchFamily="34" charset="0"/>
              </a:rPr>
              <a:t> (</a:t>
            </a:r>
            <a:r>
              <a:rPr lang="en-GB" u="sng" dirty="0">
                <a:solidFill>
                  <a:srgbClr val="04658B"/>
                </a:solidFill>
                <a:effectLst/>
                <a:ea typeface="Calibri" panose="020F0502020204030204" pitchFamily="34" charset="0"/>
                <a:cs typeface="Arial" panose="020B0604020202020204" pitchFamily="34" charset="0"/>
                <a:hlinkClick r:id="rId3"/>
              </a:rPr>
              <a:t>202117830</a:t>
            </a:r>
            <a:r>
              <a:rPr lang="en-GB" kern="100" dirty="0">
                <a:solidFill>
                  <a:srgbClr val="1E1E1E"/>
                </a:solidFill>
                <a:effectLst/>
                <a:ea typeface="Calibri" panose="020F0502020204030204" pitchFamily="34" charset="0"/>
                <a:cs typeface="Arial" panose="020B0604020202020204" pitchFamily="34" charset="0"/>
              </a:rPr>
              <a:t>): 2 findings made relating to landlord’s r</a:t>
            </a:r>
            <a:r>
              <a:rPr lang="en-GB" dirty="0">
                <a:effectLst/>
                <a:cs typeface="Arial" panose="020B0604020202020204" pitchFamily="34" charset="0"/>
              </a:rPr>
              <a:t>esponse to the resident’s complaints of water ingress damp and mould, and its complaint handling. </a:t>
            </a:r>
            <a:r>
              <a:rPr lang="en-GB" dirty="0">
                <a:cs typeface="Arial" panose="020B0604020202020204" pitchFamily="34" charset="0"/>
              </a:rPr>
              <a:t>R</a:t>
            </a:r>
            <a:r>
              <a:rPr lang="en-GB" kern="100" dirty="0">
                <a:solidFill>
                  <a:srgbClr val="1E1E1E"/>
                </a:solidFill>
                <a:effectLst/>
                <a:ea typeface="Calibri" panose="020F0502020204030204" pitchFamily="34" charset="0"/>
                <a:cs typeface="Arial" panose="020B0604020202020204" pitchFamily="34" charset="0"/>
              </a:rPr>
              <a:t>esident &amp; young daughter resided in a property with mould and damp (caused by damp walls. Housing Ombudsman (‘HO’) considered that landlord’s complaint handling and £150 compensation was inadequate. Landlord ordered to apologise, pay </a:t>
            </a:r>
            <a:r>
              <a:rPr lang="en-GB" b="1" u="sng" kern="100" dirty="0">
                <a:solidFill>
                  <a:srgbClr val="1E1E1E"/>
                </a:solidFill>
                <a:effectLst/>
                <a:ea typeface="Calibri" panose="020F0502020204030204" pitchFamily="34" charset="0"/>
                <a:cs typeface="Arial" panose="020B0604020202020204" pitchFamily="34" charset="0"/>
              </a:rPr>
              <a:t>£5,080 </a:t>
            </a:r>
            <a:r>
              <a:rPr lang="en-GB" kern="100" dirty="0">
                <a:solidFill>
                  <a:srgbClr val="1E1E1E"/>
                </a:solidFill>
                <a:effectLst/>
                <a:ea typeface="Calibri" panose="020F0502020204030204" pitchFamily="34" charset="0"/>
                <a:cs typeface="Arial" panose="020B0604020202020204" pitchFamily="34" charset="0"/>
              </a:rPr>
              <a:t>in </a:t>
            </a:r>
            <a:r>
              <a:rPr lang="en-GB" kern="100" dirty="0">
                <a:solidFill>
                  <a:srgbClr val="000000"/>
                </a:solidFill>
                <a:effectLst/>
                <a:ea typeface="Calibri" panose="020F0502020204030204" pitchFamily="34" charset="0"/>
                <a:cs typeface="Arial" panose="020B0604020202020204" pitchFamily="34" charset="0"/>
              </a:rPr>
              <a:t>compensation</a:t>
            </a:r>
            <a:r>
              <a:rPr lang="en-GB" kern="100" dirty="0">
                <a:solidFill>
                  <a:srgbClr val="1E1E1E"/>
                </a:solidFill>
                <a:effectLst/>
                <a:ea typeface="Calibri" panose="020F0502020204030204" pitchFamily="34" charset="0"/>
                <a:cs typeface="Arial" panose="020B0604020202020204" pitchFamily="34" charset="0"/>
              </a:rPr>
              <a:t> and inspect other properties in the block.</a:t>
            </a:r>
            <a:endParaRPr lang="en-GB" kern="100" dirty="0">
              <a:solidFill>
                <a:srgbClr val="1E1E1E"/>
              </a:solidFill>
              <a:ea typeface="Calibri" panose="020F0502020204030204" pitchFamily="34" charset="0"/>
              <a:cs typeface="Arial" panose="020B0604020202020204" pitchFamily="34" charset="0"/>
            </a:endParaRPr>
          </a:p>
          <a:p>
            <a:pPr marL="742950" lvl="1" indent="-285750" algn="just">
              <a:buFont typeface="Courier New" panose="02070309020205020404" pitchFamily="49" charset="0"/>
              <a:buChar char="o"/>
            </a:pPr>
            <a:endParaRPr lang="en-GB" kern="100" dirty="0">
              <a:effectLst/>
              <a:ea typeface="Calibri" panose="020F0502020204030204" pitchFamily="34" charset="0"/>
              <a:cs typeface="Arial" panose="020B0604020202020204" pitchFamily="34" charset="0"/>
            </a:endParaRPr>
          </a:p>
          <a:p>
            <a:pPr marL="742950" lvl="1" indent="-285750" algn="just">
              <a:buFont typeface="Courier New" panose="02070309020205020404" pitchFamily="49" charset="0"/>
              <a:buChar char="o"/>
            </a:pPr>
            <a:r>
              <a:rPr lang="en-GB" kern="100" dirty="0">
                <a:effectLst/>
                <a:ea typeface="Calibri" panose="020F0502020204030204" pitchFamily="34" charset="0"/>
                <a:cs typeface="Arial" panose="020B0604020202020204" pitchFamily="34" charset="0"/>
              </a:rPr>
              <a:t>Case B:</a:t>
            </a:r>
            <a:r>
              <a:rPr lang="en-GB" kern="100" dirty="0">
                <a:solidFill>
                  <a:srgbClr val="1E1E1E"/>
                </a:solidFill>
                <a:effectLst/>
                <a:ea typeface="Calibri" panose="020F0502020204030204" pitchFamily="34" charset="0"/>
                <a:cs typeface="Arial" panose="020B0604020202020204" pitchFamily="34" charset="0"/>
              </a:rPr>
              <a:t> (</a:t>
            </a:r>
            <a:r>
              <a:rPr lang="en-GB" u="sng" kern="100" dirty="0">
                <a:solidFill>
                  <a:srgbClr val="04658B"/>
                </a:solidFill>
                <a:effectLst/>
                <a:ea typeface="Calibri" panose="020F0502020204030204" pitchFamily="34" charset="0"/>
                <a:cs typeface="Arial" panose="020B0604020202020204" pitchFamily="34" charset="0"/>
                <a:hlinkClick r:id="rId4"/>
              </a:rPr>
              <a:t>202109579</a:t>
            </a:r>
            <a:r>
              <a:rPr lang="en-GB" kern="100" dirty="0">
                <a:solidFill>
                  <a:srgbClr val="1E1E1E"/>
                </a:solidFill>
                <a:effectLst/>
                <a:ea typeface="Calibri" panose="020F0502020204030204" pitchFamily="34" charset="0"/>
                <a:cs typeface="Arial" panose="020B0604020202020204" pitchFamily="34" charset="0"/>
              </a:rPr>
              <a:t>): 3 findings made </a:t>
            </a:r>
            <a:r>
              <a:rPr lang="en-GB" dirty="0">
                <a:solidFill>
                  <a:srgbClr val="000000"/>
                </a:solidFill>
                <a:effectLst/>
                <a:ea typeface="Calibri" panose="020F0502020204030204" pitchFamily="34" charset="0"/>
                <a:cs typeface="Arial" panose="020B0604020202020204" pitchFamily="34" charset="0"/>
              </a:rPr>
              <a:t>relating </a:t>
            </a:r>
            <a:r>
              <a:rPr lang="en-GB" dirty="0">
                <a:solidFill>
                  <a:srgbClr val="1E1E1E"/>
                </a:solidFill>
                <a:effectLst/>
                <a:ea typeface="Calibri" panose="020F0502020204030204" pitchFamily="34" charset="0"/>
                <a:cs typeface="Arial" panose="020B0604020202020204" pitchFamily="34" charset="0"/>
              </a:rPr>
              <a:t>to the landlord’s response to leaks; its complaint handling and consideration of the residents’ vulnerability</a:t>
            </a:r>
            <a:r>
              <a:rPr lang="en-GB" dirty="0">
                <a:solidFill>
                  <a:srgbClr val="1E1E1E"/>
                </a:solidFill>
                <a:ea typeface="Calibri" panose="020F0502020204030204" pitchFamily="34" charset="0"/>
                <a:cs typeface="Arial" panose="020B0604020202020204" pitchFamily="34" charset="0"/>
              </a:rPr>
              <a:t>. </a:t>
            </a:r>
            <a:r>
              <a:rPr lang="en-GB" kern="100" dirty="0">
                <a:effectLst/>
                <a:ea typeface="Calibri" panose="020F0502020204030204" pitchFamily="34" charset="0"/>
                <a:cs typeface="Arial" panose="020B0604020202020204" pitchFamily="34" charset="0"/>
              </a:rPr>
              <a:t>Landlord failed to fix a leak, which originated in a neighbouring flat. Leak caused significant distress, inconvenience to the tenant over a five-year period. Leak and associated damage was having a significant detrimental effect on resident’s mental health, which was not sufficiently considered by the landlord. </a:t>
            </a:r>
            <a:r>
              <a:rPr lang="en-GB" kern="100" dirty="0">
                <a:solidFill>
                  <a:srgbClr val="1E1E1E"/>
                </a:solidFill>
                <a:effectLst/>
                <a:ea typeface="Calibri" panose="020F0502020204030204" pitchFamily="34" charset="0"/>
                <a:cs typeface="Arial" panose="020B0604020202020204" pitchFamily="34" charset="0"/>
              </a:rPr>
              <a:t>Landlord ordered to apologise, pay  </a:t>
            </a:r>
            <a:r>
              <a:rPr lang="en-GB" b="1" u="sng" kern="100" dirty="0">
                <a:solidFill>
                  <a:srgbClr val="1E1E1E"/>
                </a:solidFill>
                <a:effectLst/>
                <a:ea typeface="Calibri" panose="020F0502020204030204" pitchFamily="34" charset="0"/>
                <a:cs typeface="Arial" panose="020B0604020202020204" pitchFamily="34" charset="0"/>
              </a:rPr>
              <a:t>£7,185.50 </a:t>
            </a:r>
            <a:r>
              <a:rPr lang="en-GB" kern="100" dirty="0">
                <a:solidFill>
                  <a:srgbClr val="1E1E1E"/>
                </a:solidFill>
                <a:effectLst/>
                <a:ea typeface="Calibri" panose="020F0502020204030204" pitchFamily="34" charset="0"/>
                <a:cs typeface="Arial" panose="020B0604020202020204" pitchFamily="34" charset="0"/>
              </a:rPr>
              <a:t>and carry out reviews into various policies, including on resident vulnerabilities.</a:t>
            </a:r>
            <a:endParaRPr lang="en-GB" kern="100" dirty="0">
              <a:solidFill>
                <a:srgbClr val="1E1E1E"/>
              </a:solidFill>
              <a:ea typeface="Calibri" panose="020F0502020204030204" pitchFamily="34" charset="0"/>
              <a:cs typeface="Arial" panose="020B0604020202020204" pitchFamily="34" charset="0"/>
            </a:endParaRPr>
          </a:p>
          <a:p>
            <a:pPr marL="457200" lvl="1" indent="0" algn="just">
              <a:buNone/>
            </a:pPr>
            <a:endParaRPr lang="en-GB" kern="100" dirty="0">
              <a:solidFill>
                <a:srgbClr val="1E1E1E"/>
              </a:solidFill>
              <a:effectLst/>
              <a:ea typeface="Calibri" panose="020F0502020204030204" pitchFamily="34" charset="0"/>
              <a:cs typeface="Arial" panose="020B0604020202020204" pitchFamily="34" charset="0"/>
            </a:endParaRPr>
          </a:p>
          <a:p>
            <a:pPr marL="742950" lvl="1" indent="-285750" algn="just">
              <a:buFont typeface="Courier New" panose="02070309020205020404" pitchFamily="49" charset="0"/>
              <a:buChar char="o"/>
            </a:pPr>
            <a:r>
              <a:rPr lang="en-GB" kern="100" dirty="0">
                <a:effectLst/>
                <a:ea typeface="Calibri" panose="020F0502020204030204" pitchFamily="34" charset="0"/>
                <a:cs typeface="Arial" panose="020B0604020202020204" pitchFamily="34" charset="0"/>
              </a:rPr>
              <a:t>Case C</a:t>
            </a:r>
            <a:r>
              <a:rPr lang="en-GB" kern="100" dirty="0">
                <a:solidFill>
                  <a:srgbClr val="1E1E1E"/>
                </a:solidFill>
                <a:effectLst/>
                <a:ea typeface="Calibri" panose="020F0502020204030204" pitchFamily="34" charset="0"/>
                <a:cs typeface="Arial" panose="020B0604020202020204" pitchFamily="34" charset="0"/>
              </a:rPr>
              <a:t> (</a:t>
            </a:r>
            <a:r>
              <a:rPr lang="en-GB" u="sng" kern="100" dirty="0">
                <a:solidFill>
                  <a:srgbClr val="04658B"/>
                </a:solidFill>
                <a:effectLst/>
                <a:ea typeface="Calibri" panose="020F0502020204030204" pitchFamily="34" charset="0"/>
                <a:cs typeface="Arial" panose="020B0604020202020204" pitchFamily="34" charset="0"/>
                <a:hlinkClick r:id="rId5"/>
              </a:rPr>
              <a:t>202101383</a:t>
            </a:r>
            <a:r>
              <a:rPr lang="en-GB" kern="100" dirty="0">
                <a:solidFill>
                  <a:srgbClr val="1E1E1E"/>
                </a:solidFill>
                <a:effectLst/>
                <a:ea typeface="Calibri" panose="020F0502020204030204" pitchFamily="34" charset="0"/>
                <a:cs typeface="Arial" panose="020B0604020202020204" pitchFamily="34" charset="0"/>
              </a:rPr>
              <a:t>): 3 findings made relating to landlord’s failure to make multiple repairs, its complaint handling and poor record keeping. </a:t>
            </a:r>
            <a:r>
              <a:rPr lang="en-GB" kern="100" dirty="0">
                <a:solidFill>
                  <a:srgbClr val="1E1E1E"/>
                </a:solidFill>
                <a:ea typeface="Calibri" panose="020F0502020204030204" pitchFamily="34" charset="0"/>
                <a:cs typeface="Arial" panose="020B0604020202020204" pitchFamily="34" charset="0"/>
              </a:rPr>
              <a:t>R</a:t>
            </a:r>
            <a:r>
              <a:rPr lang="en-GB" kern="100" dirty="0">
                <a:solidFill>
                  <a:srgbClr val="1E1E1E"/>
                </a:solidFill>
                <a:effectLst/>
                <a:ea typeface="Calibri" panose="020F0502020204030204" pitchFamily="34" charset="0"/>
                <a:cs typeface="Arial" panose="020B0604020202020204" pitchFamily="34" charset="0"/>
              </a:rPr>
              <a:t>esident resided in a property which had unresolved damage to a toilet for 2 years; ongoing bathroom damage (not fixed for 7 months), and intermittent hot water outages, which lasted for c.2 ½ years. </a:t>
            </a:r>
            <a:r>
              <a:rPr lang="en-GB" dirty="0">
                <a:solidFill>
                  <a:srgbClr val="1E1E1E"/>
                </a:solidFill>
                <a:effectLst/>
                <a:ea typeface="Calibri" panose="020F0502020204030204" pitchFamily="34" charset="0"/>
                <a:cs typeface="Arial" panose="020B0604020202020204" pitchFamily="34" charset="0"/>
              </a:rPr>
              <a:t>Significant distress caused to resident, who was undergoing cancer treatment.</a:t>
            </a:r>
            <a:r>
              <a:rPr lang="en-GB" dirty="0">
                <a:effectLst/>
                <a:cs typeface="Arial" panose="020B0604020202020204" pitchFamily="34" charset="0"/>
              </a:rPr>
              <a:t> </a:t>
            </a:r>
            <a:r>
              <a:rPr lang="en-GB" kern="100" dirty="0">
                <a:solidFill>
                  <a:srgbClr val="1E1E1E"/>
                </a:solidFill>
                <a:effectLst/>
                <a:ea typeface="Calibri" panose="020F0502020204030204" pitchFamily="34" charset="0"/>
                <a:cs typeface="Arial" panose="020B0604020202020204" pitchFamily="34" charset="0"/>
              </a:rPr>
              <a:t>Landlord’s complaints handling differed noticeably from its complaints policy. Landlord ordered to apologise, pay </a:t>
            </a:r>
            <a:r>
              <a:rPr lang="en-GB" b="1" u="sng" kern="100" dirty="0">
                <a:solidFill>
                  <a:srgbClr val="1E1E1E"/>
                </a:solidFill>
                <a:effectLst/>
                <a:ea typeface="Calibri" panose="020F0502020204030204" pitchFamily="34" charset="0"/>
                <a:cs typeface="Arial" panose="020B0604020202020204" pitchFamily="34" charset="0"/>
              </a:rPr>
              <a:t>£5,950</a:t>
            </a:r>
            <a:r>
              <a:rPr lang="en-GB" kern="100" dirty="0">
                <a:solidFill>
                  <a:srgbClr val="1E1E1E"/>
                </a:solidFill>
                <a:effectLst/>
                <a:ea typeface="Calibri" panose="020F0502020204030204" pitchFamily="34" charset="0"/>
                <a:cs typeface="Arial" panose="020B0604020202020204" pitchFamily="34" charset="0"/>
              </a:rPr>
              <a:t>, and ensure all follow up repairs are completed.</a:t>
            </a:r>
            <a:endParaRPr lang="en-GB" kern="100" dirty="0">
              <a:effectLst/>
              <a:ea typeface="Calibri" panose="020F050202020403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2653927-E200-7E57-5948-227324705C39}"/>
              </a:ext>
            </a:extLst>
          </p:cNvPr>
          <p:cNvSpPr>
            <a:spLocks noGrp="1"/>
          </p:cNvSpPr>
          <p:nvPr>
            <p:ph type="body" sz="quarter" idx="12"/>
          </p:nvPr>
        </p:nvSpPr>
        <p:spPr/>
        <p:txBody>
          <a:bodyPr/>
          <a:lstStyle/>
          <a:p>
            <a:r>
              <a:rPr lang="en-GB" dirty="0"/>
              <a:t>Housing Ombudsman awards (1)</a:t>
            </a:r>
          </a:p>
        </p:txBody>
      </p:sp>
    </p:spTree>
    <p:extLst>
      <p:ext uri="{BB962C8B-B14F-4D97-AF65-F5344CB8AC3E}">
        <p14:creationId xmlns:p14="http://schemas.microsoft.com/office/powerpoint/2010/main" val="5079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63A7E9-DB7A-E65C-B695-9EA715F19E33}"/>
              </a:ext>
            </a:extLst>
          </p:cNvPr>
          <p:cNvSpPr>
            <a:spLocks noGrp="1"/>
          </p:cNvSpPr>
          <p:nvPr>
            <p:ph type="body" sz="quarter" idx="10"/>
          </p:nvPr>
        </p:nvSpPr>
        <p:spPr>
          <a:xfrm>
            <a:off x="720600" y="1426741"/>
            <a:ext cx="7718550" cy="2991575"/>
          </a:xfrm>
        </p:spPr>
        <p:txBody>
          <a:bodyPr/>
          <a:lstStyle/>
          <a:p>
            <a:pPr marL="171450" indent="-171450" algn="just">
              <a:buFont typeface="Arial" panose="020B0604020202020204" pitchFamily="34" charset="0"/>
              <a:buChar char="•"/>
            </a:pPr>
            <a:r>
              <a:rPr lang="en-GB" kern="100" dirty="0">
                <a:effectLst/>
                <a:ea typeface="Calibri" panose="020F0502020204030204" pitchFamily="34" charset="0"/>
                <a:cs typeface="Arial" panose="020B0604020202020204" pitchFamily="34" charset="0"/>
              </a:rPr>
              <a:t>20 June 2023 (</a:t>
            </a:r>
            <a:r>
              <a:rPr lang="en-GB" i="1" u="none" strike="noStrike" dirty="0">
                <a:effectLst/>
                <a:cs typeface="Arial" panose="020B0604020202020204" pitchFamily="34" charset="0"/>
                <a:hlinkClick r:id="rId3"/>
              </a:rPr>
              <a:t>201902957</a:t>
            </a:r>
            <a:r>
              <a:rPr lang="en-GB" i="1" u="none" strike="noStrike" dirty="0">
                <a:effectLst/>
                <a:cs typeface="Arial" panose="020B0604020202020204" pitchFamily="34" charset="0"/>
              </a:rPr>
              <a:t>) </a:t>
            </a:r>
            <a:r>
              <a:rPr lang="en-GB" u="none" strike="noStrike" dirty="0">
                <a:effectLst/>
                <a:cs typeface="Arial" panose="020B0604020202020204" pitchFamily="34" charset="0"/>
              </a:rPr>
              <a:t>Milton Keynes Council ordered to pay </a:t>
            </a:r>
            <a:r>
              <a:rPr lang="en-GB" b="1" u="sng" dirty="0">
                <a:cs typeface="Arial" panose="020B0604020202020204" pitchFamily="34" charset="0"/>
              </a:rPr>
              <a:t>£5,500, </a:t>
            </a:r>
            <a:r>
              <a:rPr lang="en-GB" dirty="0">
                <a:cs typeface="Arial" panose="020B0604020202020204" pitchFamily="34" charset="0"/>
              </a:rPr>
              <a:t>after HO made findings of severe maladministration in respect of the landlord’s complaint handling, response to the resident’s reports of numerous repairs, and its record keeping:</a:t>
            </a:r>
          </a:p>
          <a:p>
            <a:pPr marL="171450" indent="-171450" algn="just">
              <a:buFont typeface="Arial" panose="020B0604020202020204" pitchFamily="34" charset="0"/>
              <a:buChar char="•"/>
            </a:pPr>
            <a:endParaRPr lang="en-GB" dirty="0">
              <a:cs typeface="Arial" panose="020B0604020202020204" pitchFamily="34" charset="0"/>
            </a:endParaRPr>
          </a:p>
          <a:p>
            <a:pPr marL="342900" lvl="1" algn="just"/>
            <a:r>
              <a:rPr lang="en-GB" kern="100" dirty="0">
                <a:cs typeface="Arial" panose="020B0604020202020204" pitchFamily="34" charset="0"/>
              </a:rPr>
              <a:t>Resident (who is visually impaired and partially sighted), resided with her son (who has a heart condition) in a property</a:t>
            </a:r>
          </a:p>
          <a:p>
            <a:pPr marL="342900" lvl="1" algn="just"/>
            <a:r>
              <a:rPr lang="en-GB" kern="100" dirty="0">
                <a:cs typeface="Arial" panose="020B0604020202020204" pitchFamily="34" charset="0"/>
              </a:rPr>
              <a:t>Approximately 120 repair jobs were raised over a four-year period (April 2017 – September 2023), in respect of a variety of issues (including drainage issues, intermittent electrics, flooding in bathroom, front door repair, damp and mould, leaks, and issues with bathroom windows)</a:t>
            </a:r>
          </a:p>
          <a:p>
            <a:pPr marL="342900" lvl="1" algn="just"/>
            <a:r>
              <a:rPr lang="en-GB" dirty="0">
                <a:cs typeface="Arial" panose="020B0604020202020204" pitchFamily="34" charset="0"/>
              </a:rPr>
              <a:t>HO considered that the landlord did </a:t>
            </a:r>
            <a:r>
              <a:rPr lang="en-GB" b="0" i="0" u="none" strike="noStrike" dirty="0">
                <a:solidFill>
                  <a:srgbClr val="1E1E1E"/>
                </a:solidFill>
                <a:effectLst/>
              </a:rPr>
              <a:t>not permanently resolve the repairs for a considerable period of time</a:t>
            </a:r>
            <a:r>
              <a:rPr lang="en-GB" dirty="0">
                <a:solidFill>
                  <a:srgbClr val="1E1E1E"/>
                </a:solidFill>
              </a:rPr>
              <a:t>, and its failures to effectively resolve the issues led to delays, </a:t>
            </a:r>
            <a:r>
              <a:rPr lang="en-GB" b="0" i="0" u="none" strike="noStrike" dirty="0">
                <a:solidFill>
                  <a:srgbClr val="1E1E1E"/>
                </a:solidFill>
                <a:effectLst/>
              </a:rPr>
              <a:t>multiple attendances and repeated reports of the same issues</a:t>
            </a:r>
          </a:p>
          <a:p>
            <a:pPr marL="342900" lvl="1" algn="just"/>
            <a:r>
              <a:rPr lang="en-GB" dirty="0">
                <a:solidFill>
                  <a:srgbClr val="1E1E1E"/>
                </a:solidFill>
              </a:rPr>
              <a:t>HO also reasoned that the landlord did not adequately recognise </a:t>
            </a:r>
            <a:r>
              <a:rPr lang="en-GB" b="0" i="0" u="none" strike="noStrike" dirty="0">
                <a:solidFill>
                  <a:srgbClr val="1E1E1E"/>
                </a:solidFill>
                <a:effectLst/>
              </a:rPr>
              <a:t>the impact its repairs handling had on the resident and her child, given their vulnerabilities, and its offer of £250 in compensation was not proportionate</a:t>
            </a:r>
          </a:p>
          <a:p>
            <a:pPr marL="342900" lvl="1" algn="just"/>
            <a:r>
              <a:rPr lang="en-GB" dirty="0">
                <a:solidFill>
                  <a:srgbClr val="1E1E1E"/>
                </a:solidFill>
              </a:rPr>
              <a:t>HO considered that the landlord’s failure to respond within </a:t>
            </a:r>
            <a:r>
              <a:rPr lang="en-GB" b="0" i="0" u="none" strike="noStrike" dirty="0">
                <a:solidFill>
                  <a:srgbClr val="1E1E1E"/>
                </a:solidFill>
                <a:effectLst/>
              </a:rPr>
              <a:t>the time frames of its policy and the HO’s Complaint Handling Code (‘CHC’), and by not recognising the resident’s complaint in 2019, led to additional delays. </a:t>
            </a:r>
          </a:p>
          <a:p>
            <a:pPr marL="342900" lvl="1" algn="just">
              <a:buFont typeface="Wingdings" pitchFamily="2" charset="2"/>
              <a:buChar char="q"/>
            </a:pPr>
            <a:r>
              <a:rPr lang="en-GB" b="0" i="0" u="none" strike="noStrike" dirty="0">
                <a:solidFill>
                  <a:srgbClr val="1E1E1E"/>
                </a:solidFill>
                <a:effectLst/>
              </a:rPr>
              <a:t>HO found that landlord’s record keeping (for correspondence and repairs reporting) was inadequate, and did not sufficiently explain how it met its obligations, or obtain sufficient records from its contractors.</a:t>
            </a:r>
          </a:p>
          <a:p>
            <a:pPr marL="342900" lvl="1" algn="just"/>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76097D3-D24C-D830-7AEE-33E24C54DD9F}"/>
              </a:ext>
            </a:extLst>
          </p:cNvPr>
          <p:cNvSpPr>
            <a:spLocks noGrp="1"/>
          </p:cNvSpPr>
          <p:nvPr>
            <p:ph type="body" sz="quarter" idx="12"/>
          </p:nvPr>
        </p:nvSpPr>
        <p:spPr/>
        <p:txBody>
          <a:bodyPr/>
          <a:lstStyle/>
          <a:p>
            <a:r>
              <a:rPr lang="en-GB" dirty="0"/>
              <a:t>Housing Ombudsman awards (2)</a:t>
            </a:r>
          </a:p>
          <a:p>
            <a:endParaRPr lang="en-US" dirty="0"/>
          </a:p>
        </p:txBody>
      </p:sp>
    </p:spTree>
    <p:extLst>
      <p:ext uri="{BB962C8B-B14F-4D97-AF65-F5344CB8AC3E}">
        <p14:creationId xmlns:p14="http://schemas.microsoft.com/office/powerpoint/2010/main" val="1002680648"/>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8203</TotalTime>
  <Words>3587</Words>
  <Application>Microsoft Office PowerPoint</Application>
  <PresentationFormat>On-screen Show (16:9)</PresentationFormat>
  <Paragraphs>220</Paragraphs>
  <Slides>22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Wingdings</vt:lpstr>
      <vt:lpstr>Roboto</vt:lpstr>
      <vt:lpstr>Ubuntu</vt:lpstr>
      <vt:lpstr>Symbol</vt:lpstr>
      <vt:lpstr>Courier New</vt:lpstr>
      <vt:lpstr>Arial</vt:lpstr>
      <vt:lpstr>Source Sans Pro</vt:lpstr>
      <vt:lpstr>Open Sans</vt:lpstr>
      <vt:lpstr>Calibri</vt:lpstr>
      <vt:lpstr>Montserrat</vt:lpstr>
      <vt:lpstr>Montserrat</vt:lpstr>
      <vt:lpstr>Roboto</vt:lpstr>
      <vt:lpstr>Minimalist Business Basic Template by Slidesgo</vt:lpstr>
      <vt:lpstr>PowerPoint Presentation</vt:lpstr>
      <vt:lpstr>PowerPoint Presentation</vt:lpstr>
      <vt:lpstr>Handling complaints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Pre-action 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lastModifiedBy>William Murphy</cp:lastModifiedBy>
  <cp:revision>21</cp:revision>
  <cp:lastPrinted>2023-10-03T07:23:03Z</cp:lastPrinted>
  <dcterms:modified xsi:type="dcterms:W3CDTF">2023-10-06T16:38:11Z</dcterms:modified>
</cp:coreProperties>
</file>