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34"/>
  </p:notesMasterIdLst>
  <p:sldIdLst>
    <p:sldId id="294" r:id="rId2"/>
    <p:sldId id="295" r:id="rId3"/>
    <p:sldId id="341" r:id="rId4"/>
    <p:sldId id="342" r:id="rId5"/>
    <p:sldId id="344" r:id="rId6"/>
    <p:sldId id="346" r:id="rId7"/>
    <p:sldId id="345" r:id="rId8"/>
    <p:sldId id="347" r:id="rId9"/>
    <p:sldId id="356" r:id="rId10"/>
    <p:sldId id="348" r:id="rId11"/>
    <p:sldId id="349" r:id="rId12"/>
    <p:sldId id="350" r:id="rId13"/>
    <p:sldId id="355" r:id="rId14"/>
    <p:sldId id="351" r:id="rId15"/>
    <p:sldId id="354" r:id="rId16"/>
    <p:sldId id="357" r:id="rId17"/>
    <p:sldId id="358" r:id="rId18"/>
    <p:sldId id="365" r:id="rId19"/>
    <p:sldId id="307" r:id="rId20"/>
    <p:sldId id="304" r:id="rId21"/>
    <p:sldId id="297" r:id="rId22"/>
    <p:sldId id="352" r:id="rId23"/>
    <p:sldId id="353" r:id="rId24"/>
    <p:sldId id="359" r:id="rId25"/>
    <p:sldId id="360" r:id="rId26"/>
    <p:sldId id="361" r:id="rId27"/>
    <p:sldId id="362" r:id="rId28"/>
    <p:sldId id="363" r:id="rId29"/>
    <p:sldId id="368" r:id="rId30"/>
    <p:sldId id="316" r:id="rId31"/>
    <p:sldId id="367" r:id="rId32"/>
    <p:sldId id="309" r:id="rId33"/>
  </p:sldIdLst>
  <p:sldSz cx="9144000" cy="5143500" type="screen16x9"/>
  <p:notesSz cx="6858000" cy="9144000"/>
  <p:embeddedFontLst>
    <p:embeddedFont>
      <p:font typeface="Montserrat" panose="00000500000000000000" pitchFamily="2" charset="0"/>
      <p:regular r:id="rId35"/>
      <p:bold r:id="rId36"/>
      <p:italic r:id="rId37"/>
      <p:boldItalic r:id="rId38"/>
    </p:embeddedFont>
    <p:embeddedFont>
      <p:font typeface="Montserrat" panose="00000500000000000000" pitchFamily="2"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AA0"/>
    <a:srgbClr val="5FC594"/>
    <a:srgbClr val="F2F6F6"/>
    <a:srgbClr val="C6DADA"/>
    <a:srgbClr val="37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7E755-C6C0-493F-A988-B7DA6ADB126D}">
  <a:tblStyle styleId="{9297E755-C6C0-493F-A988-B7DA6ADB12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0"/>
    <p:restoredTop sz="94715"/>
  </p:normalViewPr>
  <p:slideViewPr>
    <p:cSldViewPr snapToGrid="0">
      <p:cViewPr varScale="1">
        <p:scale>
          <a:sx n="132" d="100"/>
          <a:sy n="132" d="100"/>
        </p:scale>
        <p:origin x="144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7547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A">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0998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141375338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bg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08465976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2">
            <a:extLst>
              <a:ext uri="{FF2B5EF4-FFF2-40B4-BE49-F238E27FC236}">
                <a16:creationId xmlns:a16="http://schemas.microsoft.com/office/drawing/2014/main" id="{B12960E7-EE36-A868-9601-23BDB75C4879}"/>
              </a:ext>
            </a:extLst>
          </p:cNvPr>
          <p:cNvSpPr>
            <a:spLocks noGrp="1"/>
          </p:cNvSpPr>
          <p:nvPr>
            <p:ph type="body" sz="quarter" idx="10"/>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691F77C1-6D7C-6AF6-B4E9-489BF170829D}"/>
              </a:ext>
            </a:extLst>
          </p:cNvPr>
          <p:cNvSpPr>
            <a:spLocks noGrp="1"/>
          </p:cNvSpPr>
          <p:nvPr>
            <p:ph type="body" sz="quarter" idx="11"/>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1" name="Text Placeholder 6">
            <a:extLst>
              <a:ext uri="{FF2B5EF4-FFF2-40B4-BE49-F238E27FC236}">
                <a16:creationId xmlns:a16="http://schemas.microsoft.com/office/drawing/2014/main" id="{4BD0B767-30E6-0EB6-A389-60694CC9AD32}"/>
              </a:ext>
            </a:extLst>
          </p:cNvPr>
          <p:cNvSpPr>
            <a:spLocks noGrp="1"/>
          </p:cNvSpPr>
          <p:nvPr>
            <p:ph type="body" sz="quarter" idx="12"/>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9891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ext Placeholder 2">
            <a:extLst>
              <a:ext uri="{FF2B5EF4-FFF2-40B4-BE49-F238E27FC236}">
                <a16:creationId xmlns:a16="http://schemas.microsoft.com/office/drawing/2014/main" id="{5A0B3B87-85C2-ED33-D8A7-43F67AE1F4FB}"/>
              </a:ext>
            </a:extLst>
          </p:cNvPr>
          <p:cNvSpPr>
            <a:spLocks noGrp="1"/>
          </p:cNvSpPr>
          <p:nvPr>
            <p:ph type="body" sz="quarter" idx="10"/>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4">
            <a:extLst>
              <a:ext uri="{FF2B5EF4-FFF2-40B4-BE49-F238E27FC236}">
                <a16:creationId xmlns:a16="http://schemas.microsoft.com/office/drawing/2014/main" id="{C28582BB-55FC-1C9F-B7B6-772A66318D4B}"/>
              </a:ext>
            </a:extLst>
          </p:cNvPr>
          <p:cNvSpPr>
            <a:spLocks noGrp="1"/>
          </p:cNvSpPr>
          <p:nvPr>
            <p:ph type="body" sz="quarter" idx="11"/>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10" name="Text Placeholder 6">
            <a:extLst>
              <a:ext uri="{FF2B5EF4-FFF2-40B4-BE49-F238E27FC236}">
                <a16:creationId xmlns:a16="http://schemas.microsoft.com/office/drawing/2014/main" id="{7C120B22-E65D-5B32-464C-21324ED5A940}"/>
              </a:ext>
            </a:extLst>
          </p:cNvPr>
          <p:cNvSpPr>
            <a:spLocks noGrp="1"/>
          </p:cNvSpPr>
          <p:nvPr>
            <p:ph type="body" sz="quarter" idx="12"/>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3" name="Text Placeholder 6">
            <a:extLst>
              <a:ext uri="{FF2B5EF4-FFF2-40B4-BE49-F238E27FC236}">
                <a16:creationId xmlns:a16="http://schemas.microsoft.com/office/drawing/2014/main" id="{6393A548-6047-E166-1698-B69BFC44A88D}"/>
              </a:ext>
            </a:extLst>
          </p:cNvPr>
          <p:cNvSpPr>
            <a:spLocks noGrp="1"/>
          </p:cNvSpPr>
          <p:nvPr>
            <p:ph type="body" sz="quarter" idx="13"/>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4" name="Text Placeholder 6">
            <a:extLst>
              <a:ext uri="{FF2B5EF4-FFF2-40B4-BE49-F238E27FC236}">
                <a16:creationId xmlns:a16="http://schemas.microsoft.com/office/drawing/2014/main" id="{AB4F0F9F-B222-0279-25D5-9A6A6A7ADAC3}"/>
              </a:ext>
            </a:extLst>
          </p:cNvPr>
          <p:cNvSpPr>
            <a:spLocks noGrp="1"/>
          </p:cNvSpPr>
          <p:nvPr>
            <p:ph type="body" sz="quarter" idx="14"/>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38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38400" y="4118231"/>
            <a:ext cx="2659678" cy="380720"/>
          </a:xfrm>
          <a:prstGeom prst="rect">
            <a:avLst/>
          </a:prstGeom>
        </p:spPr>
      </p:pic>
      <p:sp>
        <p:nvSpPr>
          <p:cNvPr id="30" name="Text Placeholder 24">
            <a:extLst>
              <a:ext uri="{FF2B5EF4-FFF2-40B4-BE49-F238E27FC236}">
                <a16:creationId xmlns:a16="http://schemas.microsoft.com/office/drawing/2014/main" id="{C0BE3B96-A445-20CC-CFDF-723346A0ADE0}"/>
              </a:ext>
            </a:extLst>
          </p:cNvPr>
          <p:cNvSpPr>
            <a:spLocks noGrp="1"/>
          </p:cNvSpPr>
          <p:nvPr>
            <p:ph type="body" sz="quarter" idx="10"/>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26">
            <a:extLst>
              <a:ext uri="{FF2B5EF4-FFF2-40B4-BE49-F238E27FC236}">
                <a16:creationId xmlns:a16="http://schemas.microsoft.com/office/drawing/2014/main" id="{A0F8FD93-D984-40D5-1502-BB62EBAD2823}"/>
              </a:ext>
            </a:extLst>
          </p:cNvPr>
          <p:cNvSpPr>
            <a:spLocks noGrp="1"/>
          </p:cNvSpPr>
          <p:nvPr>
            <p:ph type="body" sz="quarter" idx="11"/>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 Placeholder 28">
            <a:extLst>
              <a:ext uri="{FF2B5EF4-FFF2-40B4-BE49-F238E27FC236}">
                <a16:creationId xmlns:a16="http://schemas.microsoft.com/office/drawing/2014/main" id="{B87EA5B5-DEC8-3CFB-205C-1AC8A3FF7323}"/>
              </a:ext>
            </a:extLst>
          </p:cNvPr>
          <p:cNvSpPr>
            <a:spLocks noGrp="1"/>
          </p:cNvSpPr>
          <p:nvPr>
            <p:ph type="body" sz="quarter" idx="12"/>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6">
            <a:extLst>
              <a:ext uri="{FF2B5EF4-FFF2-40B4-BE49-F238E27FC236}">
                <a16:creationId xmlns:a16="http://schemas.microsoft.com/office/drawing/2014/main" id="{96D7638F-F3F6-290F-618B-A654E4359A7D}"/>
              </a:ext>
            </a:extLst>
          </p:cNvPr>
          <p:cNvSpPr>
            <a:spLocks noGrp="1"/>
          </p:cNvSpPr>
          <p:nvPr>
            <p:ph type="body" sz="quarter" idx="13"/>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7" name="Text Placeholder 6">
            <a:extLst>
              <a:ext uri="{FF2B5EF4-FFF2-40B4-BE49-F238E27FC236}">
                <a16:creationId xmlns:a16="http://schemas.microsoft.com/office/drawing/2014/main" id="{B422E648-5B96-706B-4464-D98EF093F344}"/>
              </a:ext>
            </a:extLst>
          </p:cNvPr>
          <p:cNvSpPr>
            <a:spLocks noGrp="1"/>
          </p:cNvSpPr>
          <p:nvPr>
            <p:ph type="body" sz="quarter" idx="14"/>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8" name="Text Placeholder 6">
            <a:extLst>
              <a:ext uri="{FF2B5EF4-FFF2-40B4-BE49-F238E27FC236}">
                <a16:creationId xmlns:a16="http://schemas.microsoft.com/office/drawing/2014/main" id="{BECC353E-6B20-65F8-1B4A-08CBCCDDD44B}"/>
              </a:ext>
            </a:extLst>
          </p:cNvPr>
          <p:cNvSpPr>
            <a:spLocks noGrp="1"/>
          </p:cNvSpPr>
          <p:nvPr>
            <p:ph type="body" sz="quarter" idx="15"/>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9" name="Text Placeholder 6">
            <a:extLst>
              <a:ext uri="{FF2B5EF4-FFF2-40B4-BE49-F238E27FC236}">
                <a16:creationId xmlns:a16="http://schemas.microsoft.com/office/drawing/2014/main" id="{E9F1A1BD-BC61-E9A4-D904-2317ABC885A4}"/>
              </a:ext>
            </a:extLst>
          </p:cNvPr>
          <p:cNvSpPr>
            <a:spLocks noGrp="1"/>
          </p:cNvSpPr>
          <p:nvPr>
            <p:ph type="body" sz="quarter" idx="16"/>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15262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4056" y="813554"/>
            <a:ext cx="2659678" cy="380720"/>
          </a:xfrm>
          <a:prstGeom prst="rect">
            <a:avLst/>
          </a:prstGeom>
        </p:spPr>
      </p:pic>
    </p:spTree>
    <p:extLst>
      <p:ext uri="{BB962C8B-B14F-4D97-AF65-F5344CB8AC3E}">
        <p14:creationId xmlns:p14="http://schemas.microsoft.com/office/powerpoint/2010/main" val="257596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spTree>
    <p:extLst>
      <p:ext uri="{BB962C8B-B14F-4D97-AF65-F5344CB8AC3E}">
        <p14:creationId xmlns:p14="http://schemas.microsoft.com/office/powerpoint/2010/main" val="3399837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Tree>
    <p:extLst>
      <p:ext uri="{BB962C8B-B14F-4D97-AF65-F5344CB8AC3E}">
        <p14:creationId xmlns:p14="http://schemas.microsoft.com/office/powerpoint/2010/main" val="3577027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Tree>
    <p:extLst>
      <p:ext uri="{BB962C8B-B14F-4D97-AF65-F5344CB8AC3E}">
        <p14:creationId xmlns:p14="http://schemas.microsoft.com/office/powerpoint/2010/main" val="4024272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214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slide B">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F05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dirty="0"/>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37928" y="483293"/>
            <a:ext cx="2659678" cy="380720"/>
          </a:xfrm>
          <a:prstGeom prst="rect">
            <a:avLst/>
          </a:prstGeom>
        </p:spPr>
      </p:pic>
    </p:spTree>
    <p:extLst>
      <p:ext uri="{BB962C8B-B14F-4D97-AF65-F5344CB8AC3E}">
        <p14:creationId xmlns:p14="http://schemas.microsoft.com/office/powerpoint/2010/main" val="181498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dirty="0"/>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668774" y="1871245"/>
            <a:ext cx="2659678" cy="380720"/>
          </a:xfrm>
          <a:prstGeom prst="rect">
            <a:avLst/>
          </a:prstGeom>
        </p:spPr>
      </p:pic>
    </p:spTree>
    <p:extLst>
      <p:ext uri="{BB962C8B-B14F-4D97-AF65-F5344CB8AC3E}">
        <p14:creationId xmlns:p14="http://schemas.microsoft.com/office/powerpoint/2010/main" val="73669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with a full screen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A1B4FB5-C914-ADFD-F0A1-880DAD6EA9A5}"/>
              </a:ext>
            </a:extLst>
          </p:cNvPr>
          <p:cNvSpPr>
            <a:spLocks noGrp="1"/>
          </p:cNvSpPr>
          <p:nvPr>
            <p:ph type="pic" sz="quarter" idx="10"/>
          </p:nvPr>
        </p:nvSpPr>
        <p:spPr>
          <a:xfrm>
            <a:off x="0" y="0"/>
            <a:ext cx="9144000" cy="5143500"/>
          </a:xfrm>
          <a:prstGeom prst="rect">
            <a:avLst/>
          </a:prstGeom>
        </p:spPr>
        <p:txBody>
          <a:bodyPr/>
          <a:lstStyle/>
          <a:p>
            <a:endParaRPr lang="en-GB" dirty="0"/>
          </a:p>
        </p:txBody>
      </p:sp>
      <p:sp>
        <p:nvSpPr>
          <p:cNvPr id="2" name="Google Shape;530;p31">
            <a:extLst>
              <a:ext uri="{FF2B5EF4-FFF2-40B4-BE49-F238E27FC236}">
                <a16:creationId xmlns:a16="http://schemas.microsoft.com/office/drawing/2014/main" id="{C301F842-8C6F-8688-1492-60504A47EA6C}"/>
              </a:ext>
            </a:extLst>
          </p:cNvPr>
          <p:cNvSpPr txBox="1">
            <a:spLocks noGrp="1"/>
          </p:cNvSpPr>
          <p:nvPr>
            <p:ph type="title" hasCustomPrompt="1"/>
          </p:nvPr>
        </p:nvSpPr>
        <p:spPr>
          <a:xfrm>
            <a:off x="720000" y="4014450"/>
            <a:ext cx="7704000" cy="572700"/>
          </a:xfrm>
          <a:prstGeom prst="rect">
            <a:avLst/>
          </a:prstGeom>
          <a:solidFill>
            <a:srgbClr val="F2F6F6"/>
          </a:solidFill>
        </p:spPr>
        <p:txBody>
          <a:bodyPr spcFirstLastPara="1" wrap="square" lIns="91425" tIns="91425" rIns="91425" bIns="91425" anchor="ctr" anchorCtr="0">
            <a:noAutofit/>
          </a:bodyPr>
          <a:lstStyle>
            <a:lvl1pPr>
              <a:defRPr sz="2400">
                <a:solidFill>
                  <a:schemeClr val="tx2"/>
                </a:solidFill>
              </a:defRPr>
            </a:lvl1pPr>
          </a:lstStyle>
          <a:p>
            <a:pPr marL="0" lvl="0" indent="0" algn="ctr" rtl="0">
              <a:spcBef>
                <a:spcPts val="0"/>
              </a:spcBef>
              <a:spcAft>
                <a:spcPts val="0"/>
              </a:spcAft>
              <a:buNone/>
            </a:pPr>
            <a:r>
              <a:rPr lang="en" dirty="0"/>
              <a:t>Slide with a full screen picture</a:t>
            </a:r>
            <a:endParaRPr dirty="0"/>
          </a:p>
        </p:txBody>
      </p:sp>
      <p:sp>
        <p:nvSpPr>
          <p:cNvPr id="9" name="Google Shape;547;p31">
            <a:extLst>
              <a:ext uri="{FF2B5EF4-FFF2-40B4-BE49-F238E27FC236}">
                <a16:creationId xmlns:a16="http://schemas.microsoft.com/office/drawing/2014/main" id="{B8A3DE49-4947-921F-5CC5-228467C767C2}"/>
              </a:ext>
            </a:extLst>
          </p:cNvPr>
          <p:cNvSpPr/>
          <p:nvPr userDrawn="1"/>
        </p:nvSpPr>
        <p:spPr>
          <a:xfrm rot="-9573330">
            <a:off x="8511499" y="4468443"/>
            <a:ext cx="1028056" cy="1028056"/>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47;p31">
            <a:extLst>
              <a:ext uri="{FF2B5EF4-FFF2-40B4-BE49-F238E27FC236}">
                <a16:creationId xmlns:a16="http://schemas.microsoft.com/office/drawing/2014/main" id="{5ACC68F5-199F-F807-FF33-6088F67433CD}"/>
              </a:ext>
            </a:extLst>
          </p:cNvPr>
          <p:cNvSpPr/>
          <p:nvPr userDrawn="1"/>
        </p:nvSpPr>
        <p:spPr>
          <a:xfrm rot="-9573330">
            <a:off x="-791424" y="-910636"/>
            <a:ext cx="2230762" cy="223076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8810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3737" y="4249949"/>
            <a:ext cx="2659678" cy="380720"/>
          </a:xfrm>
          <a:prstGeom prst="rect">
            <a:avLst/>
          </a:prstGeom>
        </p:spPr>
      </p:pic>
    </p:spTree>
    <p:extLst>
      <p:ext uri="{BB962C8B-B14F-4D97-AF65-F5344CB8AC3E}">
        <p14:creationId xmlns:p14="http://schemas.microsoft.com/office/powerpoint/2010/main" val="4241578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350901383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152534458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Tree>
    <p:extLst>
      <p:ext uri="{BB962C8B-B14F-4D97-AF65-F5344CB8AC3E}">
        <p14:creationId xmlns:p14="http://schemas.microsoft.com/office/powerpoint/2010/main" val="94916162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spTree>
    <p:extLst>
      <p:ext uri="{BB962C8B-B14F-4D97-AF65-F5344CB8AC3E}">
        <p14:creationId xmlns:p14="http://schemas.microsoft.com/office/powerpoint/2010/main" val="88457234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Tree>
    <p:extLst>
      <p:ext uri="{BB962C8B-B14F-4D97-AF65-F5344CB8AC3E}">
        <p14:creationId xmlns:p14="http://schemas.microsoft.com/office/powerpoint/2010/main" val="122758392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spTree>
    <p:extLst>
      <p:ext uri="{BB962C8B-B14F-4D97-AF65-F5344CB8AC3E}">
        <p14:creationId xmlns:p14="http://schemas.microsoft.com/office/powerpoint/2010/main" val="1081624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a:solidFill>
              <a:srgbClr val="5FC594"/>
            </a:solidFill>
          </a:ln>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030AE02C-B6CF-EAB4-655A-6F6CB8B117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144927959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spTree>
    <p:extLst>
      <p:ext uri="{BB962C8B-B14F-4D97-AF65-F5344CB8AC3E}">
        <p14:creationId xmlns:p14="http://schemas.microsoft.com/office/powerpoint/2010/main" val="217706317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reserve="1" userDrawn="1">
  <p:cSld name="Thanks!">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Thanks!</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Ask us more questions:</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5"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 name="Text Placeholder 15">
            <a:extLst>
              <a:ext uri="{FF2B5EF4-FFF2-40B4-BE49-F238E27FC236}">
                <a16:creationId xmlns:a16="http://schemas.microsoft.com/office/drawing/2014/main" id="{AD212DBF-1930-5818-32C6-89F95878F1D6}"/>
              </a:ext>
            </a:extLst>
          </p:cNvPr>
          <p:cNvSpPr>
            <a:spLocks noGrp="1"/>
          </p:cNvSpPr>
          <p:nvPr>
            <p:ph type="body" sz="quarter" idx="13" hasCustomPrompt="1"/>
          </p:nvPr>
        </p:nvSpPr>
        <p:spPr>
          <a:xfrm>
            <a:off x="4572465"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For instructions and inquiries:</a:t>
            </a:r>
          </a:p>
        </p:txBody>
      </p:sp>
      <p:sp>
        <p:nvSpPr>
          <p:cNvPr id="3" name="Text Placeholder 17">
            <a:extLst>
              <a:ext uri="{FF2B5EF4-FFF2-40B4-BE49-F238E27FC236}">
                <a16:creationId xmlns:a16="http://schemas.microsoft.com/office/drawing/2014/main" id="{C6B50CCC-614C-7622-580D-C5F0FFD449C4}"/>
              </a:ext>
            </a:extLst>
          </p:cNvPr>
          <p:cNvSpPr>
            <a:spLocks noGrp="1"/>
          </p:cNvSpPr>
          <p:nvPr>
            <p:ph type="body" sz="quarter" idx="14" hasCustomPrompt="1"/>
          </p:nvPr>
        </p:nvSpPr>
        <p:spPr>
          <a:xfrm>
            <a:off x="4572000"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5" name="Straight Connector 4">
            <a:extLst>
              <a:ext uri="{FF2B5EF4-FFF2-40B4-BE49-F238E27FC236}">
                <a16:creationId xmlns:a16="http://schemas.microsoft.com/office/drawing/2014/main" id="{F7E64887-78FD-ACC4-6070-55254A87B332}"/>
              </a:ext>
            </a:extLst>
          </p:cNvPr>
          <p:cNvCxnSpPr>
            <a:cxnSpLocks/>
          </p:cNvCxnSpPr>
          <p:nvPr userDrawn="1"/>
        </p:nvCxnSpPr>
        <p:spPr>
          <a:xfrm>
            <a:off x="4479289"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693205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Graphic 2">
            <a:extLst>
              <a:ext uri="{FF2B5EF4-FFF2-40B4-BE49-F238E27FC236}">
                <a16:creationId xmlns:a16="http://schemas.microsoft.com/office/drawing/2014/main" id="{D9CC6D03-C320-B1CC-3051-961031290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9B0B9F07-6129-29D0-55D1-8D4DB96CF102}"/>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 name="Google Shape;174;p24">
            <a:extLst>
              <a:ext uri="{FF2B5EF4-FFF2-40B4-BE49-F238E27FC236}">
                <a16:creationId xmlns:a16="http://schemas.microsoft.com/office/drawing/2014/main" id="{42EE35CF-A833-6EA7-BD2B-A70D8D647CA1}"/>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 name="Text Placeholder 2">
            <a:extLst>
              <a:ext uri="{FF2B5EF4-FFF2-40B4-BE49-F238E27FC236}">
                <a16:creationId xmlns:a16="http://schemas.microsoft.com/office/drawing/2014/main" id="{8F10D34B-4FC9-3A4C-7C53-B744D18D309A}"/>
              </a:ext>
            </a:extLst>
          </p:cNvPr>
          <p:cNvSpPr>
            <a:spLocks noGrp="1"/>
          </p:cNvSpPr>
          <p:nvPr>
            <p:ph type="body" sz="quarter" idx="11"/>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6">
            <a:extLst>
              <a:ext uri="{FF2B5EF4-FFF2-40B4-BE49-F238E27FC236}">
                <a16:creationId xmlns:a16="http://schemas.microsoft.com/office/drawing/2014/main" id="{EB740477-CEAC-7278-6C7A-C928CD5751B0}"/>
              </a:ext>
            </a:extLst>
          </p:cNvPr>
          <p:cNvSpPr>
            <a:spLocks noGrp="1"/>
          </p:cNvSpPr>
          <p:nvPr>
            <p:ph type="body" sz="quarter" idx="12"/>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8" name="Text Placeholder 6">
            <a:extLst>
              <a:ext uri="{FF2B5EF4-FFF2-40B4-BE49-F238E27FC236}">
                <a16:creationId xmlns:a16="http://schemas.microsoft.com/office/drawing/2014/main" id="{7694351F-665B-2B9E-5790-BD935F8977B3}"/>
              </a:ext>
            </a:extLst>
          </p:cNvPr>
          <p:cNvSpPr>
            <a:spLocks noGrp="1"/>
          </p:cNvSpPr>
          <p:nvPr>
            <p:ph type="body" sz="quarter" idx="13"/>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830722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Graphic 1">
            <a:extLst>
              <a:ext uri="{FF2B5EF4-FFF2-40B4-BE49-F238E27FC236}">
                <a16:creationId xmlns:a16="http://schemas.microsoft.com/office/drawing/2014/main" id="{D120A9AB-F528-583F-2869-3DECD461D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026E39AD-3057-0509-FD2F-0CFA3D68F61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4" name="Google Shape;174;p24">
            <a:extLst>
              <a:ext uri="{FF2B5EF4-FFF2-40B4-BE49-F238E27FC236}">
                <a16:creationId xmlns:a16="http://schemas.microsoft.com/office/drawing/2014/main" id="{BB602477-D896-7327-F497-F9BEE1271FD4}"/>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5" name="Text Placeholder 2">
            <a:extLst>
              <a:ext uri="{FF2B5EF4-FFF2-40B4-BE49-F238E27FC236}">
                <a16:creationId xmlns:a16="http://schemas.microsoft.com/office/drawing/2014/main" id="{6072F24A-9315-EFFA-1AE7-BBA84B4E08AD}"/>
              </a:ext>
            </a:extLst>
          </p:cNvPr>
          <p:cNvSpPr>
            <a:spLocks noGrp="1"/>
          </p:cNvSpPr>
          <p:nvPr>
            <p:ph type="body" sz="quarter" idx="11"/>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4">
            <a:extLst>
              <a:ext uri="{FF2B5EF4-FFF2-40B4-BE49-F238E27FC236}">
                <a16:creationId xmlns:a16="http://schemas.microsoft.com/office/drawing/2014/main" id="{9E64AFBC-EFF7-DAD9-2ABA-C487230005BA}"/>
              </a:ext>
            </a:extLst>
          </p:cNvPr>
          <p:cNvSpPr>
            <a:spLocks noGrp="1"/>
          </p:cNvSpPr>
          <p:nvPr>
            <p:ph type="body" sz="quarter" idx="12"/>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2B1B1202-28A9-BF81-F15E-524644CB71F2}"/>
              </a:ext>
            </a:extLst>
          </p:cNvPr>
          <p:cNvSpPr>
            <a:spLocks noGrp="1"/>
          </p:cNvSpPr>
          <p:nvPr>
            <p:ph type="body" sz="quarter" idx="13"/>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9" name="Text Placeholder 6">
            <a:extLst>
              <a:ext uri="{FF2B5EF4-FFF2-40B4-BE49-F238E27FC236}">
                <a16:creationId xmlns:a16="http://schemas.microsoft.com/office/drawing/2014/main" id="{A0A0D202-B844-84D3-5255-69877C66256E}"/>
              </a:ext>
            </a:extLst>
          </p:cNvPr>
          <p:cNvSpPr>
            <a:spLocks noGrp="1"/>
          </p:cNvSpPr>
          <p:nvPr>
            <p:ph type="body" sz="quarter" idx="14"/>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0" name="Text Placeholder 6">
            <a:extLst>
              <a:ext uri="{FF2B5EF4-FFF2-40B4-BE49-F238E27FC236}">
                <a16:creationId xmlns:a16="http://schemas.microsoft.com/office/drawing/2014/main" id="{1D4101C8-EACC-1A3A-354A-A9AAC83DD91B}"/>
              </a:ext>
            </a:extLst>
          </p:cNvPr>
          <p:cNvSpPr>
            <a:spLocks noGrp="1"/>
          </p:cNvSpPr>
          <p:nvPr>
            <p:ph type="body" sz="quarter" idx="15"/>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535889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8400" y="4118231"/>
            <a:ext cx="2659678" cy="380720"/>
          </a:xfrm>
          <a:prstGeom prst="rect">
            <a:avLst/>
          </a:prstGeom>
        </p:spPr>
      </p:pic>
      <p:pic>
        <p:nvPicPr>
          <p:cNvPr id="10" name="Graphic 9">
            <a:extLst>
              <a:ext uri="{FF2B5EF4-FFF2-40B4-BE49-F238E27FC236}">
                <a16:creationId xmlns:a16="http://schemas.microsoft.com/office/drawing/2014/main" id="{F034777F-1AD8-B6DC-0BA9-8FF43D444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15" name="Text Placeholder 4">
            <a:extLst>
              <a:ext uri="{FF2B5EF4-FFF2-40B4-BE49-F238E27FC236}">
                <a16:creationId xmlns:a16="http://schemas.microsoft.com/office/drawing/2014/main" id="{1695EC43-4605-97BF-0FE8-AF3D3B5365E0}"/>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1" name="Google Shape;174;p24">
            <a:extLst>
              <a:ext uri="{FF2B5EF4-FFF2-40B4-BE49-F238E27FC236}">
                <a16:creationId xmlns:a16="http://schemas.microsoft.com/office/drawing/2014/main" id="{00925841-2837-668B-D7C8-167619AF8132}"/>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25" name="Text Placeholder 24">
            <a:extLst>
              <a:ext uri="{FF2B5EF4-FFF2-40B4-BE49-F238E27FC236}">
                <a16:creationId xmlns:a16="http://schemas.microsoft.com/office/drawing/2014/main" id="{0B42D348-1781-B176-1470-27D0FE96B1EE}"/>
              </a:ext>
            </a:extLst>
          </p:cNvPr>
          <p:cNvSpPr>
            <a:spLocks noGrp="1"/>
          </p:cNvSpPr>
          <p:nvPr>
            <p:ph type="body" sz="quarter" idx="11"/>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6">
            <a:extLst>
              <a:ext uri="{FF2B5EF4-FFF2-40B4-BE49-F238E27FC236}">
                <a16:creationId xmlns:a16="http://schemas.microsoft.com/office/drawing/2014/main" id="{94986DFE-2B73-BE78-5C30-6AB568852802}"/>
              </a:ext>
            </a:extLst>
          </p:cNvPr>
          <p:cNvSpPr>
            <a:spLocks noGrp="1"/>
          </p:cNvSpPr>
          <p:nvPr>
            <p:ph type="body" sz="quarter" idx="12"/>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8">
            <a:extLst>
              <a:ext uri="{FF2B5EF4-FFF2-40B4-BE49-F238E27FC236}">
                <a16:creationId xmlns:a16="http://schemas.microsoft.com/office/drawing/2014/main" id="{405AAE70-EAD5-7D22-ADEB-BB6FAF6190DD}"/>
              </a:ext>
            </a:extLst>
          </p:cNvPr>
          <p:cNvSpPr>
            <a:spLocks noGrp="1"/>
          </p:cNvSpPr>
          <p:nvPr>
            <p:ph type="body" sz="quarter" idx="13"/>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6">
            <a:extLst>
              <a:ext uri="{FF2B5EF4-FFF2-40B4-BE49-F238E27FC236}">
                <a16:creationId xmlns:a16="http://schemas.microsoft.com/office/drawing/2014/main" id="{3D0AEC81-F6EA-B878-376F-853E8095A4F6}"/>
              </a:ext>
            </a:extLst>
          </p:cNvPr>
          <p:cNvSpPr>
            <a:spLocks noGrp="1"/>
          </p:cNvSpPr>
          <p:nvPr>
            <p:ph type="body" sz="quarter" idx="14"/>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29" name="Text Placeholder 6">
            <a:extLst>
              <a:ext uri="{FF2B5EF4-FFF2-40B4-BE49-F238E27FC236}">
                <a16:creationId xmlns:a16="http://schemas.microsoft.com/office/drawing/2014/main" id="{3FD70A09-B65D-6BE6-7349-8F1A50C9EA7E}"/>
              </a:ext>
            </a:extLst>
          </p:cNvPr>
          <p:cNvSpPr>
            <a:spLocks noGrp="1"/>
          </p:cNvSpPr>
          <p:nvPr>
            <p:ph type="body" sz="quarter" idx="15"/>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0" name="Text Placeholder 6">
            <a:extLst>
              <a:ext uri="{FF2B5EF4-FFF2-40B4-BE49-F238E27FC236}">
                <a16:creationId xmlns:a16="http://schemas.microsoft.com/office/drawing/2014/main" id="{5874D7E3-BF4F-0BEB-3A28-53B94A4AF259}"/>
              </a:ext>
            </a:extLst>
          </p:cNvPr>
          <p:cNvSpPr>
            <a:spLocks noGrp="1"/>
          </p:cNvSpPr>
          <p:nvPr>
            <p:ph type="body" sz="quarter" idx="16"/>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1" name="Text Placeholder 6">
            <a:extLst>
              <a:ext uri="{FF2B5EF4-FFF2-40B4-BE49-F238E27FC236}">
                <a16:creationId xmlns:a16="http://schemas.microsoft.com/office/drawing/2014/main" id="{55BF8B86-EBA2-7285-554C-49AEDF7ADEA6}"/>
              </a:ext>
            </a:extLst>
          </p:cNvPr>
          <p:cNvSpPr>
            <a:spLocks noGrp="1"/>
          </p:cNvSpPr>
          <p:nvPr>
            <p:ph type="body" sz="quarter" idx="17"/>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44054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54056" y="813554"/>
            <a:ext cx="2659678" cy="380720"/>
          </a:xfrm>
          <a:prstGeom prst="rect">
            <a:avLst/>
          </a:prstGeom>
        </p:spPr>
      </p:pic>
      <p:pic>
        <p:nvPicPr>
          <p:cNvPr id="2" name="Graphic 1">
            <a:extLst>
              <a:ext uri="{FF2B5EF4-FFF2-40B4-BE49-F238E27FC236}">
                <a16:creationId xmlns:a16="http://schemas.microsoft.com/office/drawing/2014/main" id="{9D30A8FF-8812-F884-D245-C36022CC99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4DFB2C90-3254-9D1F-B7FA-AB8D22798EE9}"/>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777058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pic>
        <p:nvPicPr>
          <p:cNvPr id="2" name="Graphic 1">
            <a:extLst>
              <a:ext uri="{FF2B5EF4-FFF2-40B4-BE49-F238E27FC236}">
                <a16:creationId xmlns:a16="http://schemas.microsoft.com/office/drawing/2014/main" id="{85A12E68-569C-9DD0-BDB1-287D5E41AA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6FED5743-7C96-00D4-9613-4C947AE69DBD}"/>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402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pic>
        <p:nvPicPr>
          <p:cNvPr id="2" name="Graphic 1">
            <a:extLst>
              <a:ext uri="{FF2B5EF4-FFF2-40B4-BE49-F238E27FC236}">
                <a16:creationId xmlns:a16="http://schemas.microsoft.com/office/drawing/2014/main" id="{3C4FA30C-F1DD-77DA-3B8E-BF3BD02CC9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7" name="Text Placeholder 4">
            <a:extLst>
              <a:ext uri="{FF2B5EF4-FFF2-40B4-BE49-F238E27FC236}">
                <a16:creationId xmlns:a16="http://schemas.microsoft.com/office/drawing/2014/main" id="{E07A9CD7-31F3-8A03-0458-1F7EB8A9EDAA}"/>
              </a:ext>
            </a:extLst>
          </p:cNvPr>
          <p:cNvSpPr>
            <a:spLocks noGrp="1"/>
          </p:cNvSpPr>
          <p:nvPr>
            <p:ph type="body" sz="quarter" idx="16"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370001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pic>
        <p:nvPicPr>
          <p:cNvPr id="2" name="Graphic 1">
            <a:extLst>
              <a:ext uri="{FF2B5EF4-FFF2-40B4-BE49-F238E27FC236}">
                <a16:creationId xmlns:a16="http://schemas.microsoft.com/office/drawing/2014/main" id="{A9E81223-D8FC-EE1E-6810-7B2FD00735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E8969D9B-749E-D919-6496-4951AE940B9D}"/>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1387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C93DD896-2621-BEC0-D4F9-05FD03EE5E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18A4C548-2BD8-66C4-4342-6FDA7E77E051}"/>
              </a:ext>
            </a:extLst>
          </p:cNvPr>
          <p:cNvSpPr>
            <a:spLocks noGrp="1"/>
          </p:cNvSpPr>
          <p:nvPr>
            <p:ph type="body" sz="quarter" idx="15"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81023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pic>
        <p:nvPicPr>
          <p:cNvPr id="6" name="Graphic 5">
            <a:extLst>
              <a:ext uri="{FF2B5EF4-FFF2-40B4-BE49-F238E27FC236}">
                <a16:creationId xmlns:a16="http://schemas.microsoft.com/office/drawing/2014/main" id="{0A1A91A2-2055-D0C3-94DA-58FCB21675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4477594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dirty="0"/>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7928" y="483293"/>
            <a:ext cx="2659678" cy="380720"/>
          </a:xfrm>
          <a:prstGeom prst="rect">
            <a:avLst/>
          </a:prstGeom>
        </p:spPr>
      </p:pic>
      <p:pic>
        <p:nvPicPr>
          <p:cNvPr id="2" name="Graphic 1">
            <a:extLst>
              <a:ext uri="{FF2B5EF4-FFF2-40B4-BE49-F238E27FC236}">
                <a16:creationId xmlns:a16="http://schemas.microsoft.com/office/drawing/2014/main" id="{2FDBE5E2-FAF6-F558-D9C3-33C08C92B2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87E91D1C-7F41-9A34-F63C-EB830C250DA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636760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dirty="0"/>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68774" y="1871245"/>
            <a:ext cx="2659678" cy="380720"/>
          </a:xfrm>
          <a:prstGeom prst="rect">
            <a:avLst/>
          </a:prstGeom>
        </p:spPr>
      </p:pic>
      <p:pic>
        <p:nvPicPr>
          <p:cNvPr id="2" name="Graphic 1">
            <a:extLst>
              <a:ext uri="{FF2B5EF4-FFF2-40B4-BE49-F238E27FC236}">
                <a16:creationId xmlns:a16="http://schemas.microsoft.com/office/drawing/2014/main" id="{1069FA9F-90A4-79A1-B887-E90E7AAC21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5EB3D545-1853-92E9-7395-DA5BCDC2BEC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545435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737" y="4249949"/>
            <a:ext cx="2659678" cy="380720"/>
          </a:xfrm>
          <a:prstGeom prst="rect">
            <a:avLst/>
          </a:prstGeom>
        </p:spPr>
      </p:pic>
      <p:pic>
        <p:nvPicPr>
          <p:cNvPr id="3" name="Graphic 2">
            <a:extLst>
              <a:ext uri="{FF2B5EF4-FFF2-40B4-BE49-F238E27FC236}">
                <a16:creationId xmlns:a16="http://schemas.microsoft.com/office/drawing/2014/main" id="{914411D8-923E-2E67-CA3B-B52D12F9A9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9" name="Text Placeholder 4">
            <a:extLst>
              <a:ext uri="{FF2B5EF4-FFF2-40B4-BE49-F238E27FC236}">
                <a16:creationId xmlns:a16="http://schemas.microsoft.com/office/drawing/2014/main" id="{B1A69F60-B160-FEE9-5D88-A134738E031A}"/>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358378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7736334B-291E-239B-B2A6-730450E26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D4C459E5-E6FD-7EAA-C79C-3BF619C05A54}"/>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04510312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F78B02DE-2219-1DDD-D8EB-C1732E271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6B289259-8BAE-8C47-F03B-98B0A94CA6E1}"/>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86130082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pic>
        <p:nvPicPr>
          <p:cNvPr id="2" name="Graphic 1">
            <a:extLst>
              <a:ext uri="{FF2B5EF4-FFF2-40B4-BE49-F238E27FC236}">
                <a16:creationId xmlns:a16="http://schemas.microsoft.com/office/drawing/2014/main" id="{2C671081-C13A-E689-3397-08CF35D7FA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93C28891-136D-1A9A-E0DF-CB1D6033A74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77654094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pic>
        <p:nvPicPr>
          <p:cNvPr id="9" name="Graphic 8">
            <a:extLst>
              <a:ext uri="{FF2B5EF4-FFF2-40B4-BE49-F238E27FC236}">
                <a16:creationId xmlns:a16="http://schemas.microsoft.com/office/drawing/2014/main" id="{5E7C92AE-9CA9-5C49-60DF-BA0692828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2" name="Text Placeholder 4">
            <a:extLst>
              <a:ext uri="{FF2B5EF4-FFF2-40B4-BE49-F238E27FC236}">
                <a16:creationId xmlns:a16="http://schemas.microsoft.com/office/drawing/2014/main" id="{B4E61EA4-C886-A052-20BC-171A4D71108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967241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pic>
        <p:nvPicPr>
          <p:cNvPr id="2" name="Graphic 1">
            <a:extLst>
              <a:ext uri="{FF2B5EF4-FFF2-40B4-BE49-F238E27FC236}">
                <a16:creationId xmlns:a16="http://schemas.microsoft.com/office/drawing/2014/main" id="{B9E0221E-1C1E-EC28-A247-BC90B714FD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364843D-77C6-5D8F-0195-5BA2C49AE52F}"/>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80344069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pic>
        <p:nvPicPr>
          <p:cNvPr id="17" name="Graphic 16">
            <a:extLst>
              <a:ext uri="{FF2B5EF4-FFF2-40B4-BE49-F238E27FC236}">
                <a16:creationId xmlns:a16="http://schemas.microsoft.com/office/drawing/2014/main" id="{6C3DFBF8-CB3F-81ED-2E7C-54E94316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8" name="Text Placeholder 4">
            <a:extLst>
              <a:ext uri="{FF2B5EF4-FFF2-40B4-BE49-F238E27FC236}">
                <a16:creationId xmlns:a16="http://schemas.microsoft.com/office/drawing/2014/main" id="{53761DD3-CB49-DFBF-B643-8AB58259E24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61357407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pic>
        <p:nvPicPr>
          <p:cNvPr id="2" name="Graphic 1">
            <a:extLst>
              <a:ext uri="{FF2B5EF4-FFF2-40B4-BE49-F238E27FC236}">
                <a16:creationId xmlns:a16="http://schemas.microsoft.com/office/drawing/2014/main" id="{42271A9D-9A8F-F606-9CF2-2BB0357861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B5D5067-7095-A598-5699-21FE57B8B515}"/>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4028365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Section title or not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058206"/>
            <a:ext cx="2659678" cy="380720"/>
          </a:xfrm>
          <a:prstGeom prst="rect">
            <a:avLst/>
          </a:prstGeom>
        </p:spPr>
      </p:pic>
      <p:pic>
        <p:nvPicPr>
          <p:cNvPr id="5" name="Graphic 4">
            <a:extLst>
              <a:ext uri="{FF2B5EF4-FFF2-40B4-BE49-F238E27FC236}">
                <a16:creationId xmlns:a16="http://schemas.microsoft.com/office/drawing/2014/main" id="{5E510114-6CD5-E26A-4F56-E51B7A21E1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0" y="3058205"/>
            <a:ext cx="380721" cy="380721"/>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1952" y="3058206"/>
            <a:ext cx="2659678" cy="380720"/>
          </a:xfrm>
          <a:prstGeom prst="rect">
            <a:avLst/>
          </a:prstGeom>
        </p:spPr>
      </p:pic>
      <p:sp>
        <p:nvSpPr>
          <p:cNvPr id="12" name="Text Placeholder 11">
            <a:extLst>
              <a:ext uri="{FF2B5EF4-FFF2-40B4-BE49-F238E27FC236}">
                <a16:creationId xmlns:a16="http://schemas.microsoft.com/office/drawing/2014/main" id="{65A494D3-4AEC-731C-8099-E817B27EF05B}"/>
              </a:ext>
            </a:extLst>
          </p:cNvPr>
          <p:cNvSpPr>
            <a:spLocks noGrp="1"/>
          </p:cNvSpPr>
          <p:nvPr>
            <p:ph type="body" sz="quarter" idx="10" hasCustomPrompt="1"/>
          </p:nvPr>
        </p:nvSpPr>
        <p:spPr>
          <a:xfrm>
            <a:off x="1327150" y="2968027"/>
            <a:ext cx="6965950" cy="544512"/>
          </a:xfrm>
          <a:prstGeom prst="rect">
            <a:avLst/>
          </a:prstGeom>
        </p:spPr>
        <p:txBody>
          <a:bodyPr/>
          <a:lstStyle>
            <a:lvl1pPr>
              <a:defRPr sz="1600" b="1">
                <a:solidFill>
                  <a:schemeClr val="tx1"/>
                </a:solidFill>
                <a:latin typeface="+mj-lt"/>
              </a:defRPr>
            </a:lvl1pPr>
            <a:lvl2pPr>
              <a:defRPr sz="1600" b="1">
                <a:solidFill>
                  <a:schemeClr val="tx1"/>
                </a:solidFill>
                <a:latin typeface="+mj-lt"/>
              </a:defRPr>
            </a:lvl2pPr>
            <a:lvl3pPr>
              <a:defRPr sz="1600" b="1">
                <a:solidFill>
                  <a:schemeClr val="tx1"/>
                </a:solidFill>
                <a:latin typeface="+mj-lt"/>
              </a:defRPr>
            </a:lvl3pPr>
            <a:lvl4pPr>
              <a:defRPr sz="1600" b="1">
                <a:solidFill>
                  <a:schemeClr val="tx1"/>
                </a:solidFill>
                <a:latin typeface="+mj-lt"/>
              </a:defRPr>
            </a:lvl4pPr>
            <a:lvl5pPr>
              <a:defRPr sz="1600" b="1">
                <a:solidFill>
                  <a:schemeClr val="tx1"/>
                </a:solidFill>
                <a:latin typeface="+mj-lt"/>
              </a:defRPr>
            </a:lvl5pPr>
          </a:lstStyle>
          <a:p>
            <a:pPr lvl="0"/>
            <a:r>
              <a:rPr lang="en-US" dirty="0"/>
              <a:t>Short note or explanation lorem ipsum dolor sit </a:t>
            </a:r>
            <a:r>
              <a:rPr lang="en-US" dirty="0" err="1"/>
              <a:t>amet</a:t>
            </a:r>
            <a:r>
              <a:rPr lang="en-US" dirty="0"/>
              <a:t>, </a:t>
            </a:r>
            <a:r>
              <a:rPr lang="en-GB" noProof="0" dirty="0" err="1"/>
              <a:t>consectetur</a:t>
            </a:r>
            <a:r>
              <a:rPr lang="en-US" dirty="0"/>
              <a:t> </a:t>
            </a:r>
            <a:r>
              <a:rPr lang="en-US" dirty="0" err="1"/>
              <a:t>adispicing</a:t>
            </a:r>
            <a:r>
              <a:rPr lang="en-US" dirty="0"/>
              <a:t> </a:t>
            </a:r>
            <a:r>
              <a:rPr lang="en-US" dirty="0" err="1"/>
              <a:t>elit</a:t>
            </a:r>
            <a:r>
              <a:rPr lang="en-US" dirty="0"/>
              <a:t>. </a:t>
            </a:r>
            <a:r>
              <a:rPr lang="en-US" dirty="0" err="1"/>
              <a:t>Fusce</a:t>
            </a:r>
            <a:r>
              <a:rPr lang="en-US" dirty="0"/>
              <a:t> convallis </a:t>
            </a:r>
            <a:r>
              <a:rPr lang="en-US" dirty="0" err="1"/>
              <a:t>est</a:t>
            </a:r>
            <a:r>
              <a:rPr lang="en-US" dirty="0"/>
              <a:t> dui.</a:t>
            </a:r>
            <a:endParaRPr lang="en-GB" dirty="0"/>
          </a:p>
        </p:txBody>
      </p:sp>
    </p:spTree>
    <p:extLst>
      <p:ext uri="{BB962C8B-B14F-4D97-AF65-F5344CB8AC3E}">
        <p14:creationId xmlns:p14="http://schemas.microsoft.com/office/powerpoint/2010/main" val="105750836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5" name="Google Shape;267;p26">
            <a:extLst>
              <a:ext uri="{FF2B5EF4-FFF2-40B4-BE49-F238E27FC236}">
                <a16:creationId xmlns:a16="http://schemas.microsoft.com/office/drawing/2014/main" id="{5B7D840C-CF2C-90ED-A7F6-3FC36AE5ECFF}"/>
              </a:ext>
            </a:extLst>
          </p:cNvPr>
          <p:cNvSpPr/>
          <p:nvPr userDrawn="1"/>
        </p:nvSpPr>
        <p:spPr>
          <a:xfrm>
            <a:off x="680424" y="-291871"/>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F28C4755-3934-0C40-9675-4B202F411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0032" y="4227956"/>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8" name="Text Placeholder 6">
            <a:extLst>
              <a:ext uri="{FF2B5EF4-FFF2-40B4-BE49-F238E27FC236}">
                <a16:creationId xmlns:a16="http://schemas.microsoft.com/office/drawing/2014/main" id="{36820147-9084-0C10-8D84-72CE255A0436}"/>
              </a:ext>
            </a:extLst>
          </p:cNvPr>
          <p:cNvSpPr>
            <a:spLocks noGrp="1"/>
          </p:cNvSpPr>
          <p:nvPr>
            <p:ph type="body" sz="quarter" idx="13"/>
          </p:nvPr>
        </p:nvSpPr>
        <p:spPr>
          <a:xfrm>
            <a:off x="704850" y="1328738"/>
            <a:ext cx="7718425" cy="2181225"/>
          </a:xfrm>
          <a:prstGeom prst="rect">
            <a:avLst/>
          </a:prstGeom>
        </p:spPr>
        <p:txBody>
          <a:bodyPr/>
          <a:lstStyle>
            <a:lvl1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1pPr>
            <a:lvl2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2pPr>
            <a:lvl3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3pPr>
            <a:lvl4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4pPr>
            <a:lvl5pPr marL="285750" marR="0" indent="-285750" algn="l" rtl="0">
              <a:lnSpc>
                <a:spcPct val="200000"/>
              </a:lnSpc>
              <a:spcBef>
                <a:spcPts val="0"/>
              </a:spcBef>
              <a:spcAft>
                <a:spcPts val="0"/>
              </a:spcAft>
              <a:buClr>
                <a:srgbClr val="000000"/>
              </a:buClr>
              <a:buFont typeface="Arial" panose="020B0604020202020204" pitchFamily="34" charset="0"/>
              <a:buChar char="•"/>
              <a:defRPr lang="en-GB" sz="1400" b="1" i="0" u="none" strike="noStrike" cap="none" dirty="0">
                <a:solidFill>
                  <a:srgbClr val="000000"/>
                </a:solidFill>
                <a:effectLst/>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0121486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Google Shape;267;p26">
            <a:extLst>
              <a:ext uri="{FF2B5EF4-FFF2-40B4-BE49-F238E27FC236}">
                <a16:creationId xmlns:a16="http://schemas.microsoft.com/office/drawing/2014/main" id="{D0AA367D-7BF1-94BF-4069-90E2A10814E6}"/>
              </a:ext>
            </a:extLst>
          </p:cNvPr>
          <p:cNvSpPr/>
          <p:nvPr userDrawn="1"/>
        </p:nvSpPr>
        <p:spPr>
          <a:xfrm>
            <a:off x="-10500" y="4019892"/>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1623B3F9-D122-500A-5697-5CDFA762A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963032" y="1645441"/>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3" name="TextBox 2">
            <a:extLst>
              <a:ext uri="{FF2B5EF4-FFF2-40B4-BE49-F238E27FC236}">
                <a16:creationId xmlns:a16="http://schemas.microsoft.com/office/drawing/2014/main" id="{2BD403B0-2D25-44B3-D52F-09DEAA4DB9E8}"/>
              </a:ext>
            </a:extLst>
          </p:cNvPr>
          <p:cNvSpPr txBox="1"/>
          <p:nvPr userDrawn="1"/>
        </p:nvSpPr>
        <p:spPr>
          <a:xfrm>
            <a:off x="705600" y="1331089"/>
            <a:ext cx="7717838" cy="292387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b="1" i="0" dirty="0">
                <a:solidFill>
                  <a:srgbClr val="000000"/>
                </a:solidFill>
                <a:effectLst/>
                <a:latin typeface="+mn-lt"/>
              </a:rPr>
              <a:t>Lorem ipsum dolor sit amet, consectetur adipiscing elit. </a:t>
            </a:r>
          </a:p>
          <a:p>
            <a:pPr marL="628650" lvl="1" indent="-285750">
              <a:lnSpc>
                <a:spcPct val="100000"/>
              </a:lnSpc>
              <a:buFont typeface="Open Sans" panose="020B0606030504020204" pitchFamily="34" charset="0"/>
              <a:buChar char="›"/>
              <a:tabLst>
                <a:tab pos="358775" algn="l"/>
              </a:tabLst>
            </a:pPr>
            <a:r>
              <a:rPr lang="en-GB" sz="900" b="0" i="0" dirty="0">
                <a:solidFill>
                  <a:srgbClr val="000000"/>
                </a:solidFill>
                <a:effectLst/>
                <a:latin typeface="Open Sans" panose="020B0606030504020204" pitchFamily="34" charset="0"/>
              </a:rPr>
              <a:t>Nullam ac tincidunt dui. Nullam tempus lectus lorem, sit amet pellentesque est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a:solidFill>
                  <a:srgbClr val="000000"/>
                </a:solidFill>
                <a:effectLst/>
                <a:latin typeface="Open Sans" panose="020B0606030504020204" pitchFamily="34" charset="0"/>
                <a:cs typeface="Arial"/>
                <a:sym typeface="Arial"/>
              </a:rPr>
              <a:t>Curabitur velit tellus, aliquam sit amet pretium tempus.</a:t>
            </a:r>
          </a:p>
          <a:p>
            <a:pPr marL="285750" indent="-285750">
              <a:lnSpc>
                <a:spcPct val="200000"/>
              </a:lnSpc>
              <a:buFont typeface="Arial" panose="020B0604020202020204" pitchFamily="34" charset="0"/>
              <a:buChar char="•"/>
            </a:pPr>
            <a:r>
              <a:rPr lang="en-GB" b="1" i="0" dirty="0">
                <a:solidFill>
                  <a:srgbClr val="000000"/>
                </a:solidFill>
                <a:effectLst/>
                <a:latin typeface="+mn-lt"/>
              </a:rPr>
              <a:t>Donec quis consequat nisl, quis dapibus nisi. </a:t>
            </a:r>
          </a:p>
          <a:p>
            <a:pPr marL="628650" lvl="1" indent="-285750">
              <a:lnSpc>
                <a:spcPct val="100000"/>
              </a:lnSpc>
              <a:buFont typeface="Open Sans" panose="020B0606030504020204" pitchFamily="34" charset="0"/>
              <a:buChar char="›"/>
              <a:tabLst>
                <a:tab pos="358775" algn="l"/>
              </a:tabLst>
            </a:pPr>
            <a:r>
              <a:rPr lang="en-GB" sz="900" b="0" i="0" dirty="0">
                <a:solidFill>
                  <a:srgbClr val="000000"/>
                </a:solidFill>
                <a:effectLst/>
                <a:latin typeface="Open Sans" panose="020B0606030504020204" pitchFamily="34" charset="0"/>
              </a:rPr>
              <a:t>Nullam ac tincidunt dui. Nullam tempus lectus lorem, sit amet pellentesque est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a:solidFill>
                  <a:srgbClr val="000000"/>
                </a:solidFill>
                <a:effectLst/>
                <a:latin typeface="Open Sans" panose="020B0606030504020204" pitchFamily="34" charset="0"/>
                <a:cs typeface="Arial"/>
                <a:sym typeface="Arial"/>
              </a:rPr>
              <a:t>Curabitur velit tellus, aliquam sit amet pretium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a:solidFill>
                  <a:srgbClr val="000000"/>
                </a:solidFill>
                <a:effectLst/>
                <a:latin typeface="+mn-lt"/>
              </a:rPr>
              <a:t>Fusce dapibus ultricies convallis. </a:t>
            </a:r>
          </a:p>
          <a:p>
            <a:pPr marL="628650" lvl="1" indent="-285750">
              <a:lnSpc>
                <a:spcPct val="100000"/>
              </a:lnSpc>
              <a:buFont typeface="Open Sans" panose="020B0606030504020204" pitchFamily="34" charset="0"/>
              <a:buChar char="›"/>
              <a:tabLst>
                <a:tab pos="358775" algn="l"/>
              </a:tabLst>
            </a:pPr>
            <a:r>
              <a:rPr lang="en-GB" sz="900" b="0" i="0" dirty="0">
                <a:solidFill>
                  <a:srgbClr val="000000"/>
                </a:solidFill>
                <a:effectLst/>
                <a:latin typeface="Open Sans" panose="020B0606030504020204" pitchFamily="34" charset="0"/>
              </a:rPr>
              <a:t>Nullam ac tincidunt dui. Nullam tempus lectus lorem, sit amet pellentesque est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a:solidFill>
                  <a:srgbClr val="000000"/>
                </a:solidFill>
                <a:effectLst/>
                <a:latin typeface="Open Sans" panose="020B0606030504020204" pitchFamily="34" charset="0"/>
                <a:cs typeface="Arial"/>
                <a:sym typeface="Arial"/>
              </a:rPr>
              <a:t>Curabitur velit tellus, aliquam sit amet pretium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a:solidFill>
                  <a:srgbClr val="000000"/>
                </a:solidFill>
                <a:effectLst/>
                <a:latin typeface="+mn-lt"/>
              </a:rPr>
              <a:t>Vivamus id ligula hendrerit eros gravida sagittis et non ipsum.</a:t>
            </a:r>
          </a:p>
          <a:p>
            <a:pPr marL="628650" lvl="1" indent="-285750">
              <a:lnSpc>
                <a:spcPct val="100000"/>
              </a:lnSpc>
              <a:buFont typeface="Open Sans" panose="020B0606030504020204" pitchFamily="34" charset="0"/>
              <a:buChar char="›"/>
              <a:tabLst>
                <a:tab pos="358775" algn="l"/>
              </a:tabLst>
            </a:pPr>
            <a:r>
              <a:rPr lang="en-GB" sz="900" b="0" i="0" dirty="0">
                <a:solidFill>
                  <a:srgbClr val="000000"/>
                </a:solidFill>
                <a:effectLst/>
                <a:latin typeface="Open Sans" panose="020B0606030504020204" pitchFamily="34" charset="0"/>
              </a:rPr>
              <a:t>Nullam ac tincidunt dui. Nullam tempus lectus lorem, sit amet pellentesque est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a:solidFill>
                  <a:srgbClr val="000000"/>
                </a:solidFill>
                <a:effectLst/>
                <a:latin typeface="Open Sans" panose="020B0606030504020204" pitchFamily="34" charset="0"/>
                <a:cs typeface="Arial"/>
                <a:sym typeface="Arial"/>
              </a:rPr>
              <a:t>Curabitur velit tellus, aliquam sit amet pretium tempus.</a:t>
            </a:r>
          </a:p>
        </p:txBody>
      </p:sp>
    </p:spTree>
    <p:extLst>
      <p:ext uri="{BB962C8B-B14F-4D97-AF65-F5344CB8AC3E}">
        <p14:creationId xmlns:p14="http://schemas.microsoft.com/office/powerpoint/2010/main" val="19322622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35" name="Google Shape;267;p26">
            <a:extLst>
              <a:ext uri="{FF2B5EF4-FFF2-40B4-BE49-F238E27FC236}">
                <a16:creationId xmlns:a16="http://schemas.microsoft.com/office/drawing/2014/main" id="{2496006F-D57A-C67D-A19B-7099E38440D3}"/>
              </a:ext>
            </a:extLst>
          </p:cNvPr>
          <p:cNvSpPr/>
          <p:nvPr userDrawn="1"/>
        </p:nvSpPr>
        <p:spPr>
          <a:xfrm>
            <a:off x="3855900" y="3537025"/>
            <a:ext cx="1432200" cy="1432200"/>
          </a:xfrm>
          <a:prstGeom prst="ellipse">
            <a:avLst/>
          </a:prstGeom>
          <a:solidFill>
            <a:srgbClr val="F2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31">
            <a:extLst>
              <a:ext uri="{FF2B5EF4-FFF2-40B4-BE49-F238E27FC236}">
                <a16:creationId xmlns:a16="http://schemas.microsoft.com/office/drawing/2014/main" id="{6DA26CAD-8B72-6E56-D325-A7099ECAC1D2}"/>
              </a:ext>
            </a:extLst>
          </p:cNvPr>
          <p:cNvSpPr/>
          <p:nvPr userDrawn="1"/>
        </p:nvSpPr>
        <p:spPr>
          <a:xfrm>
            <a:off x="705601" y="1143000"/>
            <a:ext cx="7717838" cy="3368040"/>
          </a:xfrm>
          <a:prstGeom prst="rect">
            <a:avLst/>
          </a:prstGeom>
          <a:solidFill>
            <a:srgbClr val="C6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30">
            <a:extLst>
              <a:ext uri="{FF2B5EF4-FFF2-40B4-BE49-F238E27FC236}">
                <a16:creationId xmlns:a16="http://schemas.microsoft.com/office/drawing/2014/main" id="{AD8B563C-66AB-A2D7-173C-69453C56360D}"/>
              </a:ext>
            </a:extLst>
          </p:cNvPr>
          <p:cNvSpPr>
            <a:spLocks noGrp="1"/>
          </p:cNvSpPr>
          <p:nvPr>
            <p:ph type="body" sz="quarter" idx="12" hasCustomPrompt="1"/>
          </p:nvPr>
        </p:nvSpPr>
        <p:spPr>
          <a:xfrm>
            <a:off x="705601" y="419099"/>
            <a:ext cx="7717838" cy="349535"/>
          </a:xfrm>
          <a:prstGeom prst="rect">
            <a:avLst/>
          </a:prstGeom>
        </p:spPr>
        <p:txBody>
          <a:bodyPr/>
          <a:lstStyle>
            <a:lvl1pPr algn="ctr">
              <a:defRPr sz="1400" b="1" spc="600">
                <a:solidFill>
                  <a:schemeClr val="tx1"/>
                </a:solidFill>
                <a:latin typeface="+mj-lt"/>
              </a:defRPr>
            </a:lvl1pPr>
          </a:lstStyle>
          <a:p>
            <a:pPr lvl="0"/>
            <a:r>
              <a:rPr lang="es-ES" noProof="0" dirty="0"/>
              <a:t>KEY TAKEAWAYS</a:t>
            </a:r>
            <a:endParaRPr lang="en-GB" noProof="0" dirty="0"/>
          </a:p>
        </p:txBody>
      </p:sp>
      <p:sp>
        <p:nvSpPr>
          <p:cNvPr id="31" name="TextBox 30">
            <a:extLst>
              <a:ext uri="{FF2B5EF4-FFF2-40B4-BE49-F238E27FC236}">
                <a16:creationId xmlns:a16="http://schemas.microsoft.com/office/drawing/2014/main" id="{56D1B085-A35F-DD15-5C9A-27F7B621DA7D}"/>
              </a:ext>
            </a:extLst>
          </p:cNvPr>
          <p:cNvSpPr txBox="1"/>
          <p:nvPr userDrawn="1"/>
        </p:nvSpPr>
        <p:spPr>
          <a:xfrm>
            <a:off x="819525" y="1615708"/>
            <a:ext cx="7504950" cy="2308324"/>
          </a:xfrm>
          <a:prstGeom prst="rect">
            <a:avLst/>
          </a:prstGeom>
          <a:noFill/>
        </p:spPr>
        <p:txBody>
          <a:bodyPr wrap="square" rtlCol="0">
            <a:spAutoFit/>
          </a:bodyPr>
          <a:lstStyle/>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Lorem ipsum dolor sit amet, consectetur adipiscing elit. Donec quis consequat nisl, quis dapibus nisi.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Fusce dapibus ultricies convallis.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Vivamus id ligula hendrerit eros gravida sagittis et non ipsum.</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Nullam ac tincidunt dui. </a:t>
            </a:r>
            <a:endParaRPr lang="en-GB" sz="1800" b="1" dirty="0">
              <a:solidFill>
                <a:srgbClr val="374646"/>
              </a:solidFill>
              <a:latin typeface="+mn-lt"/>
            </a:endParaRPr>
          </a:p>
        </p:txBody>
      </p:sp>
      <p:pic>
        <p:nvPicPr>
          <p:cNvPr id="33" name="Graphic 32">
            <a:extLst>
              <a:ext uri="{FF2B5EF4-FFF2-40B4-BE49-F238E27FC236}">
                <a16:creationId xmlns:a16="http://schemas.microsoft.com/office/drawing/2014/main" id="{B3F7AF3A-C98E-0B96-0DD0-165ED73942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3439" y="387915"/>
            <a:ext cx="2659678" cy="380720"/>
          </a:xfrm>
          <a:prstGeom prst="rect">
            <a:avLst/>
          </a:prstGeom>
        </p:spPr>
      </p:pic>
      <p:pic>
        <p:nvPicPr>
          <p:cNvPr id="34" name="Graphic 33">
            <a:extLst>
              <a:ext uri="{FF2B5EF4-FFF2-40B4-BE49-F238E27FC236}">
                <a16:creationId xmlns:a16="http://schemas.microsoft.com/office/drawing/2014/main" id="{4EB5654C-F304-3369-84C5-632132CBF9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4077" y="387915"/>
            <a:ext cx="2659678" cy="380720"/>
          </a:xfrm>
          <a:prstGeom prst="rect">
            <a:avLst/>
          </a:prstGeom>
        </p:spPr>
      </p:pic>
    </p:spTree>
    <p:extLst>
      <p:ext uri="{BB962C8B-B14F-4D97-AF65-F5344CB8AC3E}">
        <p14:creationId xmlns:p14="http://schemas.microsoft.com/office/powerpoint/2010/main" val="75733405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4946375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48" r:id="rId2"/>
    <p:sldLayoutId id="2147483726" r:id="rId3"/>
    <p:sldLayoutId id="2147483727" r:id="rId4"/>
    <p:sldLayoutId id="2147483666" r:id="rId5"/>
    <p:sldLayoutId id="2147483684" r:id="rId6"/>
    <p:sldLayoutId id="2147483724" r:id="rId7"/>
    <p:sldLayoutId id="2147483725" r:id="rId8"/>
    <p:sldLayoutId id="2147483694" r:id="rId9"/>
    <p:sldLayoutId id="2147483728" r:id="rId10"/>
    <p:sldLayoutId id="2147483695" r:id="rId11"/>
    <p:sldLayoutId id="2147483680" r:id="rId12"/>
    <p:sldLayoutId id="2147483701" r:id="rId13"/>
    <p:sldLayoutId id="2147483702" r:id="rId14"/>
    <p:sldLayoutId id="2147483700" r:id="rId15"/>
    <p:sldLayoutId id="2147483681" r:id="rId16"/>
    <p:sldLayoutId id="2147483692" r:id="rId17"/>
    <p:sldLayoutId id="2147483693" r:id="rId18"/>
    <p:sldLayoutId id="2147483691" r:id="rId19"/>
    <p:sldLayoutId id="2147483696" r:id="rId20"/>
    <p:sldLayoutId id="2147483698" r:id="rId21"/>
    <p:sldLayoutId id="2147483699" r:id="rId22"/>
    <p:sldLayoutId id="2147483697" r:id="rId23"/>
    <p:sldLayoutId id="2147483723" r:id="rId24"/>
    <p:sldLayoutId id="2147483685" r:id="rId25"/>
    <p:sldLayoutId id="2147483688" r:id="rId26"/>
    <p:sldLayoutId id="2147483686" r:id="rId27"/>
    <p:sldLayoutId id="2147483690" r:id="rId28"/>
    <p:sldLayoutId id="2147483687" r:id="rId29"/>
    <p:sldLayoutId id="2147483689"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D8FF74-A0D5-F5C3-766B-69BB97C2CD01}"/>
              </a:ext>
            </a:extLst>
          </p:cNvPr>
          <p:cNvSpPr>
            <a:spLocks noGrp="1"/>
          </p:cNvSpPr>
          <p:nvPr>
            <p:ph type="body" sz="quarter" idx="10"/>
          </p:nvPr>
        </p:nvSpPr>
        <p:spPr/>
        <p:txBody>
          <a:bodyPr/>
          <a:lstStyle/>
          <a:p>
            <a:r>
              <a:rPr lang="en-GB" dirty="0"/>
              <a:t>Housing </a:t>
            </a:r>
          </a:p>
          <a:p>
            <a:r>
              <a:rPr lang="en-GB" dirty="0"/>
              <a:t>Fraud</a:t>
            </a:r>
          </a:p>
        </p:txBody>
      </p:sp>
      <p:sp>
        <p:nvSpPr>
          <p:cNvPr id="6" name="Text Placeholder 5">
            <a:extLst>
              <a:ext uri="{FF2B5EF4-FFF2-40B4-BE49-F238E27FC236}">
                <a16:creationId xmlns:a16="http://schemas.microsoft.com/office/drawing/2014/main" id="{5E581971-7969-86BB-8CAF-12AF09DA4FDD}"/>
              </a:ext>
            </a:extLst>
          </p:cNvPr>
          <p:cNvSpPr>
            <a:spLocks noGrp="1"/>
          </p:cNvSpPr>
          <p:nvPr>
            <p:ph type="body" sz="quarter" idx="11"/>
          </p:nvPr>
        </p:nvSpPr>
        <p:spPr/>
        <p:txBody>
          <a:bodyPr/>
          <a:lstStyle/>
          <a:p>
            <a:r>
              <a:rPr lang="en-GB" dirty="0"/>
              <a:t>Catherine Rowlands and Alistair Cantor</a:t>
            </a:r>
          </a:p>
        </p:txBody>
      </p:sp>
      <p:sp>
        <p:nvSpPr>
          <p:cNvPr id="7" name="Text Placeholder 6">
            <a:extLst>
              <a:ext uri="{FF2B5EF4-FFF2-40B4-BE49-F238E27FC236}">
                <a16:creationId xmlns:a16="http://schemas.microsoft.com/office/drawing/2014/main" id="{6E02506A-1B01-6457-6BD6-89DEF4D44F27}"/>
              </a:ext>
            </a:extLst>
          </p:cNvPr>
          <p:cNvSpPr>
            <a:spLocks noGrp="1"/>
          </p:cNvSpPr>
          <p:nvPr>
            <p:ph type="body" sz="quarter" idx="12"/>
          </p:nvPr>
        </p:nvSpPr>
        <p:spPr/>
        <p:txBody>
          <a:bodyPr/>
          <a:lstStyle/>
          <a:p>
            <a:r>
              <a:rPr lang="en-GB" dirty="0"/>
              <a:t>9 October 2023</a:t>
            </a:r>
          </a:p>
        </p:txBody>
      </p:sp>
    </p:spTree>
    <p:extLst>
      <p:ext uri="{BB962C8B-B14F-4D97-AF65-F5344CB8AC3E}">
        <p14:creationId xmlns:p14="http://schemas.microsoft.com/office/powerpoint/2010/main" val="1119832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00F3B02-D719-282C-7056-DC6623037F40}"/>
              </a:ext>
            </a:extLst>
          </p:cNvPr>
          <p:cNvSpPr>
            <a:spLocks noGrp="1"/>
          </p:cNvSpPr>
          <p:nvPr>
            <p:ph type="title"/>
          </p:nvPr>
        </p:nvSpPr>
        <p:spPr/>
        <p:txBody>
          <a:bodyPr/>
          <a:lstStyle/>
          <a:p>
            <a:r>
              <a:rPr lang="en-GB" dirty="0"/>
              <a:t>Common issues with evidence in housing fraud claims</a:t>
            </a:r>
          </a:p>
        </p:txBody>
      </p:sp>
      <p:sp>
        <p:nvSpPr>
          <p:cNvPr id="14" name="Text Placeholder 13">
            <a:extLst>
              <a:ext uri="{FF2B5EF4-FFF2-40B4-BE49-F238E27FC236}">
                <a16:creationId xmlns:a16="http://schemas.microsoft.com/office/drawing/2014/main" id="{221FAE9D-E663-427F-91DD-CE5A2EE89F67}"/>
              </a:ext>
            </a:extLst>
          </p:cNvPr>
          <p:cNvSpPr>
            <a:spLocks noGrp="1"/>
          </p:cNvSpPr>
          <p:nvPr>
            <p:ph type="body" sz="quarter" idx="13"/>
          </p:nvPr>
        </p:nvSpPr>
        <p:spPr/>
        <p:txBody>
          <a:bodyPr/>
          <a:lstStyle/>
          <a:p>
            <a:r>
              <a:rPr lang="en-GB" dirty="0"/>
              <a:t>Quality of neighbour evidence</a:t>
            </a:r>
          </a:p>
        </p:txBody>
      </p:sp>
      <p:sp>
        <p:nvSpPr>
          <p:cNvPr id="15" name="Text Placeholder 14">
            <a:extLst>
              <a:ext uri="{FF2B5EF4-FFF2-40B4-BE49-F238E27FC236}">
                <a16:creationId xmlns:a16="http://schemas.microsoft.com/office/drawing/2014/main" id="{355944DF-B163-52AF-407E-17DB0FCF4AB3}"/>
              </a:ext>
            </a:extLst>
          </p:cNvPr>
          <p:cNvSpPr>
            <a:spLocks noGrp="1"/>
          </p:cNvSpPr>
          <p:nvPr>
            <p:ph type="body" sz="quarter" idx="14"/>
          </p:nvPr>
        </p:nvSpPr>
        <p:spPr/>
        <p:txBody>
          <a:bodyPr/>
          <a:lstStyle/>
          <a:p>
            <a:r>
              <a:rPr lang="en-GB" dirty="0"/>
              <a:t>Sub-tenant not available to give evidence</a:t>
            </a:r>
          </a:p>
        </p:txBody>
      </p:sp>
      <p:sp>
        <p:nvSpPr>
          <p:cNvPr id="16" name="Text Placeholder 15">
            <a:extLst>
              <a:ext uri="{FF2B5EF4-FFF2-40B4-BE49-F238E27FC236}">
                <a16:creationId xmlns:a16="http://schemas.microsoft.com/office/drawing/2014/main" id="{61B17DB6-B71F-D5CE-DABE-C76D39199BDC}"/>
              </a:ext>
            </a:extLst>
          </p:cNvPr>
          <p:cNvSpPr>
            <a:spLocks noGrp="1"/>
          </p:cNvSpPr>
          <p:nvPr>
            <p:ph type="body" sz="quarter" idx="15"/>
          </p:nvPr>
        </p:nvSpPr>
        <p:spPr/>
        <p:txBody>
          <a:bodyPr/>
          <a:lstStyle/>
          <a:p>
            <a:r>
              <a:rPr lang="en-GB" dirty="0"/>
              <a:t>Limited positive evidence from defendant</a:t>
            </a:r>
          </a:p>
        </p:txBody>
      </p:sp>
      <p:sp>
        <p:nvSpPr>
          <p:cNvPr id="17" name="Text Placeholder 16">
            <a:extLst>
              <a:ext uri="{FF2B5EF4-FFF2-40B4-BE49-F238E27FC236}">
                <a16:creationId xmlns:a16="http://schemas.microsoft.com/office/drawing/2014/main" id="{EE21BA2C-88EB-9A9F-80C9-C46732FB8FDB}"/>
              </a:ext>
            </a:extLst>
          </p:cNvPr>
          <p:cNvSpPr>
            <a:spLocks noGrp="1"/>
          </p:cNvSpPr>
          <p:nvPr>
            <p:ph type="body" sz="quarter" idx="16"/>
          </p:nvPr>
        </p:nvSpPr>
        <p:spPr/>
        <p:txBody>
          <a:bodyPr/>
          <a:lstStyle/>
          <a:p>
            <a:r>
              <a:rPr lang="en-GB" dirty="0"/>
              <a:t>Confusion as to the nature of tenancies</a:t>
            </a:r>
          </a:p>
        </p:txBody>
      </p:sp>
    </p:spTree>
    <p:extLst>
      <p:ext uri="{BB962C8B-B14F-4D97-AF65-F5344CB8AC3E}">
        <p14:creationId xmlns:p14="http://schemas.microsoft.com/office/powerpoint/2010/main" val="60381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p:txBody>
          <a:bodyPr/>
          <a:lstStyle/>
          <a:p>
            <a:pPr marL="171450" indent="-171450">
              <a:lnSpc>
                <a:spcPct val="200000"/>
              </a:lnSpc>
              <a:buClr>
                <a:schemeClr val="accent2"/>
              </a:buClr>
              <a:buFont typeface="Arial" panose="020B0604020202020204" pitchFamily="34" charset="0"/>
              <a:buChar char="•"/>
            </a:pPr>
            <a:r>
              <a:rPr lang="en-GB" i="1" u="sng" dirty="0"/>
              <a:t>LB Islington v Boyle </a:t>
            </a:r>
            <a:r>
              <a:rPr lang="en-GB" u="sng" dirty="0"/>
              <a:t>[2011] EWCA Civ 1450; [2012] HLR 18</a:t>
            </a:r>
          </a:p>
          <a:p>
            <a:pPr marL="342900" lvl="1">
              <a:lnSpc>
                <a:spcPct val="200000"/>
              </a:lnSpc>
              <a:buClr>
                <a:schemeClr val="accent2"/>
              </a:buClr>
            </a:pPr>
            <a:r>
              <a:rPr lang="en-GB" dirty="0"/>
              <a:t>Standard of proof</a:t>
            </a:r>
          </a:p>
          <a:p>
            <a:pPr marL="171450" indent="-171450">
              <a:lnSpc>
                <a:spcPct val="200000"/>
              </a:lnSpc>
              <a:buClr>
                <a:schemeClr val="accent2"/>
              </a:buClr>
              <a:buFont typeface="Arial" panose="020B0604020202020204" pitchFamily="34" charset="0"/>
              <a:buChar char="•"/>
            </a:pPr>
            <a:r>
              <a:rPr lang="en-GB" i="1" u="sng" dirty="0"/>
              <a:t>LB Lambeth v Vandra </a:t>
            </a:r>
            <a:r>
              <a:rPr lang="en-GB" u="sng" dirty="0"/>
              <a:t>[2005] EWCA Civ 1801; [2006] HLR 19</a:t>
            </a:r>
          </a:p>
          <a:p>
            <a:pPr marL="342900" lvl="1">
              <a:lnSpc>
                <a:spcPct val="200000"/>
              </a:lnSpc>
              <a:buClr>
                <a:schemeClr val="accent2"/>
              </a:buClr>
            </a:pPr>
            <a:r>
              <a:rPr lang="en-GB" dirty="0"/>
              <a:t>Absence of direct evidence is not fatal</a:t>
            </a:r>
          </a:p>
          <a:p>
            <a:pPr marL="342900" lvl="1">
              <a:lnSpc>
                <a:spcPct val="200000"/>
              </a:lnSpc>
              <a:buClr>
                <a:schemeClr val="accent2"/>
              </a:buClr>
            </a:pPr>
            <a:r>
              <a:rPr lang="en-GB" dirty="0"/>
              <a:t>Existence of alternative explanation does not mean the case is not proved</a:t>
            </a:r>
          </a:p>
          <a:p>
            <a:pPr marL="342900" lvl="1">
              <a:lnSpc>
                <a:spcPct val="200000"/>
              </a:lnSpc>
              <a:buClr>
                <a:schemeClr val="accent2"/>
              </a:buClr>
            </a:pPr>
            <a:r>
              <a:rPr lang="en-GB" dirty="0"/>
              <a:t>Inferences can be drawn from the primary facts on the balance of probabilities</a:t>
            </a:r>
          </a:p>
          <a:p>
            <a:pPr marL="171450" indent="-171450">
              <a:lnSpc>
                <a:spcPct val="200000"/>
              </a:lnSpc>
              <a:buClr>
                <a:schemeClr val="accent2"/>
              </a:buClr>
              <a:buFont typeface="Arial" panose="020B0604020202020204" pitchFamily="34" charset="0"/>
              <a:buChar char="•"/>
            </a:pPr>
            <a:r>
              <a:rPr lang="en-GB" i="1" u="sng" dirty="0"/>
              <a:t>LB Southwark v Ibidun </a:t>
            </a:r>
            <a:r>
              <a:rPr lang="en-GB" u="sng" dirty="0"/>
              <a:t>[2017] EWHC 2775 (QB); [2018] HLR 5</a:t>
            </a:r>
          </a:p>
          <a:p>
            <a:pPr marL="342900" lvl="1">
              <a:lnSpc>
                <a:spcPct val="200000"/>
              </a:lnSpc>
              <a:buClr>
                <a:schemeClr val="accent2"/>
              </a:buClr>
            </a:pPr>
            <a:r>
              <a:rPr lang="en-GB" dirty="0"/>
              <a:t>Evidence must be obtained pre-trial</a:t>
            </a:r>
          </a:p>
          <a:p>
            <a:pPr marL="171450"/>
            <a:endParaRPr lang="en-GB" u="sng" dirty="0"/>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Three key cases	</a:t>
            </a:r>
          </a:p>
        </p:txBody>
      </p:sp>
    </p:spTree>
    <p:extLst>
      <p:ext uri="{BB962C8B-B14F-4D97-AF65-F5344CB8AC3E}">
        <p14:creationId xmlns:p14="http://schemas.microsoft.com/office/powerpoint/2010/main" val="1505620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44514C-DDA6-4344-BA63-3B5005CC5404}"/>
              </a:ext>
            </a:extLst>
          </p:cNvPr>
          <p:cNvSpPr>
            <a:spLocks noGrp="1"/>
          </p:cNvSpPr>
          <p:nvPr>
            <p:ph type="body" sz="quarter" idx="12"/>
          </p:nvPr>
        </p:nvSpPr>
        <p:spPr/>
        <p:txBody>
          <a:bodyPr/>
          <a:lstStyle/>
          <a:p>
            <a:r>
              <a:rPr lang="en-GB" dirty="0"/>
              <a:t>Useful sources of evidence</a:t>
            </a:r>
          </a:p>
        </p:txBody>
      </p:sp>
      <p:sp>
        <p:nvSpPr>
          <p:cNvPr id="6" name="Text Placeholder 5">
            <a:extLst>
              <a:ext uri="{FF2B5EF4-FFF2-40B4-BE49-F238E27FC236}">
                <a16:creationId xmlns:a16="http://schemas.microsoft.com/office/drawing/2014/main" id="{9B6EC9E6-EFCF-D7C7-B352-907BFAA30A4D}"/>
              </a:ext>
            </a:extLst>
          </p:cNvPr>
          <p:cNvSpPr>
            <a:spLocks noGrp="1"/>
          </p:cNvSpPr>
          <p:nvPr>
            <p:ph type="body" sz="quarter" idx="13"/>
          </p:nvPr>
        </p:nvSpPr>
        <p:spPr/>
        <p:txBody>
          <a:bodyPr/>
          <a:lstStyle/>
          <a:p>
            <a:r>
              <a:rPr lang="en-GB" sz="1600" dirty="0"/>
              <a:t>Utility bills</a:t>
            </a:r>
          </a:p>
        </p:txBody>
      </p:sp>
      <p:sp>
        <p:nvSpPr>
          <p:cNvPr id="7" name="Text Placeholder 6">
            <a:extLst>
              <a:ext uri="{FF2B5EF4-FFF2-40B4-BE49-F238E27FC236}">
                <a16:creationId xmlns:a16="http://schemas.microsoft.com/office/drawing/2014/main" id="{8220E221-0A36-8D88-E621-82FC16007FBA}"/>
              </a:ext>
            </a:extLst>
          </p:cNvPr>
          <p:cNvSpPr>
            <a:spLocks noGrp="1"/>
          </p:cNvSpPr>
          <p:nvPr>
            <p:ph type="body" sz="quarter" idx="14"/>
          </p:nvPr>
        </p:nvSpPr>
        <p:spPr/>
        <p:txBody>
          <a:bodyPr/>
          <a:lstStyle/>
          <a:p>
            <a:r>
              <a:rPr lang="en-GB" sz="1600" dirty="0"/>
              <a:t>Evidence from neighbour or sub-tenant</a:t>
            </a:r>
          </a:p>
        </p:txBody>
      </p:sp>
      <p:sp>
        <p:nvSpPr>
          <p:cNvPr id="8" name="Text Placeholder 7">
            <a:extLst>
              <a:ext uri="{FF2B5EF4-FFF2-40B4-BE49-F238E27FC236}">
                <a16:creationId xmlns:a16="http://schemas.microsoft.com/office/drawing/2014/main" id="{A1222386-DA35-C98E-A5BF-95D41A08E24E}"/>
              </a:ext>
            </a:extLst>
          </p:cNvPr>
          <p:cNvSpPr>
            <a:spLocks noGrp="1"/>
          </p:cNvSpPr>
          <p:nvPr>
            <p:ph type="body" sz="quarter" idx="15"/>
          </p:nvPr>
        </p:nvSpPr>
        <p:spPr/>
        <p:txBody>
          <a:bodyPr/>
          <a:lstStyle/>
          <a:p>
            <a:r>
              <a:rPr lang="en-GB" sz="1600" dirty="0"/>
              <a:t>Credit history / electoral roll</a:t>
            </a:r>
          </a:p>
        </p:txBody>
      </p:sp>
      <p:sp>
        <p:nvSpPr>
          <p:cNvPr id="9" name="Text Placeholder 8">
            <a:extLst>
              <a:ext uri="{FF2B5EF4-FFF2-40B4-BE49-F238E27FC236}">
                <a16:creationId xmlns:a16="http://schemas.microsoft.com/office/drawing/2014/main" id="{2127F102-F25B-DA06-7DCE-40B3503F064C}"/>
              </a:ext>
            </a:extLst>
          </p:cNvPr>
          <p:cNvSpPr>
            <a:spLocks noGrp="1"/>
          </p:cNvSpPr>
          <p:nvPr>
            <p:ph type="body" sz="quarter" idx="20"/>
          </p:nvPr>
        </p:nvSpPr>
        <p:spPr/>
        <p:txBody>
          <a:bodyPr/>
          <a:lstStyle/>
          <a:p>
            <a:r>
              <a:rPr lang="en-GB" sz="1600" dirty="0"/>
              <a:t>Evidence re: 2</a:t>
            </a:r>
            <a:r>
              <a:rPr lang="en-GB" sz="1600" baseline="30000" dirty="0"/>
              <a:t>nd</a:t>
            </a:r>
            <a:r>
              <a:rPr lang="en-GB" sz="1600" dirty="0"/>
              <a:t> property</a:t>
            </a:r>
          </a:p>
        </p:txBody>
      </p:sp>
      <p:sp>
        <p:nvSpPr>
          <p:cNvPr id="10" name="Text Placeholder 9">
            <a:extLst>
              <a:ext uri="{FF2B5EF4-FFF2-40B4-BE49-F238E27FC236}">
                <a16:creationId xmlns:a16="http://schemas.microsoft.com/office/drawing/2014/main" id="{635A3394-E62F-EA6B-CFFC-7620F3531C96}"/>
              </a:ext>
            </a:extLst>
          </p:cNvPr>
          <p:cNvSpPr>
            <a:spLocks noGrp="1"/>
          </p:cNvSpPr>
          <p:nvPr>
            <p:ph type="body" sz="quarter" idx="21"/>
          </p:nvPr>
        </p:nvSpPr>
        <p:spPr/>
        <p:txBody>
          <a:bodyPr/>
          <a:lstStyle/>
          <a:p>
            <a:r>
              <a:rPr lang="en-GB" sz="1600" dirty="0"/>
              <a:t>Interviews under caution / s.9 statements</a:t>
            </a:r>
          </a:p>
        </p:txBody>
      </p:sp>
      <p:sp>
        <p:nvSpPr>
          <p:cNvPr id="11" name="Text Placeholder 10">
            <a:extLst>
              <a:ext uri="{FF2B5EF4-FFF2-40B4-BE49-F238E27FC236}">
                <a16:creationId xmlns:a16="http://schemas.microsoft.com/office/drawing/2014/main" id="{13C755E8-6899-8CBF-AFE9-C8DA72EBE122}"/>
              </a:ext>
            </a:extLst>
          </p:cNvPr>
          <p:cNvSpPr>
            <a:spLocks noGrp="1"/>
          </p:cNvSpPr>
          <p:nvPr>
            <p:ph type="body" sz="quarter" idx="22"/>
          </p:nvPr>
        </p:nvSpPr>
        <p:spPr/>
        <p:txBody>
          <a:bodyPr/>
          <a:lstStyle/>
          <a:p>
            <a:r>
              <a:rPr lang="en-GB" sz="1600" dirty="0"/>
              <a:t>Schooling location</a:t>
            </a:r>
          </a:p>
        </p:txBody>
      </p:sp>
    </p:spTree>
    <p:extLst>
      <p:ext uri="{BB962C8B-B14F-4D97-AF65-F5344CB8AC3E}">
        <p14:creationId xmlns:p14="http://schemas.microsoft.com/office/powerpoint/2010/main" val="166983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A92448C2-65E3-5A70-7768-E1B5532B1B57}"/>
              </a:ext>
            </a:extLst>
          </p:cNvPr>
          <p:cNvSpPr>
            <a:spLocks noGrp="1"/>
          </p:cNvSpPr>
          <p:nvPr>
            <p:ph type="body" sz="quarter" idx="11"/>
          </p:nvPr>
        </p:nvSpPr>
        <p:spPr>
          <a:xfrm>
            <a:off x="1603622" y="2973082"/>
            <a:ext cx="2174875" cy="522288"/>
          </a:xfrm>
        </p:spPr>
        <p:txBody>
          <a:bodyPr/>
          <a:lstStyle/>
          <a:p>
            <a:r>
              <a:rPr lang="en-GB" sz="2400" dirty="0"/>
              <a:t>Documents</a:t>
            </a:r>
          </a:p>
        </p:txBody>
      </p:sp>
      <p:sp>
        <p:nvSpPr>
          <p:cNvPr id="26" name="Text Placeholder 25">
            <a:extLst>
              <a:ext uri="{FF2B5EF4-FFF2-40B4-BE49-F238E27FC236}">
                <a16:creationId xmlns:a16="http://schemas.microsoft.com/office/drawing/2014/main" id="{4A2DDB14-0F97-C826-D7CC-13E82BCDD4AA}"/>
              </a:ext>
            </a:extLst>
          </p:cNvPr>
          <p:cNvSpPr>
            <a:spLocks noGrp="1"/>
          </p:cNvSpPr>
          <p:nvPr>
            <p:ph type="body" sz="quarter" idx="12"/>
          </p:nvPr>
        </p:nvSpPr>
        <p:spPr>
          <a:xfrm>
            <a:off x="5365505" y="2973082"/>
            <a:ext cx="2174875" cy="522288"/>
          </a:xfrm>
        </p:spPr>
        <p:txBody>
          <a:bodyPr/>
          <a:lstStyle/>
          <a:p>
            <a:r>
              <a:rPr lang="en-GB" sz="2400" dirty="0"/>
              <a:t>Witness evidence</a:t>
            </a:r>
          </a:p>
        </p:txBody>
      </p:sp>
    </p:spTree>
    <p:extLst>
      <p:ext uri="{BB962C8B-B14F-4D97-AF65-F5344CB8AC3E}">
        <p14:creationId xmlns:p14="http://schemas.microsoft.com/office/powerpoint/2010/main" val="123610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Wooden toolbox">
            <a:extLst>
              <a:ext uri="{FF2B5EF4-FFF2-40B4-BE49-F238E27FC236}">
                <a16:creationId xmlns:a16="http://schemas.microsoft.com/office/drawing/2014/main" id="{34E2912A-3CCB-484F-B5FD-B33AAD982963}"/>
              </a:ext>
            </a:extLst>
          </p:cNvPr>
          <p:cNvPicPr>
            <a:picLocks noGrp="1" noChangeAspect="1"/>
          </p:cNvPicPr>
          <p:nvPr>
            <p:ph type="pic" sz="quarter" idx="10"/>
          </p:nvPr>
        </p:nvPicPr>
        <p:blipFill>
          <a:blip r:embed="rId2"/>
          <a:srcRect t="7796" b="7796"/>
          <a:stretch>
            <a:fillRect/>
          </a:stretch>
        </p:blipFill>
        <p:spPr>
          <a:xfrm>
            <a:off x="720000" y="159025"/>
            <a:ext cx="7704000" cy="3786099"/>
          </a:xfrm>
        </p:spPr>
      </p:pic>
      <p:sp>
        <p:nvSpPr>
          <p:cNvPr id="5" name="Title 4">
            <a:extLst>
              <a:ext uri="{FF2B5EF4-FFF2-40B4-BE49-F238E27FC236}">
                <a16:creationId xmlns:a16="http://schemas.microsoft.com/office/drawing/2014/main" id="{B6F75165-3DF6-96D0-0744-7D66A074A230}"/>
              </a:ext>
            </a:extLst>
          </p:cNvPr>
          <p:cNvSpPr>
            <a:spLocks noGrp="1"/>
          </p:cNvSpPr>
          <p:nvPr>
            <p:ph type="title"/>
          </p:nvPr>
        </p:nvSpPr>
        <p:spPr/>
        <p:txBody>
          <a:bodyPr/>
          <a:lstStyle/>
          <a:p>
            <a:r>
              <a:rPr lang="en-GB" dirty="0"/>
              <a:t>The evidence gatherer’s toolkit</a:t>
            </a:r>
          </a:p>
        </p:txBody>
      </p:sp>
    </p:spTree>
    <p:extLst>
      <p:ext uri="{BB962C8B-B14F-4D97-AF65-F5344CB8AC3E}">
        <p14:creationId xmlns:p14="http://schemas.microsoft.com/office/powerpoint/2010/main" val="3071042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826DD-E5A7-40EF-7FF4-324128EDD5B4}"/>
              </a:ext>
            </a:extLst>
          </p:cNvPr>
          <p:cNvSpPr>
            <a:spLocks noGrp="1"/>
          </p:cNvSpPr>
          <p:nvPr>
            <p:ph type="body" sz="quarter" idx="10"/>
          </p:nvPr>
        </p:nvSpPr>
        <p:spPr/>
        <p:txBody>
          <a:bodyPr/>
          <a:lstStyle/>
          <a:p>
            <a:r>
              <a:rPr lang="en-GB" sz="2800" dirty="0"/>
              <a:t>Pre-issue</a:t>
            </a:r>
          </a:p>
        </p:txBody>
      </p:sp>
    </p:spTree>
    <p:extLst>
      <p:ext uri="{BB962C8B-B14F-4D97-AF65-F5344CB8AC3E}">
        <p14:creationId xmlns:p14="http://schemas.microsoft.com/office/powerpoint/2010/main" val="1488153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Row of terraced houses, with different colour façades, metal railings and steps up to front doors, and side gates to basements">
            <a:extLst>
              <a:ext uri="{FF2B5EF4-FFF2-40B4-BE49-F238E27FC236}">
                <a16:creationId xmlns:a16="http://schemas.microsoft.com/office/drawing/2014/main" id="{46B3186D-4E06-B273-B540-C0AC921456A7}"/>
              </a:ext>
            </a:extLst>
          </p:cNvPr>
          <p:cNvPicPr>
            <a:picLocks noGrp="1" noChangeAspect="1"/>
          </p:cNvPicPr>
          <p:nvPr>
            <p:ph type="pic" sz="quarter" idx="13"/>
          </p:nvPr>
        </p:nvPicPr>
        <p:blipFill>
          <a:blip r:embed="rId2"/>
          <a:srcRect l="18360" r="18360"/>
          <a:stretch>
            <a:fillRect/>
          </a:stretch>
        </p:blipFill>
        <p:spPr/>
      </p:pic>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p:txBody>
          <a:bodyPr/>
          <a:lstStyle/>
          <a:p>
            <a:pPr marL="171450" indent="-171450">
              <a:buClr>
                <a:schemeClr val="accent2"/>
              </a:buClr>
              <a:buFont typeface="Arial" panose="020B0604020202020204" pitchFamily="34" charset="0"/>
              <a:buChar char="•"/>
            </a:pPr>
            <a:r>
              <a:rPr lang="en-GB" dirty="0"/>
              <a:t>Unannounced or arranged</a:t>
            </a:r>
          </a:p>
          <a:p>
            <a:pPr marL="171450" indent="-171450">
              <a:buClr>
                <a:schemeClr val="accent2"/>
              </a:buClr>
              <a:buFont typeface="Arial" panose="020B0604020202020204" pitchFamily="34" charset="0"/>
              <a:buChar char="•"/>
            </a:pPr>
            <a:endParaRPr lang="en-GB" dirty="0"/>
          </a:p>
          <a:p>
            <a:pPr marL="171450" indent="-171450">
              <a:buClr>
                <a:schemeClr val="accent2"/>
              </a:buClr>
              <a:buFont typeface="Arial" panose="020B0604020202020204" pitchFamily="34" charset="0"/>
              <a:buChar char="•"/>
            </a:pPr>
            <a:r>
              <a:rPr lang="en-GB" dirty="0"/>
              <a:t>Question the occupier</a:t>
            </a:r>
          </a:p>
          <a:p>
            <a:pPr marL="342900" lvl="1">
              <a:buClr>
                <a:schemeClr val="accent2"/>
              </a:buClr>
            </a:pPr>
            <a:r>
              <a:rPr lang="en-GB" dirty="0"/>
              <a:t>How they rented (e.g. was it advertised)?</a:t>
            </a:r>
          </a:p>
          <a:p>
            <a:pPr marL="342900" lvl="1">
              <a:buClr>
                <a:schemeClr val="accent2"/>
              </a:buClr>
            </a:pPr>
            <a:r>
              <a:rPr lang="en-GB" dirty="0"/>
              <a:t>Who lives there?</a:t>
            </a:r>
          </a:p>
          <a:p>
            <a:pPr marL="342900" lvl="1">
              <a:buClr>
                <a:schemeClr val="accent2"/>
              </a:buClr>
            </a:pPr>
            <a:r>
              <a:rPr lang="en-GB" dirty="0"/>
              <a:t>How is rent paid?</a:t>
            </a:r>
          </a:p>
          <a:p>
            <a:pPr marL="342900" lvl="1">
              <a:buClr>
                <a:schemeClr val="accent2"/>
              </a:buClr>
            </a:pPr>
            <a:r>
              <a:rPr lang="en-GB" dirty="0"/>
              <a:t>What rooms are they allowed to occupy?</a:t>
            </a:r>
          </a:p>
          <a:p>
            <a:pPr marL="342900" lvl="1">
              <a:buClr>
                <a:schemeClr val="accent2"/>
              </a:buClr>
            </a:pPr>
            <a:r>
              <a:rPr lang="en-GB" dirty="0"/>
              <a:t>Does D come to property or store things?</a:t>
            </a:r>
          </a:p>
          <a:p>
            <a:pPr marL="342900" lvl="1">
              <a:buClr>
                <a:schemeClr val="accent2"/>
              </a:buClr>
            </a:pPr>
            <a:r>
              <a:rPr lang="en-GB" dirty="0"/>
              <a:t>Who has keys?</a:t>
            </a:r>
          </a:p>
          <a:p>
            <a:pPr marL="342900" lvl="1">
              <a:buClr>
                <a:schemeClr val="accent2"/>
              </a:buClr>
            </a:pPr>
            <a:r>
              <a:rPr lang="en-GB" dirty="0"/>
              <a:t>Documents e.g. tenancy agreement, utility bills, rent receipts</a:t>
            </a:r>
          </a:p>
          <a:p>
            <a:pPr marL="342900" lvl="1">
              <a:buClr>
                <a:schemeClr val="accent2"/>
              </a:buClr>
            </a:pPr>
            <a:endParaRPr lang="en-GB" dirty="0"/>
          </a:p>
          <a:p>
            <a:pPr marL="171450" indent="-171450">
              <a:buClr>
                <a:schemeClr val="accent2"/>
              </a:buClr>
              <a:buFont typeface="Arial" panose="020B0604020202020204" pitchFamily="34" charset="0"/>
              <a:buChar char="•"/>
            </a:pPr>
            <a:r>
              <a:rPr lang="en-GB" dirty="0"/>
              <a:t>Take photos and notes re: interior of property (e.g. locks on internal doors)</a:t>
            </a:r>
          </a:p>
          <a:p>
            <a:pPr marL="171450" indent="-171450">
              <a:buClr>
                <a:schemeClr val="accent2"/>
              </a:buClr>
              <a:buFont typeface="Arial" panose="020B0604020202020204" pitchFamily="34" charset="0"/>
              <a:buChar char="•"/>
            </a:pPr>
            <a:endParaRPr lang="en-GB" dirty="0"/>
          </a:p>
          <a:p>
            <a:pPr marL="171450" indent="-171450">
              <a:buClr>
                <a:schemeClr val="accent2"/>
              </a:buClr>
              <a:buFont typeface="Arial" panose="020B0604020202020204" pitchFamily="34" charset="0"/>
              <a:buChar char="•"/>
            </a:pPr>
            <a:r>
              <a:rPr lang="en-GB" dirty="0"/>
              <a:t>Inquire with neighbours</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Visits to the property</a:t>
            </a:r>
          </a:p>
        </p:txBody>
      </p:sp>
    </p:spTree>
    <p:extLst>
      <p:ext uri="{BB962C8B-B14F-4D97-AF65-F5344CB8AC3E}">
        <p14:creationId xmlns:p14="http://schemas.microsoft.com/office/powerpoint/2010/main" val="1732671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Woman using computer">
            <a:extLst>
              <a:ext uri="{FF2B5EF4-FFF2-40B4-BE49-F238E27FC236}">
                <a16:creationId xmlns:a16="http://schemas.microsoft.com/office/drawing/2014/main" id="{6A62F1FA-442D-01D9-DF5B-4F3FB5D45467}"/>
              </a:ext>
            </a:extLst>
          </p:cNvPr>
          <p:cNvPicPr>
            <a:picLocks noGrp="1" noChangeAspect="1"/>
          </p:cNvPicPr>
          <p:nvPr>
            <p:ph type="pic" sz="quarter" idx="13"/>
          </p:nvPr>
        </p:nvPicPr>
        <p:blipFill>
          <a:blip r:embed="rId2"/>
          <a:srcRect l="29998" r="29998"/>
          <a:stretch>
            <a:fillRect/>
          </a:stretch>
        </p:blipFill>
        <p:spPr/>
      </p:pic>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0500" y="1304736"/>
            <a:ext cx="3806113" cy="2885678"/>
          </a:xfrm>
        </p:spPr>
        <p:txBody>
          <a:bodyPr/>
          <a:lstStyle/>
          <a:p>
            <a:pPr marL="171450" indent="-171450">
              <a:spcAft>
                <a:spcPts val="600"/>
              </a:spcAft>
              <a:buClr>
                <a:schemeClr val="accent2"/>
              </a:buClr>
              <a:buFont typeface="Arial" panose="020B0604020202020204" pitchFamily="34" charset="0"/>
              <a:buChar char="•"/>
            </a:pPr>
            <a:r>
              <a:rPr lang="en-GB" dirty="0"/>
              <a:t>Persons registered at address for voting and council tax</a:t>
            </a:r>
          </a:p>
          <a:p>
            <a:pPr marL="171450" indent="-171450">
              <a:spcAft>
                <a:spcPts val="600"/>
              </a:spcAft>
              <a:buClr>
                <a:schemeClr val="accent2"/>
              </a:buClr>
              <a:buFont typeface="Arial" panose="020B0604020202020204" pitchFamily="34" charset="0"/>
              <a:buChar char="•"/>
            </a:pPr>
            <a:r>
              <a:rPr lang="en-GB" dirty="0"/>
              <a:t>Housing benefit/other DWP checks</a:t>
            </a:r>
          </a:p>
          <a:p>
            <a:pPr marL="171450" indent="-171450">
              <a:spcAft>
                <a:spcPts val="600"/>
              </a:spcAft>
              <a:buClr>
                <a:schemeClr val="accent2"/>
              </a:buClr>
              <a:buFont typeface="Arial" panose="020B0604020202020204" pitchFamily="34" charset="0"/>
              <a:buChar char="•"/>
            </a:pPr>
            <a:r>
              <a:rPr lang="en-GB" dirty="0"/>
              <a:t>Equifax, Experian, 360 checks (may show links to other properties)</a:t>
            </a:r>
          </a:p>
          <a:p>
            <a:pPr marL="171450" indent="-171450">
              <a:spcAft>
                <a:spcPts val="600"/>
              </a:spcAft>
              <a:buClr>
                <a:schemeClr val="accent2"/>
              </a:buClr>
              <a:buFont typeface="Arial" panose="020B0604020202020204" pitchFamily="34" charset="0"/>
              <a:buChar char="•"/>
            </a:pPr>
            <a:r>
              <a:rPr lang="en-GB" dirty="0"/>
              <a:t>Disrepair logs – who is reporting, who is on site affording access etc</a:t>
            </a:r>
          </a:p>
          <a:p>
            <a:pPr marL="171450" indent="-171450">
              <a:spcAft>
                <a:spcPts val="600"/>
              </a:spcAft>
              <a:buClr>
                <a:schemeClr val="accent2"/>
              </a:buClr>
              <a:buFont typeface="Arial" panose="020B0604020202020204" pitchFamily="34" charset="0"/>
              <a:buChar char="•"/>
            </a:pPr>
            <a:r>
              <a:rPr lang="en-GB" dirty="0"/>
              <a:t>Records of tenancy inspections</a:t>
            </a:r>
          </a:p>
          <a:p>
            <a:pPr marL="171450" indent="-171450">
              <a:spcAft>
                <a:spcPts val="600"/>
              </a:spcAft>
              <a:buClr>
                <a:schemeClr val="accent2"/>
              </a:buClr>
              <a:buFont typeface="Arial" panose="020B0604020202020204" pitchFamily="34" charset="0"/>
              <a:buChar char="•"/>
            </a:pPr>
            <a:r>
              <a:rPr lang="en-GB" dirty="0"/>
              <a:t>Rent account – how and where is it paid</a:t>
            </a:r>
          </a:p>
          <a:p>
            <a:pPr marL="171450" indent="-171450">
              <a:spcAft>
                <a:spcPts val="600"/>
              </a:spcAft>
              <a:buClr>
                <a:schemeClr val="accent2"/>
              </a:buClr>
              <a:buFont typeface="Arial" panose="020B0604020202020204" pitchFamily="34" charset="0"/>
              <a:buChar char="•"/>
            </a:pPr>
            <a:r>
              <a:rPr lang="en-GB" dirty="0"/>
              <a:t>Which school does D’s children go to and what contact details does the school have</a:t>
            </a:r>
          </a:p>
          <a:p>
            <a:pPr marL="171450" indent="-171450">
              <a:spcAft>
                <a:spcPts val="600"/>
              </a:spcAft>
              <a:buClr>
                <a:schemeClr val="accent2"/>
              </a:buClr>
              <a:buFont typeface="Arial" panose="020B0604020202020204" pitchFamily="34" charset="0"/>
              <a:buChar char="•"/>
            </a:pPr>
            <a:r>
              <a:rPr lang="en-GB" dirty="0"/>
              <a:t>Address/contact details held by D’s doctor/dentist</a:t>
            </a:r>
          </a:p>
          <a:p>
            <a:pPr marL="171450" indent="-171450">
              <a:spcAft>
                <a:spcPts val="600"/>
              </a:spcAft>
              <a:buClr>
                <a:schemeClr val="accent2"/>
              </a:buClr>
              <a:buFont typeface="Arial" panose="020B0604020202020204" pitchFamily="34" charset="0"/>
              <a:buChar char="•"/>
            </a:pPr>
            <a:r>
              <a:rPr lang="en-GB" dirty="0"/>
              <a:t>Social media</a:t>
            </a:r>
          </a:p>
          <a:p>
            <a:pPr marL="171450" indent="-171450">
              <a:spcAft>
                <a:spcPts val="600"/>
              </a:spcAft>
              <a:buClr>
                <a:schemeClr val="accent2"/>
              </a:buClr>
              <a:buFont typeface="Arial" panose="020B0604020202020204" pitchFamily="34" charset="0"/>
              <a:buChar char="•"/>
            </a:pPr>
            <a:r>
              <a:rPr lang="en-GB" dirty="0"/>
              <a:t>Send letters to different addresses with different reference numbers and if tenant phones ask for the reference</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Desktop inquiries</a:t>
            </a:r>
          </a:p>
        </p:txBody>
      </p:sp>
    </p:spTree>
    <p:extLst>
      <p:ext uri="{BB962C8B-B14F-4D97-AF65-F5344CB8AC3E}">
        <p14:creationId xmlns:p14="http://schemas.microsoft.com/office/powerpoint/2010/main" val="1568253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CFABD-9176-8BB1-2F01-83C9EE410D39}"/>
              </a:ext>
            </a:extLst>
          </p:cNvPr>
          <p:cNvSpPr>
            <a:spLocks noGrp="1"/>
          </p:cNvSpPr>
          <p:nvPr>
            <p:ph type="body" sz="quarter" idx="10"/>
          </p:nvPr>
        </p:nvSpPr>
        <p:spPr/>
        <p:txBody>
          <a:bodyPr/>
          <a:lstStyle/>
          <a:p>
            <a:pPr marL="171450" indent="-171450">
              <a:spcAft>
                <a:spcPts val="600"/>
              </a:spcAft>
              <a:buClr>
                <a:schemeClr val="accent2"/>
              </a:buClr>
              <a:buFont typeface="Arial" panose="020B0604020202020204" pitchFamily="34" charset="0"/>
              <a:buChar char="•"/>
            </a:pPr>
            <a:r>
              <a:rPr lang="en-GB" dirty="0"/>
              <a:t>GDPR and ICO oversight regulates disclosure of information from 3</a:t>
            </a:r>
            <a:r>
              <a:rPr lang="en-GB" baseline="30000" dirty="0"/>
              <a:t>rd</a:t>
            </a:r>
            <a:r>
              <a:rPr lang="en-GB" dirty="0"/>
              <a:t> parties</a:t>
            </a:r>
          </a:p>
          <a:p>
            <a:pPr marL="171450" indent="-171450">
              <a:spcAft>
                <a:spcPts val="600"/>
              </a:spcAft>
              <a:buClr>
                <a:schemeClr val="accent2"/>
              </a:buClr>
              <a:buFont typeface="Arial" panose="020B0604020202020204" pitchFamily="34" charset="0"/>
              <a:buChar char="•"/>
            </a:pPr>
            <a:r>
              <a:rPr lang="en-GB" dirty="0"/>
              <a:t>Lawful bases for disclosure include:</a:t>
            </a:r>
          </a:p>
          <a:p>
            <a:pPr marL="342900" lvl="1">
              <a:spcAft>
                <a:spcPts val="600"/>
              </a:spcAft>
              <a:buClr>
                <a:schemeClr val="accent2"/>
              </a:buClr>
            </a:pPr>
            <a:r>
              <a:rPr lang="en-GB" dirty="0"/>
              <a:t>Public task</a:t>
            </a:r>
          </a:p>
          <a:p>
            <a:pPr marL="342900" lvl="1">
              <a:spcAft>
                <a:spcPts val="600"/>
              </a:spcAft>
              <a:buClr>
                <a:schemeClr val="accent2"/>
              </a:buClr>
            </a:pPr>
            <a:r>
              <a:rPr lang="en-GB" dirty="0"/>
              <a:t>Legitimate interests esp. private bodies</a:t>
            </a:r>
          </a:p>
          <a:p>
            <a:pPr marL="171450" indent="-171450">
              <a:spcAft>
                <a:spcPts val="600"/>
              </a:spcAft>
              <a:buClr>
                <a:schemeClr val="accent2"/>
              </a:buClr>
              <a:buFont typeface="Arial" panose="020B0604020202020204" pitchFamily="34" charset="0"/>
              <a:buChar char="•"/>
            </a:pPr>
            <a:r>
              <a:rPr lang="en-GB" dirty="0"/>
              <a:t>GDPR exemptions/s.15 DPA 2018</a:t>
            </a:r>
          </a:p>
          <a:p>
            <a:pPr marL="342900" lvl="1">
              <a:spcAft>
                <a:spcPts val="600"/>
              </a:spcAft>
              <a:buClr>
                <a:schemeClr val="accent2"/>
              </a:buClr>
            </a:pPr>
            <a:r>
              <a:rPr lang="en-GB" dirty="0"/>
              <a:t>Prevention or detection of crime – Schedule 2, paras. 2-3</a:t>
            </a:r>
          </a:p>
          <a:p>
            <a:pPr marL="342900" lvl="1">
              <a:spcAft>
                <a:spcPts val="600"/>
              </a:spcAft>
              <a:buClr>
                <a:schemeClr val="accent2"/>
              </a:buClr>
            </a:pPr>
            <a:r>
              <a:rPr lang="en-GB" dirty="0"/>
              <a:t>Necessary for purpose of or in connection with legal proceedings – Schedule 2, para. 5</a:t>
            </a:r>
          </a:p>
          <a:p>
            <a:endParaRPr lang="en-GB" dirty="0"/>
          </a:p>
        </p:txBody>
      </p:sp>
      <p:sp>
        <p:nvSpPr>
          <p:cNvPr id="3" name="Text Placeholder 2">
            <a:extLst>
              <a:ext uri="{FF2B5EF4-FFF2-40B4-BE49-F238E27FC236}">
                <a16:creationId xmlns:a16="http://schemas.microsoft.com/office/drawing/2014/main" id="{DB5721F9-5737-2299-E601-8A5ABBAB38E8}"/>
              </a:ext>
            </a:extLst>
          </p:cNvPr>
          <p:cNvSpPr>
            <a:spLocks noGrp="1"/>
          </p:cNvSpPr>
          <p:nvPr>
            <p:ph type="body" sz="quarter" idx="12"/>
          </p:nvPr>
        </p:nvSpPr>
        <p:spPr/>
        <p:txBody>
          <a:bodyPr/>
          <a:lstStyle/>
          <a:p>
            <a:r>
              <a:rPr lang="en-GB" dirty="0"/>
              <a:t>Documents and information from 3rd parties</a:t>
            </a:r>
          </a:p>
          <a:p>
            <a:endParaRPr lang="en-GB" dirty="0"/>
          </a:p>
        </p:txBody>
      </p:sp>
      <p:sp>
        <p:nvSpPr>
          <p:cNvPr id="4" name="Text Placeholder 3">
            <a:extLst>
              <a:ext uri="{FF2B5EF4-FFF2-40B4-BE49-F238E27FC236}">
                <a16:creationId xmlns:a16="http://schemas.microsoft.com/office/drawing/2014/main" id="{D7B1B71E-282D-4235-94C9-7FF02927B0CA}"/>
              </a:ext>
            </a:extLst>
          </p:cNvPr>
          <p:cNvSpPr>
            <a:spLocks noGrp="1"/>
          </p:cNvSpPr>
          <p:nvPr>
            <p:ph type="body" sz="quarter" idx="13"/>
          </p:nvPr>
        </p:nvSpPr>
        <p:spPr/>
        <p:txBody>
          <a:bodyPr/>
          <a:lstStyle/>
          <a:p>
            <a:r>
              <a:rPr lang="en-GB" dirty="0"/>
              <a:t>GDPR</a:t>
            </a:r>
          </a:p>
        </p:txBody>
      </p:sp>
      <p:sp>
        <p:nvSpPr>
          <p:cNvPr id="8" name="Text Placeholder 7">
            <a:extLst>
              <a:ext uri="{FF2B5EF4-FFF2-40B4-BE49-F238E27FC236}">
                <a16:creationId xmlns:a16="http://schemas.microsoft.com/office/drawing/2014/main" id="{00392C5A-E8E4-06A5-C65A-7C5F363C1E50}"/>
              </a:ext>
            </a:extLst>
          </p:cNvPr>
          <p:cNvSpPr>
            <a:spLocks noGrp="1"/>
          </p:cNvSpPr>
          <p:nvPr>
            <p:ph type="body" sz="quarter" idx="14"/>
          </p:nvPr>
        </p:nvSpPr>
        <p:spPr/>
        <p:txBody>
          <a:bodyPr/>
          <a:lstStyle/>
          <a:p>
            <a:pPr marL="171450" indent="-171450">
              <a:spcAft>
                <a:spcPts val="600"/>
              </a:spcAft>
              <a:buClr>
                <a:schemeClr val="accent2"/>
              </a:buClr>
              <a:buFont typeface="Arial" panose="020B0604020202020204" pitchFamily="34" charset="0"/>
              <a:buChar char="•"/>
            </a:pPr>
            <a:r>
              <a:rPr lang="en-GB" dirty="0"/>
              <a:t>Data sharing – s. 68 of the Serious Crime Act 2007 / Schedule 1 para 14 DPA 2018</a:t>
            </a:r>
          </a:p>
          <a:p>
            <a:pPr marL="171450" indent="-171450">
              <a:spcAft>
                <a:spcPts val="600"/>
              </a:spcAft>
              <a:buClr>
                <a:schemeClr val="accent2"/>
              </a:buClr>
              <a:buFont typeface="Arial" panose="020B0604020202020204" pitchFamily="34" charset="0"/>
              <a:buChar char="•"/>
            </a:pPr>
            <a:r>
              <a:rPr lang="en-GB" dirty="0"/>
              <a:t>If local authority:</a:t>
            </a:r>
          </a:p>
          <a:p>
            <a:pPr marL="342900" lvl="1">
              <a:spcAft>
                <a:spcPts val="600"/>
              </a:spcAft>
              <a:buClr>
                <a:schemeClr val="accent2"/>
              </a:buClr>
            </a:pPr>
            <a:r>
              <a:rPr lang="en-GB" dirty="0"/>
              <a:t>Prevention of Social Housing Fraud Act 2013, s.7-9</a:t>
            </a:r>
          </a:p>
          <a:p>
            <a:pPr marL="342900" lvl="1">
              <a:spcAft>
                <a:spcPts val="600"/>
              </a:spcAft>
              <a:buClr>
                <a:schemeClr val="accent2"/>
              </a:buClr>
            </a:pPr>
            <a:r>
              <a:rPr lang="en-GB" dirty="0"/>
              <a:t>Prevention of Social Housing Fraud (Power to Require Information) (England) Regulations 2014</a:t>
            </a:r>
          </a:p>
          <a:p>
            <a:endParaRPr lang="en-GB" dirty="0"/>
          </a:p>
          <a:p>
            <a:endParaRPr lang="en-GB" dirty="0"/>
          </a:p>
          <a:p>
            <a:endParaRPr lang="en-GB" dirty="0"/>
          </a:p>
          <a:p>
            <a:endParaRPr lang="en-GB" dirty="0"/>
          </a:p>
          <a:p>
            <a:endParaRPr lang="en-GB" dirty="0"/>
          </a:p>
        </p:txBody>
      </p:sp>
      <p:sp>
        <p:nvSpPr>
          <p:cNvPr id="9" name="Text Placeholder 8">
            <a:extLst>
              <a:ext uri="{FF2B5EF4-FFF2-40B4-BE49-F238E27FC236}">
                <a16:creationId xmlns:a16="http://schemas.microsoft.com/office/drawing/2014/main" id="{044D30EB-6064-1F6E-C579-7838559FF0BE}"/>
              </a:ext>
            </a:extLst>
          </p:cNvPr>
          <p:cNvSpPr>
            <a:spLocks noGrp="1"/>
          </p:cNvSpPr>
          <p:nvPr>
            <p:ph type="body" sz="quarter" idx="15"/>
          </p:nvPr>
        </p:nvSpPr>
        <p:spPr/>
        <p:txBody>
          <a:bodyPr/>
          <a:lstStyle/>
          <a:p>
            <a:r>
              <a:rPr lang="en-GB" dirty="0"/>
              <a:t>Other powers and issues</a:t>
            </a:r>
          </a:p>
        </p:txBody>
      </p:sp>
    </p:spTree>
    <p:extLst>
      <p:ext uri="{BB962C8B-B14F-4D97-AF65-F5344CB8AC3E}">
        <p14:creationId xmlns:p14="http://schemas.microsoft.com/office/powerpoint/2010/main" val="273143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Red classic buildings with stairs and balconies">
            <a:extLst>
              <a:ext uri="{FF2B5EF4-FFF2-40B4-BE49-F238E27FC236}">
                <a16:creationId xmlns:a16="http://schemas.microsoft.com/office/drawing/2014/main" id="{46E7A4EB-3D9D-8924-CD67-D7ED54C630DF}"/>
              </a:ext>
            </a:extLst>
          </p:cNvPr>
          <p:cNvPicPr>
            <a:picLocks noGrp="1" noChangeAspect="1"/>
          </p:cNvPicPr>
          <p:nvPr>
            <p:ph type="pic" sz="quarter" idx="13"/>
          </p:nvPr>
        </p:nvPicPr>
        <p:blipFill>
          <a:blip r:embed="rId2"/>
          <a:srcRect l="18218" r="18218"/>
          <a:stretch>
            <a:fillRect/>
          </a:stretch>
        </p:blipFill>
        <p:spPr/>
      </p:pic>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137" y="1834275"/>
            <a:ext cx="3806113" cy="2957928"/>
          </a:xfrm>
        </p:spPr>
        <p:txBody>
          <a:bodyPr/>
          <a:lstStyle/>
          <a:p>
            <a:pPr marL="171450" indent="-171450" algn="just">
              <a:spcAft>
                <a:spcPts val="1200"/>
              </a:spcAft>
              <a:buClr>
                <a:schemeClr val="accent2"/>
              </a:buClr>
              <a:buFont typeface="Arial" panose="020B0604020202020204" pitchFamily="34" charset="0"/>
              <a:buChar char="•"/>
            </a:pPr>
            <a:r>
              <a:rPr lang="en-GB" dirty="0"/>
              <a:t>Third-party disclosure orders in civil proceedings against non-parties generally only available post-issue.</a:t>
            </a:r>
          </a:p>
          <a:p>
            <a:pPr marL="171450" indent="-171450" algn="just">
              <a:spcAft>
                <a:spcPts val="1200"/>
              </a:spcAft>
              <a:buClr>
                <a:schemeClr val="accent2"/>
              </a:buClr>
              <a:buFont typeface="Arial" panose="020B0604020202020204" pitchFamily="34" charset="0"/>
              <a:buChar char="•"/>
            </a:pPr>
            <a:r>
              <a:rPr lang="en-GB" dirty="0"/>
              <a:t>July 2022 RB of Kensington &amp; Chelsea obtain Norwich Pharmacal Order (“NPO”) against Airbnb.</a:t>
            </a:r>
          </a:p>
          <a:p>
            <a:pPr marL="171450" indent="-171450" algn="just">
              <a:spcAft>
                <a:spcPts val="1200"/>
              </a:spcAft>
              <a:buClr>
                <a:schemeClr val="accent2"/>
              </a:buClr>
              <a:buFont typeface="Arial" panose="020B0604020202020204" pitchFamily="34" charset="0"/>
              <a:buChar char="•"/>
            </a:pPr>
            <a:r>
              <a:rPr lang="en-GB" dirty="0"/>
              <a:t>Order to disclose:</a:t>
            </a:r>
          </a:p>
          <a:p>
            <a:pPr marL="342900" lvl="1" algn="just">
              <a:spcAft>
                <a:spcPts val="1200"/>
              </a:spcAft>
              <a:buClr>
                <a:schemeClr val="accent2"/>
              </a:buClr>
            </a:pPr>
            <a:r>
              <a:rPr lang="en-GB" dirty="0"/>
              <a:t>names and addresses of persons who had advertised a social housing property in a certain estate;</a:t>
            </a:r>
          </a:p>
          <a:p>
            <a:pPr marL="342900" lvl="1" algn="just">
              <a:spcAft>
                <a:spcPts val="1200"/>
              </a:spcAft>
              <a:buClr>
                <a:schemeClr val="accent2"/>
              </a:buClr>
            </a:pPr>
            <a:r>
              <a:rPr lang="en-GB" dirty="0"/>
              <a:t>sums received for rental bookings; and</a:t>
            </a:r>
          </a:p>
          <a:p>
            <a:pPr marL="342900" lvl="1" algn="just">
              <a:spcAft>
                <a:spcPts val="1200"/>
              </a:spcAft>
              <a:buClr>
                <a:schemeClr val="accent2"/>
              </a:buClr>
            </a:pPr>
            <a:r>
              <a:rPr lang="en-GB" dirty="0"/>
              <a:t>the transaction history for the property.</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Norwich Pharmacal Orders?</a:t>
            </a:r>
          </a:p>
        </p:txBody>
      </p:sp>
    </p:spTree>
    <p:extLst>
      <p:ext uri="{BB962C8B-B14F-4D97-AF65-F5344CB8AC3E}">
        <p14:creationId xmlns:p14="http://schemas.microsoft.com/office/powerpoint/2010/main" val="139163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BAA66-F770-EAA7-19AA-A3301A82C00E}"/>
              </a:ext>
            </a:extLst>
          </p:cNvPr>
          <p:cNvSpPr>
            <a:spLocks noGrp="1"/>
          </p:cNvSpPr>
          <p:nvPr>
            <p:ph type="body" sz="quarter" idx="10"/>
          </p:nvPr>
        </p:nvSpPr>
        <p:spPr/>
        <p:txBody>
          <a:bodyPr/>
          <a:lstStyle/>
          <a:p>
            <a:r>
              <a:rPr lang="en-GB" dirty="0"/>
              <a:t>Housing Fraud</a:t>
            </a:r>
          </a:p>
        </p:txBody>
      </p:sp>
      <p:sp>
        <p:nvSpPr>
          <p:cNvPr id="3" name="Text Placeholder 2">
            <a:extLst>
              <a:ext uri="{FF2B5EF4-FFF2-40B4-BE49-F238E27FC236}">
                <a16:creationId xmlns:a16="http://schemas.microsoft.com/office/drawing/2014/main" id="{758E6318-DB98-07D1-B0A8-92C1BB7E716E}"/>
              </a:ext>
            </a:extLst>
          </p:cNvPr>
          <p:cNvSpPr>
            <a:spLocks noGrp="1"/>
          </p:cNvSpPr>
          <p:nvPr>
            <p:ph type="body" sz="quarter" idx="11"/>
          </p:nvPr>
        </p:nvSpPr>
        <p:spPr/>
        <p:txBody>
          <a:bodyPr/>
          <a:lstStyle/>
          <a:p>
            <a:r>
              <a:rPr lang="en-GB" dirty="0"/>
              <a:t>Catherine Rowlands and Alistair Cantor</a:t>
            </a:r>
          </a:p>
        </p:txBody>
      </p:sp>
      <p:sp>
        <p:nvSpPr>
          <p:cNvPr id="4" name="Text Placeholder 3">
            <a:extLst>
              <a:ext uri="{FF2B5EF4-FFF2-40B4-BE49-F238E27FC236}">
                <a16:creationId xmlns:a16="http://schemas.microsoft.com/office/drawing/2014/main" id="{14DBA231-BC5B-D52B-5238-97AD3F9984D9}"/>
              </a:ext>
            </a:extLst>
          </p:cNvPr>
          <p:cNvSpPr>
            <a:spLocks noGrp="1"/>
          </p:cNvSpPr>
          <p:nvPr>
            <p:ph type="body" sz="quarter" idx="12"/>
          </p:nvPr>
        </p:nvSpPr>
        <p:spPr/>
        <p:txBody>
          <a:bodyPr/>
          <a:lstStyle/>
          <a:p>
            <a:r>
              <a:rPr lang="en-GB" dirty="0"/>
              <a:t>9 October 2023</a:t>
            </a:r>
          </a:p>
        </p:txBody>
      </p:sp>
    </p:spTree>
    <p:extLst>
      <p:ext uri="{BB962C8B-B14F-4D97-AF65-F5344CB8AC3E}">
        <p14:creationId xmlns:p14="http://schemas.microsoft.com/office/powerpoint/2010/main" val="23945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CFABD-9176-8BB1-2F01-83C9EE410D39}"/>
              </a:ext>
            </a:extLst>
          </p:cNvPr>
          <p:cNvSpPr>
            <a:spLocks noGrp="1"/>
          </p:cNvSpPr>
          <p:nvPr>
            <p:ph type="body" sz="quarter" idx="10"/>
          </p:nvPr>
        </p:nvSpPr>
        <p:spPr/>
        <p:txBody>
          <a:bodyPr/>
          <a:lstStyle/>
          <a:p>
            <a:pPr marL="228600" indent="-228600" algn="just">
              <a:spcAft>
                <a:spcPts val="1200"/>
              </a:spcAft>
              <a:buClr>
                <a:schemeClr val="accent2"/>
              </a:buClr>
              <a:buFont typeface="+mj-lt"/>
              <a:buAutoNum type="alphaLcParenR"/>
            </a:pPr>
            <a:r>
              <a:rPr lang="en-GB" dirty="0"/>
              <a:t>There must be a good arguable case there has been wrongdoing.</a:t>
            </a:r>
          </a:p>
          <a:p>
            <a:pPr marL="228600" indent="-228600" algn="just">
              <a:spcAft>
                <a:spcPts val="1200"/>
              </a:spcAft>
              <a:buClr>
                <a:schemeClr val="accent2"/>
              </a:buClr>
              <a:buFont typeface="+mj-lt"/>
              <a:buAutoNum type="alphaLcParenR"/>
            </a:pPr>
            <a:r>
              <a:rPr lang="en-GB" dirty="0"/>
              <a:t>A NPO must be needed to enable action to be brought against the ultimate wrongdoer.</a:t>
            </a:r>
          </a:p>
          <a:p>
            <a:pPr marL="228600" indent="-228600" algn="just">
              <a:spcAft>
                <a:spcPts val="1200"/>
              </a:spcAft>
              <a:buClr>
                <a:schemeClr val="accent2"/>
              </a:buClr>
              <a:buFont typeface="+mj-lt"/>
              <a:buAutoNum type="alphaLcParenR"/>
            </a:pPr>
            <a:r>
              <a:rPr lang="en-GB" dirty="0"/>
              <a:t>Respondent to the application must be </a:t>
            </a:r>
            <a:r>
              <a:rPr lang="en-GB" i="1" dirty="0"/>
              <a:t>“mixed up” </a:t>
            </a:r>
            <a:r>
              <a:rPr lang="en-GB" dirty="0"/>
              <a:t>in the wrongdoing so as to have facilitated it.</a:t>
            </a:r>
          </a:p>
          <a:p>
            <a:pPr marL="228600" indent="-228600" algn="just">
              <a:spcAft>
                <a:spcPts val="1200"/>
              </a:spcAft>
              <a:buClr>
                <a:schemeClr val="accent2"/>
              </a:buClr>
              <a:buFont typeface="+mj-lt"/>
              <a:buAutoNum type="alphaLcParenR"/>
            </a:pPr>
            <a:r>
              <a:rPr lang="en-GB" dirty="0"/>
              <a:t>Respondent must be able or likely to be able to provide the information necessary to enable the ultimate wrongdoer to be sued.</a:t>
            </a:r>
          </a:p>
          <a:p>
            <a:pPr marL="228600" indent="-228600" algn="just">
              <a:spcAft>
                <a:spcPts val="1200"/>
              </a:spcAft>
              <a:buClr>
                <a:schemeClr val="accent2"/>
              </a:buClr>
              <a:buFont typeface="+mj-lt"/>
              <a:buAutoNum type="alphaLcParenR"/>
            </a:pPr>
            <a:r>
              <a:rPr lang="en-GB" dirty="0"/>
              <a:t>The NPO is necessary and proportionate.</a:t>
            </a:r>
          </a:p>
          <a:p>
            <a:endParaRPr lang="en-GB" dirty="0"/>
          </a:p>
        </p:txBody>
      </p:sp>
      <p:sp>
        <p:nvSpPr>
          <p:cNvPr id="3" name="Text Placeholder 2">
            <a:extLst>
              <a:ext uri="{FF2B5EF4-FFF2-40B4-BE49-F238E27FC236}">
                <a16:creationId xmlns:a16="http://schemas.microsoft.com/office/drawing/2014/main" id="{DB5721F9-5737-2299-E601-8A5ABBAB38E8}"/>
              </a:ext>
            </a:extLst>
          </p:cNvPr>
          <p:cNvSpPr>
            <a:spLocks noGrp="1"/>
          </p:cNvSpPr>
          <p:nvPr>
            <p:ph type="body" sz="quarter" idx="12"/>
          </p:nvPr>
        </p:nvSpPr>
        <p:spPr/>
        <p:txBody>
          <a:bodyPr/>
          <a:lstStyle/>
          <a:p>
            <a:r>
              <a:rPr lang="en-GB" dirty="0"/>
              <a:t>Norwich Pharmacal Orders (cont.)</a:t>
            </a:r>
          </a:p>
          <a:p>
            <a:endParaRPr lang="en-GB" dirty="0"/>
          </a:p>
        </p:txBody>
      </p:sp>
      <p:sp>
        <p:nvSpPr>
          <p:cNvPr id="4" name="Text Placeholder 3">
            <a:extLst>
              <a:ext uri="{FF2B5EF4-FFF2-40B4-BE49-F238E27FC236}">
                <a16:creationId xmlns:a16="http://schemas.microsoft.com/office/drawing/2014/main" id="{D7B1B71E-282D-4235-94C9-7FF02927B0CA}"/>
              </a:ext>
            </a:extLst>
          </p:cNvPr>
          <p:cNvSpPr>
            <a:spLocks noGrp="1"/>
          </p:cNvSpPr>
          <p:nvPr>
            <p:ph type="body" sz="quarter" idx="13"/>
          </p:nvPr>
        </p:nvSpPr>
        <p:spPr/>
        <p:txBody>
          <a:bodyPr/>
          <a:lstStyle/>
          <a:p>
            <a:r>
              <a:rPr lang="en-GB" dirty="0"/>
              <a:t>Criteria</a:t>
            </a:r>
          </a:p>
        </p:txBody>
      </p:sp>
      <p:sp>
        <p:nvSpPr>
          <p:cNvPr id="8" name="Text Placeholder 7">
            <a:extLst>
              <a:ext uri="{FF2B5EF4-FFF2-40B4-BE49-F238E27FC236}">
                <a16:creationId xmlns:a16="http://schemas.microsoft.com/office/drawing/2014/main" id="{00392C5A-E8E4-06A5-C65A-7C5F363C1E50}"/>
              </a:ext>
            </a:extLst>
          </p:cNvPr>
          <p:cNvSpPr>
            <a:spLocks noGrp="1"/>
          </p:cNvSpPr>
          <p:nvPr>
            <p:ph type="body" sz="quarter" idx="14"/>
          </p:nvPr>
        </p:nvSpPr>
        <p:spPr/>
        <p:txBody>
          <a:bodyPr/>
          <a:lstStyle/>
          <a:p>
            <a:pPr marL="171450" indent="-171450" algn="just">
              <a:spcAft>
                <a:spcPts val="1200"/>
              </a:spcAft>
              <a:buClr>
                <a:schemeClr val="accent2"/>
              </a:buClr>
              <a:buFont typeface="Arial" panose="020B0604020202020204" pitchFamily="34" charset="0"/>
              <a:buChar char="•"/>
            </a:pPr>
            <a:r>
              <a:rPr lang="en-GB" dirty="0"/>
              <a:t>Either free-standing application (usually by Part 8 claim) or application in existing proceedings.</a:t>
            </a:r>
          </a:p>
          <a:p>
            <a:pPr marL="171450" indent="-171450" algn="just">
              <a:spcAft>
                <a:spcPts val="1200"/>
              </a:spcAft>
              <a:buClr>
                <a:schemeClr val="accent2"/>
              </a:buClr>
              <a:buFont typeface="Arial" panose="020B0604020202020204" pitchFamily="34" charset="0"/>
              <a:buChar char="•"/>
            </a:pPr>
            <a:r>
              <a:rPr lang="en-GB" dirty="0"/>
              <a:t>Usual order is for applicant to bear the respondent’s costs of the application and of making disclosure.</a:t>
            </a:r>
          </a:p>
          <a:p>
            <a:pPr marL="171450" indent="-171450" algn="just">
              <a:spcAft>
                <a:spcPts val="1200"/>
              </a:spcAft>
              <a:buClr>
                <a:schemeClr val="accent2"/>
              </a:buClr>
              <a:buFont typeface="Arial" panose="020B0604020202020204" pitchFamily="34" charset="0"/>
              <a:buChar char="•"/>
            </a:pPr>
            <a:r>
              <a:rPr lang="en-GB" dirty="0"/>
              <a:t>However, such costs can subsequently be claimed against the wrongdoer in the subsequent action (see </a:t>
            </a:r>
            <a:r>
              <a:rPr lang="en-GB" i="1" u="sng" dirty="0"/>
              <a:t>Totalise Plc v Motley Fool Ltd</a:t>
            </a:r>
            <a:r>
              <a:rPr lang="en-GB" u="sng" dirty="0"/>
              <a:t> [2001] EWCA Civ 1897; [2002] 1 WLR 1233</a:t>
            </a:r>
            <a:r>
              <a:rPr lang="en-GB" dirty="0"/>
              <a:t>).</a:t>
            </a:r>
            <a:r>
              <a:rPr lang="en-GB" u="sng" dirty="0"/>
              <a:t> </a:t>
            </a:r>
            <a:endParaRPr lang="en-GB" dirty="0"/>
          </a:p>
          <a:p>
            <a:endParaRPr lang="en-GB" dirty="0"/>
          </a:p>
        </p:txBody>
      </p:sp>
      <p:sp>
        <p:nvSpPr>
          <p:cNvPr id="9" name="Text Placeholder 8">
            <a:extLst>
              <a:ext uri="{FF2B5EF4-FFF2-40B4-BE49-F238E27FC236}">
                <a16:creationId xmlns:a16="http://schemas.microsoft.com/office/drawing/2014/main" id="{044D30EB-6064-1F6E-C579-7838559FF0BE}"/>
              </a:ext>
            </a:extLst>
          </p:cNvPr>
          <p:cNvSpPr>
            <a:spLocks noGrp="1"/>
          </p:cNvSpPr>
          <p:nvPr>
            <p:ph type="body" sz="quarter" idx="15"/>
          </p:nvPr>
        </p:nvSpPr>
        <p:spPr/>
        <p:txBody>
          <a:bodyPr/>
          <a:lstStyle/>
          <a:p>
            <a:r>
              <a:rPr lang="en-GB" dirty="0"/>
              <a:t>Procedure</a:t>
            </a:r>
          </a:p>
        </p:txBody>
      </p:sp>
    </p:spTree>
    <p:extLst>
      <p:ext uri="{BB962C8B-B14F-4D97-AF65-F5344CB8AC3E}">
        <p14:creationId xmlns:p14="http://schemas.microsoft.com/office/powerpoint/2010/main" val="2605380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826DD-E5A7-40EF-7FF4-324128EDD5B4}"/>
              </a:ext>
            </a:extLst>
          </p:cNvPr>
          <p:cNvSpPr>
            <a:spLocks noGrp="1"/>
          </p:cNvSpPr>
          <p:nvPr>
            <p:ph type="body" sz="quarter" idx="10"/>
          </p:nvPr>
        </p:nvSpPr>
        <p:spPr/>
        <p:txBody>
          <a:bodyPr/>
          <a:lstStyle/>
          <a:p>
            <a:r>
              <a:rPr lang="en-GB" sz="2800" dirty="0"/>
              <a:t>Post-issue</a:t>
            </a:r>
          </a:p>
        </p:txBody>
      </p:sp>
    </p:spTree>
    <p:extLst>
      <p:ext uri="{BB962C8B-B14F-4D97-AF65-F5344CB8AC3E}">
        <p14:creationId xmlns:p14="http://schemas.microsoft.com/office/powerpoint/2010/main" val="1083510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20600" y="1309517"/>
            <a:ext cx="7718550" cy="2991575"/>
          </a:xfrm>
        </p:spPr>
        <p:txBody>
          <a:bodyPr/>
          <a:lstStyle/>
          <a:p>
            <a:pPr marL="171450" indent="-171450">
              <a:lnSpc>
                <a:spcPct val="200000"/>
              </a:lnSpc>
              <a:spcAft>
                <a:spcPts val="1200"/>
              </a:spcAft>
              <a:buClr>
                <a:schemeClr val="accent2"/>
              </a:buClr>
              <a:buFont typeface="Arial" panose="020B0604020202020204" pitchFamily="34" charset="0"/>
              <a:buChar char="•"/>
            </a:pPr>
            <a:r>
              <a:rPr lang="en-GB" dirty="0"/>
              <a:t>Received a defence full of bare denials? Consider </a:t>
            </a:r>
            <a:r>
              <a:rPr lang="en-GB" u="sng" dirty="0"/>
              <a:t>CPR 18</a:t>
            </a:r>
            <a:r>
              <a:rPr lang="en-GB" dirty="0"/>
              <a:t>:</a:t>
            </a:r>
          </a:p>
          <a:p>
            <a:pPr marL="366713" lvl="3" indent="0">
              <a:lnSpc>
                <a:spcPct val="150000"/>
              </a:lnSpc>
              <a:spcAft>
                <a:spcPts val="1200"/>
              </a:spcAft>
              <a:buClr>
                <a:schemeClr val="accent2"/>
              </a:buClr>
              <a:buNone/>
            </a:pPr>
            <a:r>
              <a:rPr lang="en-GB" i="1" dirty="0"/>
              <a:t>18.1 (1) The court may at any time order a party to –</a:t>
            </a:r>
          </a:p>
          <a:p>
            <a:pPr marL="366713" lvl="3" indent="0">
              <a:lnSpc>
                <a:spcPct val="150000"/>
              </a:lnSpc>
              <a:spcAft>
                <a:spcPts val="1200"/>
              </a:spcAft>
              <a:buClr>
                <a:schemeClr val="accent2"/>
              </a:buClr>
              <a:buNone/>
            </a:pPr>
            <a:r>
              <a:rPr lang="en-GB" i="1" dirty="0"/>
              <a:t>(a) clarify any matter which is in dispute in the proceedings; or</a:t>
            </a:r>
          </a:p>
          <a:p>
            <a:pPr marL="366713" lvl="3" indent="0">
              <a:lnSpc>
                <a:spcPct val="150000"/>
              </a:lnSpc>
              <a:spcAft>
                <a:spcPts val="1200"/>
              </a:spcAft>
              <a:buClr>
                <a:schemeClr val="accent2"/>
              </a:buClr>
              <a:buNone/>
            </a:pPr>
            <a:r>
              <a:rPr lang="en-GB" i="1" dirty="0"/>
              <a:t>(b) give additional information in relation to any such matter,</a:t>
            </a:r>
          </a:p>
          <a:p>
            <a:pPr marL="366713" lvl="3" indent="0">
              <a:lnSpc>
                <a:spcPct val="150000"/>
              </a:lnSpc>
              <a:spcAft>
                <a:spcPts val="1200"/>
              </a:spcAft>
              <a:buClr>
                <a:schemeClr val="accent2"/>
              </a:buClr>
              <a:buNone/>
            </a:pPr>
            <a:r>
              <a:rPr lang="en-GB" i="1" dirty="0"/>
              <a:t>whether or not the matter is contained or referred to in a statement of case.</a:t>
            </a:r>
          </a:p>
          <a:p>
            <a:pPr marL="171450" indent="-171450">
              <a:lnSpc>
                <a:spcPct val="200000"/>
              </a:lnSpc>
              <a:spcAft>
                <a:spcPts val="1200"/>
              </a:spcAft>
              <a:buClr>
                <a:schemeClr val="accent2"/>
              </a:buClr>
              <a:buFont typeface="Arial" panose="020B0604020202020204" pitchFamily="34" charset="0"/>
              <a:buChar char="•"/>
            </a:pPr>
            <a:r>
              <a:rPr lang="en-GB" dirty="0"/>
              <a:t>Concise, clear and relevant requests will oblige a defendant to provide information verified by a statement of truth.</a:t>
            </a:r>
          </a:p>
          <a:p>
            <a:pPr marL="171450" indent="-171450">
              <a:lnSpc>
                <a:spcPct val="200000"/>
              </a:lnSpc>
              <a:spcAft>
                <a:spcPts val="1200"/>
              </a:spcAft>
              <a:buClr>
                <a:schemeClr val="accent2"/>
              </a:buClr>
              <a:buFont typeface="Arial" panose="020B0604020202020204" pitchFamily="34" charset="0"/>
              <a:buChar char="•"/>
            </a:pPr>
            <a:r>
              <a:rPr lang="en-GB" dirty="0"/>
              <a:t>If requests not met at all, or inadequate responses, apply to court for sanctions (typically unless order with costs of the application payable by D).</a:t>
            </a:r>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Part 18 Requests	</a:t>
            </a:r>
          </a:p>
        </p:txBody>
      </p:sp>
    </p:spTree>
    <p:extLst>
      <p:ext uri="{BB962C8B-B14F-4D97-AF65-F5344CB8AC3E}">
        <p14:creationId xmlns:p14="http://schemas.microsoft.com/office/powerpoint/2010/main" val="4077833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p:txBody>
          <a:bodyPr/>
          <a:lstStyle/>
          <a:p>
            <a:pPr marL="171450" indent="-171450">
              <a:lnSpc>
                <a:spcPct val="200000"/>
              </a:lnSpc>
              <a:spcAft>
                <a:spcPts val="1200"/>
              </a:spcAft>
              <a:buClr>
                <a:schemeClr val="accent2"/>
              </a:buClr>
              <a:buFont typeface="Arial" panose="020B0604020202020204" pitchFamily="34" charset="0"/>
              <a:buChar char="•"/>
            </a:pPr>
            <a:r>
              <a:rPr lang="en-GB" sz="1200" dirty="0"/>
              <a:t>Consider applying for </a:t>
            </a:r>
            <a:r>
              <a:rPr lang="en-GB" sz="1200" dirty="0">
                <a:solidFill>
                  <a:schemeClr val="accent2"/>
                </a:solidFill>
              </a:rPr>
              <a:t>specific disclosure </a:t>
            </a:r>
            <a:r>
              <a:rPr lang="en-GB" sz="1200" dirty="0"/>
              <a:t>if disclosure from D is obviously deficient.</a:t>
            </a:r>
          </a:p>
          <a:p>
            <a:pPr marL="342900" lvl="1">
              <a:lnSpc>
                <a:spcPct val="200000"/>
              </a:lnSpc>
              <a:spcAft>
                <a:spcPts val="1200"/>
              </a:spcAft>
              <a:buClr>
                <a:schemeClr val="accent2"/>
              </a:buClr>
            </a:pPr>
            <a:r>
              <a:rPr lang="en-GB" sz="1200" dirty="0"/>
              <a:t>Make enforceable by unless order</a:t>
            </a:r>
          </a:p>
          <a:p>
            <a:pPr marL="342900" lvl="1">
              <a:lnSpc>
                <a:spcPct val="200000"/>
              </a:lnSpc>
              <a:spcAft>
                <a:spcPts val="1200"/>
              </a:spcAft>
              <a:buClr>
                <a:schemeClr val="accent2"/>
              </a:buClr>
            </a:pPr>
            <a:r>
              <a:rPr lang="en-GB" sz="1200" dirty="0"/>
              <a:t>If you can then prove D has not complied, opportunity for summary disposal.</a:t>
            </a:r>
          </a:p>
          <a:p>
            <a:pPr marL="171450" indent="-171450">
              <a:lnSpc>
                <a:spcPct val="200000"/>
              </a:lnSpc>
              <a:spcAft>
                <a:spcPts val="1200"/>
              </a:spcAft>
              <a:buClr>
                <a:schemeClr val="accent2"/>
              </a:buClr>
              <a:buFont typeface="Arial" panose="020B0604020202020204" pitchFamily="34" charset="0"/>
              <a:buChar char="•"/>
            </a:pPr>
            <a:r>
              <a:rPr lang="en-GB" sz="1200" dirty="0">
                <a:solidFill>
                  <a:schemeClr val="accent2"/>
                </a:solidFill>
              </a:rPr>
              <a:t>Third-party disclosure </a:t>
            </a:r>
            <a:r>
              <a:rPr lang="en-GB" sz="1200" dirty="0"/>
              <a:t>orders can be a useful tool e.g. mortgage companies or other landlords</a:t>
            </a:r>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Orders for disclosure	</a:t>
            </a:r>
          </a:p>
        </p:txBody>
      </p:sp>
    </p:spTree>
    <p:extLst>
      <p:ext uri="{BB962C8B-B14F-4D97-AF65-F5344CB8AC3E}">
        <p14:creationId xmlns:p14="http://schemas.microsoft.com/office/powerpoint/2010/main" val="96803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pPr>
              <a:buClr>
                <a:srgbClr val="F05AA0"/>
              </a:buClr>
            </a:pPr>
            <a:r>
              <a:rPr lang="en-GB" dirty="0"/>
              <a:t>‘Sub-letting’, ‘parting with possession’ and ‘only or principal home’</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a:xfrm>
            <a:off x="705475" y="4210866"/>
            <a:ext cx="6161700" cy="375000"/>
          </a:xfrm>
        </p:spPr>
        <p:txBody>
          <a:bodyPr/>
          <a:lstStyle/>
          <a:p>
            <a:r>
              <a:rPr lang="en-GB" sz="1400" b="1" dirty="0">
                <a:solidFill>
                  <a:srgbClr val="F05AA0"/>
                </a:solidFill>
                <a:latin typeface="+mj-lt"/>
              </a:rPr>
              <a:t>Catherine Rowlands</a:t>
            </a: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03</a:t>
            </a:r>
          </a:p>
        </p:txBody>
      </p:sp>
    </p:spTree>
    <p:extLst>
      <p:ext uri="{BB962C8B-B14F-4D97-AF65-F5344CB8AC3E}">
        <p14:creationId xmlns:p14="http://schemas.microsoft.com/office/powerpoint/2010/main" val="1899124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p:txBody>
          <a:bodyPr/>
          <a:lstStyle/>
          <a:p>
            <a:pPr marL="171450" indent="-171450">
              <a:lnSpc>
                <a:spcPct val="200000"/>
              </a:lnSpc>
              <a:spcAft>
                <a:spcPts val="1200"/>
              </a:spcAft>
              <a:buClr>
                <a:schemeClr val="accent2"/>
              </a:buClr>
              <a:buFont typeface="Arial" panose="020B0604020202020204" pitchFamily="34" charset="0"/>
              <a:buChar char="•"/>
            </a:pPr>
            <a:r>
              <a:rPr lang="en-GB" sz="1400" dirty="0"/>
              <a:t>Is a form of ‘parting with possession’</a:t>
            </a:r>
          </a:p>
          <a:p>
            <a:pPr marL="171450" indent="-171450">
              <a:lnSpc>
                <a:spcPct val="200000"/>
              </a:lnSpc>
              <a:spcAft>
                <a:spcPts val="1200"/>
              </a:spcAft>
              <a:buClr>
                <a:schemeClr val="accent2"/>
              </a:buClr>
              <a:buFont typeface="Arial" panose="020B0604020202020204" pitchFamily="34" charset="0"/>
              <a:buChar char="•"/>
            </a:pPr>
            <a:r>
              <a:rPr lang="en-GB" sz="1400" dirty="0"/>
              <a:t>Sub-letting conceptually straightforward – creation of sub-tenancy</a:t>
            </a:r>
          </a:p>
          <a:p>
            <a:pPr marL="171450" indent="-171450">
              <a:lnSpc>
                <a:spcPct val="200000"/>
              </a:lnSpc>
              <a:spcAft>
                <a:spcPts val="1200"/>
              </a:spcAft>
              <a:buClr>
                <a:schemeClr val="accent2"/>
              </a:buClr>
              <a:buFont typeface="Arial" panose="020B0604020202020204" pitchFamily="34" charset="0"/>
              <a:buChar char="•"/>
            </a:pPr>
            <a:r>
              <a:rPr lang="en-GB" sz="1400" dirty="0"/>
              <a:t>T can continue to ‘occupy’ through a spouse or civil partner</a:t>
            </a:r>
          </a:p>
          <a:p>
            <a:pPr marL="171450" indent="-171450">
              <a:lnSpc>
                <a:spcPct val="200000"/>
              </a:lnSpc>
              <a:spcAft>
                <a:spcPts val="1200"/>
              </a:spcAft>
              <a:buClr>
                <a:schemeClr val="accent2"/>
              </a:buClr>
              <a:buFont typeface="Arial" panose="020B0604020202020204" pitchFamily="34" charset="0"/>
              <a:buChar char="•"/>
            </a:pPr>
            <a:r>
              <a:rPr lang="en-GB" sz="1400" dirty="0"/>
              <a:t>N.B. if tenant sub-lets, loses security of tenure and can never be regained (</a:t>
            </a:r>
            <a:r>
              <a:rPr lang="en-GB" sz="1400" u="sng" dirty="0"/>
              <a:t>s.93(2) Housing Act 1985 / s15A(2) Housing Act 1988</a:t>
            </a:r>
            <a:r>
              <a:rPr lang="en-GB" sz="1400" dirty="0"/>
              <a:t>)</a:t>
            </a:r>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‘Sub-letting’	</a:t>
            </a:r>
          </a:p>
        </p:txBody>
      </p:sp>
    </p:spTree>
    <p:extLst>
      <p:ext uri="{BB962C8B-B14F-4D97-AF65-F5344CB8AC3E}">
        <p14:creationId xmlns:p14="http://schemas.microsoft.com/office/powerpoint/2010/main" val="3618985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63914" y="1512140"/>
            <a:ext cx="7718550" cy="2991575"/>
          </a:xfrm>
        </p:spPr>
        <p:txBody>
          <a:bodyPr/>
          <a:lstStyle/>
          <a:p>
            <a:pPr marL="171450" indent="-171450">
              <a:lnSpc>
                <a:spcPct val="150000"/>
              </a:lnSpc>
              <a:spcAft>
                <a:spcPts val="1200"/>
              </a:spcAft>
              <a:buClr>
                <a:schemeClr val="accent2"/>
              </a:buClr>
              <a:buFont typeface="Arial" panose="020B0604020202020204" pitchFamily="34" charset="0"/>
              <a:buChar char="•"/>
            </a:pPr>
            <a:r>
              <a:rPr lang="en-GB" sz="1400" dirty="0"/>
              <a:t>Should be given its </a:t>
            </a:r>
            <a:r>
              <a:rPr lang="en-GB" sz="1400" dirty="0">
                <a:solidFill>
                  <a:schemeClr val="accent2"/>
                </a:solidFill>
              </a:rPr>
              <a:t>normal and technically legally correc</a:t>
            </a:r>
            <a:r>
              <a:rPr lang="en-GB" sz="1400" dirty="0"/>
              <a:t>t meaning (</a:t>
            </a:r>
            <a:r>
              <a:rPr lang="en-GB" sz="1400" i="1" u="sng" dirty="0"/>
              <a:t>Akici v L.R. Butlin Ltd </a:t>
            </a:r>
            <a:r>
              <a:rPr lang="en-GB" sz="1400" u="sng" dirty="0"/>
              <a:t>[2005] EWCA Civ 1296, [2006] 1 W.L.R. 292 at [26]</a:t>
            </a:r>
            <a:r>
              <a:rPr lang="en-GB" sz="1400" dirty="0"/>
              <a:t>)</a:t>
            </a:r>
          </a:p>
          <a:p>
            <a:pPr marL="171450" indent="-171450">
              <a:lnSpc>
                <a:spcPct val="150000"/>
              </a:lnSpc>
              <a:spcAft>
                <a:spcPts val="1200"/>
              </a:spcAft>
              <a:buClr>
                <a:schemeClr val="accent2"/>
              </a:buClr>
              <a:buFont typeface="Arial" panose="020B0604020202020204" pitchFamily="34" charset="0"/>
              <a:buChar char="•"/>
            </a:pPr>
            <a:r>
              <a:rPr lang="en-GB" sz="1400" dirty="0"/>
              <a:t>Includes right to occupy land to the </a:t>
            </a:r>
            <a:r>
              <a:rPr lang="en-GB" sz="1400" dirty="0">
                <a:solidFill>
                  <a:schemeClr val="accent2"/>
                </a:solidFill>
              </a:rPr>
              <a:t>exclusion of others </a:t>
            </a:r>
            <a:r>
              <a:rPr lang="en-GB" sz="1400" dirty="0"/>
              <a:t>(</a:t>
            </a:r>
            <a:r>
              <a:rPr lang="en-GB" sz="1400" i="1" u="sng" dirty="0"/>
              <a:t>Clarence House Ltd v National Westminster Bank plc</a:t>
            </a:r>
            <a:r>
              <a:rPr lang="en-GB" sz="1400" u="sng" dirty="0"/>
              <a:t> [2009] EWCA Civ 1311; [2010] 1 WLR 1216 at [28]</a:t>
            </a:r>
            <a:r>
              <a:rPr lang="en-GB" sz="1400" dirty="0"/>
              <a:t>)</a:t>
            </a:r>
          </a:p>
          <a:p>
            <a:pPr marL="171450" indent="-171450">
              <a:lnSpc>
                <a:spcPct val="150000"/>
              </a:lnSpc>
              <a:spcAft>
                <a:spcPts val="1200"/>
              </a:spcAft>
              <a:buClr>
                <a:schemeClr val="accent2"/>
              </a:buClr>
              <a:buFont typeface="Arial" panose="020B0604020202020204" pitchFamily="34" charset="0"/>
              <a:buChar char="•"/>
            </a:pPr>
            <a:r>
              <a:rPr lang="en-GB" sz="1400" dirty="0"/>
              <a:t>Includes possession arising from the </a:t>
            </a:r>
            <a:r>
              <a:rPr lang="en-GB" sz="1400" dirty="0">
                <a:solidFill>
                  <a:schemeClr val="accent2"/>
                </a:solidFill>
              </a:rPr>
              <a:t>receipt of rents or profits </a:t>
            </a:r>
            <a:r>
              <a:rPr lang="en-GB" sz="1400" dirty="0"/>
              <a:t>and the right to receive them (</a:t>
            </a:r>
            <a:r>
              <a:rPr lang="en-GB" sz="1400" i="1" u="sng" dirty="0"/>
              <a:t>Lyell v Kennedy </a:t>
            </a:r>
            <a:r>
              <a:rPr lang="en-GB" sz="1400" u="sng" dirty="0"/>
              <a:t>(1889) 14 App Cas 437</a:t>
            </a:r>
            <a:r>
              <a:rPr lang="en-GB" sz="1400" dirty="0"/>
              <a:t>)</a:t>
            </a:r>
          </a:p>
          <a:p>
            <a:pPr marL="171450" indent="-171450">
              <a:lnSpc>
                <a:spcPct val="150000"/>
              </a:lnSpc>
              <a:spcAft>
                <a:spcPts val="1200"/>
              </a:spcAft>
              <a:buClr>
                <a:schemeClr val="accent2"/>
              </a:buClr>
              <a:buFont typeface="Arial" panose="020B0604020202020204" pitchFamily="34" charset="0"/>
              <a:buChar char="•"/>
            </a:pPr>
            <a:r>
              <a:rPr lang="en-GB" sz="1400" dirty="0">
                <a:solidFill>
                  <a:schemeClr val="accent2"/>
                </a:solidFill>
              </a:rPr>
              <a:t>Short-term nature </a:t>
            </a:r>
            <a:r>
              <a:rPr lang="en-GB" sz="1400" dirty="0"/>
              <a:t>of any sub-let is irrelevant, the question is whether </a:t>
            </a:r>
            <a:r>
              <a:rPr lang="en-GB" sz="1400" dirty="0">
                <a:solidFill>
                  <a:schemeClr val="accent2"/>
                </a:solidFill>
              </a:rPr>
              <a:t>a sub-tenancy has been granted </a:t>
            </a:r>
            <a:r>
              <a:rPr lang="en-GB" sz="1400" dirty="0"/>
              <a:t>(</a:t>
            </a:r>
            <a:r>
              <a:rPr lang="en-GB" sz="1400" i="1" u="sng" dirty="0"/>
              <a:t>LB Brent v Cronin</a:t>
            </a:r>
            <a:r>
              <a:rPr lang="en-GB" sz="1400" u="sng" dirty="0"/>
              <a:t> (1998) 30 H.L.R. 43</a:t>
            </a:r>
            <a:r>
              <a:rPr lang="en-GB" sz="1400" dirty="0"/>
              <a:t>)</a:t>
            </a:r>
          </a:p>
          <a:p>
            <a:pPr marL="171450" indent="-171450">
              <a:lnSpc>
                <a:spcPct val="200000"/>
              </a:lnSpc>
              <a:spcAft>
                <a:spcPts val="1200"/>
              </a:spcAft>
              <a:buClr>
                <a:schemeClr val="accent2"/>
              </a:buClr>
              <a:buFont typeface="Arial" panose="020B0604020202020204" pitchFamily="34" charset="0"/>
              <a:buChar char="•"/>
            </a:pPr>
            <a:endParaRPr lang="en-GB" sz="1200" dirty="0"/>
          </a:p>
          <a:p>
            <a:pPr>
              <a:lnSpc>
                <a:spcPct val="200000"/>
              </a:lnSpc>
              <a:spcAft>
                <a:spcPts val="1200"/>
              </a:spcAft>
              <a:buClr>
                <a:schemeClr val="accent2"/>
              </a:buClr>
            </a:pPr>
            <a:endParaRPr lang="en-GB" sz="1200" dirty="0"/>
          </a:p>
          <a:p>
            <a:pPr marL="171450" indent="-171450">
              <a:lnSpc>
                <a:spcPct val="200000"/>
              </a:lnSpc>
              <a:spcAft>
                <a:spcPts val="1200"/>
              </a:spcAft>
              <a:buClr>
                <a:schemeClr val="accent2"/>
              </a:buClr>
              <a:buFont typeface="Arial" panose="020B0604020202020204" pitchFamily="34" charset="0"/>
              <a:buChar char="•"/>
            </a:pPr>
            <a:endParaRPr lang="en-GB" sz="1400" dirty="0"/>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‘Parting with possession’	</a:t>
            </a:r>
          </a:p>
        </p:txBody>
      </p:sp>
    </p:spTree>
    <p:extLst>
      <p:ext uri="{BB962C8B-B14F-4D97-AF65-F5344CB8AC3E}">
        <p14:creationId xmlns:p14="http://schemas.microsoft.com/office/powerpoint/2010/main" val="2701791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63914" y="1512140"/>
            <a:ext cx="7718550" cy="2991575"/>
          </a:xfrm>
        </p:spPr>
        <p:txBody>
          <a:bodyPr/>
          <a:lstStyle/>
          <a:p>
            <a:pPr marL="171450" indent="-171450" algn="just">
              <a:lnSpc>
                <a:spcPct val="150000"/>
              </a:lnSpc>
              <a:spcAft>
                <a:spcPts val="1200"/>
              </a:spcAft>
              <a:buClr>
                <a:schemeClr val="accent2"/>
              </a:buClr>
              <a:buFont typeface="Arial" panose="020B0604020202020204" pitchFamily="34" charset="0"/>
              <a:buChar char="•"/>
            </a:pPr>
            <a:r>
              <a:rPr lang="en-GB" sz="1400" dirty="0"/>
              <a:t>Whether D has ceased to occupy the premises as their OOPH is a </a:t>
            </a:r>
            <a:r>
              <a:rPr lang="en-GB" sz="1400" dirty="0">
                <a:solidFill>
                  <a:schemeClr val="accent2"/>
                </a:solidFill>
              </a:rPr>
              <a:t>question of fact and degree</a:t>
            </a:r>
            <a:r>
              <a:rPr lang="en-GB" sz="1400" dirty="0"/>
              <a:t>.</a:t>
            </a:r>
          </a:p>
          <a:p>
            <a:pPr marL="171450" indent="-171450" algn="just">
              <a:lnSpc>
                <a:spcPct val="150000"/>
              </a:lnSpc>
              <a:spcAft>
                <a:spcPts val="1200"/>
              </a:spcAft>
              <a:buClr>
                <a:schemeClr val="accent2"/>
              </a:buClr>
              <a:buFont typeface="Arial" panose="020B0604020202020204" pitchFamily="34" charset="0"/>
              <a:buChar char="•"/>
            </a:pPr>
            <a:r>
              <a:rPr lang="en-GB" sz="1400" dirty="0"/>
              <a:t>It is an </a:t>
            </a:r>
            <a:r>
              <a:rPr lang="en-GB" sz="1400" dirty="0">
                <a:solidFill>
                  <a:schemeClr val="accent2"/>
                </a:solidFill>
              </a:rPr>
              <a:t>objective</a:t>
            </a:r>
            <a:r>
              <a:rPr lang="en-GB" sz="1400" dirty="0"/>
              <a:t> question (</a:t>
            </a:r>
            <a:r>
              <a:rPr lang="en-GB" sz="1400" i="1" u="sng" dirty="0"/>
              <a:t>Ujima Housing Association v Ansah </a:t>
            </a:r>
            <a:r>
              <a:rPr lang="en-GB" sz="1400" u="sng" dirty="0"/>
              <a:t>(1997) 30 HLR 831</a:t>
            </a:r>
            <a:r>
              <a:rPr lang="en-GB" sz="1400" dirty="0"/>
              <a:t>).</a:t>
            </a:r>
          </a:p>
          <a:p>
            <a:pPr marL="171450" indent="-171450" algn="just">
              <a:lnSpc>
                <a:spcPct val="150000"/>
              </a:lnSpc>
              <a:spcAft>
                <a:spcPts val="1200"/>
              </a:spcAft>
              <a:buClr>
                <a:schemeClr val="accent2"/>
              </a:buClr>
              <a:buFont typeface="Arial" panose="020B0604020202020204" pitchFamily="34" charset="0"/>
              <a:buChar char="•"/>
            </a:pPr>
            <a:r>
              <a:rPr lang="en-GB" sz="1400" dirty="0"/>
              <a:t>If D has ceased to occupy </a:t>
            </a:r>
            <a:r>
              <a:rPr lang="en-GB" sz="1400" dirty="0">
                <a:solidFill>
                  <a:schemeClr val="accent2"/>
                </a:solidFill>
              </a:rPr>
              <a:t>temporarily</a:t>
            </a:r>
            <a:r>
              <a:rPr lang="en-GB" sz="1400" dirty="0"/>
              <a:t> it does not mean the premises is no longer their OOPH (</a:t>
            </a:r>
            <a:r>
              <a:rPr lang="en-GB" sz="1400" i="1" u="sng" dirty="0"/>
              <a:t>Crawley Borough Council v Sawyer</a:t>
            </a:r>
            <a:r>
              <a:rPr lang="en-GB" sz="1400" u="sng" dirty="0"/>
              <a:t> (1987) 20 HLR 98</a:t>
            </a:r>
            <a:r>
              <a:rPr lang="en-GB" sz="1400" dirty="0"/>
              <a:t>).</a:t>
            </a:r>
          </a:p>
          <a:p>
            <a:pPr marL="171450" indent="-171450" algn="just">
              <a:lnSpc>
                <a:spcPct val="150000"/>
              </a:lnSpc>
              <a:spcAft>
                <a:spcPts val="1200"/>
              </a:spcAft>
              <a:buClr>
                <a:schemeClr val="accent2"/>
              </a:buClr>
              <a:buFont typeface="Arial" panose="020B0604020202020204" pitchFamily="34" charset="0"/>
              <a:buChar char="•"/>
            </a:pPr>
            <a:r>
              <a:rPr lang="en-GB" sz="1400" dirty="0"/>
              <a:t>Even where D has ceased to occupy as OOPH, if they have resumed occupation as their OOPH by the time of the expiry of any properly served NTQ they </a:t>
            </a:r>
            <a:r>
              <a:rPr lang="en-GB" sz="1400" dirty="0">
                <a:solidFill>
                  <a:schemeClr val="accent2"/>
                </a:solidFill>
              </a:rPr>
              <a:t>regain statutory security of tenure </a:t>
            </a:r>
            <a:r>
              <a:rPr lang="en-GB" sz="1400" dirty="0"/>
              <a:t>(</a:t>
            </a:r>
            <a:r>
              <a:rPr lang="en-GB" sz="1400" i="1" u="sng" dirty="0"/>
              <a:t>Hussey v Camden LBC </a:t>
            </a:r>
            <a:r>
              <a:rPr lang="en-GB" sz="1400" u="sng" dirty="0"/>
              <a:t>(1995) 27 HLR 5</a:t>
            </a:r>
            <a:r>
              <a:rPr lang="en-GB" sz="1400" dirty="0"/>
              <a:t>).</a:t>
            </a:r>
          </a:p>
          <a:p>
            <a:pPr marL="171450" indent="-171450">
              <a:lnSpc>
                <a:spcPct val="200000"/>
              </a:lnSpc>
              <a:spcAft>
                <a:spcPts val="1200"/>
              </a:spcAft>
              <a:buClr>
                <a:schemeClr val="accent2"/>
              </a:buClr>
              <a:buFont typeface="Arial" panose="020B0604020202020204" pitchFamily="34" charset="0"/>
              <a:buChar char="•"/>
            </a:pPr>
            <a:endParaRPr lang="en-GB" sz="1200" dirty="0"/>
          </a:p>
          <a:p>
            <a:pPr>
              <a:lnSpc>
                <a:spcPct val="200000"/>
              </a:lnSpc>
              <a:spcAft>
                <a:spcPts val="1200"/>
              </a:spcAft>
              <a:buClr>
                <a:schemeClr val="accent2"/>
              </a:buClr>
            </a:pPr>
            <a:endParaRPr lang="en-GB" sz="1200" dirty="0"/>
          </a:p>
          <a:p>
            <a:pPr marL="171450" indent="-171450">
              <a:lnSpc>
                <a:spcPct val="200000"/>
              </a:lnSpc>
              <a:spcAft>
                <a:spcPts val="1200"/>
              </a:spcAft>
              <a:buClr>
                <a:schemeClr val="accent2"/>
              </a:buClr>
              <a:buFont typeface="Arial" panose="020B0604020202020204" pitchFamily="34" charset="0"/>
              <a:buChar char="•"/>
            </a:pPr>
            <a:endParaRPr lang="en-GB" sz="1400" dirty="0"/>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‘Only or principal home’	</a:t>
            </a:r>
          </a:p>
        </p:txBody>
      </p:sp>
    </p:spTree>
    <p:extLst>
      <p:ext uri="{BB962C8B-B14F-4D97-AF65-F5344CB8AC3E}">
        <p14:creationId xmlns:p14="http://schemas.microsoft.com/office/powerpoint/2010/main" val="2096991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63914" y="1512140"/>
            <a:ext cx="7718550" cy="2991575"/>
          </a:xfrm>
        </p:spPr>
        <p:txBody>
          <a:bodyPr/>
          <a:lstStyle/>
          <a:p>
            <a:pPr marL="171450" indent="-171450" algn="just">
              <a:lnSpc>
                <a:spcPct val="150000"/>
              </a:lnSpc>
              <a:spcAft>
                <a:spcPts val="1200"/>
              </a:spcAft>
              <a:buClr>
                <a:schemeClr val="accent2"/>
              </a:buClr>
              <a:buFont typeface="Arial" panose="020B0604020202020204" pitchFamily="34" charset="0"/>
              <a:buChar char="•"/>
            </a:pPr>
            <a:r>
              <a:rPr lang="en-GB" sz="1400" dirty="0"/>
              <a:t>LL adduces </a:t>
            </a:r>
            <a:r>
              <a:rPr lang="en-GB" sz="1400" dirty="0">
                <a:solidFill>
                  <a:schemeClr val="accent2"/>
                </a:solidFill>
              </a:rPr>
              <a:t>adequate evidence </a:t>
            </a:r>
            <a:r>
              <a:rPr lang="en-GB" sz="1400" dirty="0"/>
              <a:t>to compel the inference that D has parted with possession and/or ceased to occupy as their OOPH.</a:t>
            </a:r>
          </a:p>
          <a:p>
            <a:pPr marL="342900" lvl="1" algn="just">
              <a:lnSpc>
                <a:spcPct val="150000"/>
              </a:lnSpc>
              <a:spcAft>
                <a:spcPts val="1200"/>
              </a:spcAft>
              <a:buClr>
                <a:schemeClr val="accent2"/>
              </a:buClr>
            </a:pPr>
            <a:r>
              <a:rPr lang="en-GB" sz="1400" dirty="0"/>
              <a:t>E.g. absence by D may be sufficiently continuous, long, or in combination with other factors, so as to infer they no longer reside there as their OOPH.</a:t>
            </a:r>
          </a:p>
          <a:p>
            <a:pPr marL="342900" lvl="1" algn="just">
              <a:lnSpc>
                <a:spcPct val="150000"/>
              </a:lnSpc>
              <a:spcAft>
                <a:spcPts val="1200"/>
              </a:spcAft>
              <a:buClr>
                <a:schemeClr val="accent2"/>
              </a:buClr>
            </a:pPr>
            <a:r>
              <a:rPr lang="en-GB" sz="1400" dirty="0"/>
              <a:t>See also </a:t>
            </a:r>
            <a:r>
              <a:rPr lang="en-GB" sz="1400" i="1" u="sng" dirty="0"/>
              <a:t>LB Lambeth v Vandra </a:t>
            </a:r>
            <a:r>
              <a:rPr lang="en-GB" sz="1400" u="sng" dirty="0"/>
              <a:t>[2005] EWCA Civ 1801; [2006] HLR 19</a:t>
            </a:r>
            <a:endParaRPr lang="en-GB" sz="1400" dirty="0"/>
          </a:p>
          <a:p>
            <a:pPr marL="171450" indent="-171450" algn="just">
              <a:lnSpc>
                <a:spcPct val="150000"/>
              </a:lnSpc>
              <a:spcAft>
                <a:spcPts val="1200"/>
              </a:spcAft>
              <a:buClr>
                <a:schemeClr val="accent2"/>
              </a:buClr>
              <a:buFont typeface="Arial" panose="020B0604020202020204" pitchFamily="34" charset="0"/>
              <a:buChar char="•"/>
            </a:pPr>
            <a:r>
              <a:rPr lang="en-GB" sz="1400" dirty="0"/>
              <a:t>Burden shifts to D to </a:t>
            </a:r>
            <a:r>
              <a:rPr lang="en-GB" sz="1400" dirty="0">
                <a:solidFill>
                  <a:schemeClr val="accent2"/>
                </a:solidFill>
              </a:rPr>
              <a:t>rebut inference </a:t>
            </a:r>
            <a:r>
              <a:rPr lang="en-GB" sz="1400" dirty="0"/>
              <a:t>(</a:t>
            </a:r>
            <a:r>
              <a:rPr lang="en-GB" sz="1400" i="1" u="sng" dirty="0"/>
              <a:t>Ujima Housing Association v Ansah </a:t>
            </a:r>
            <a:r>
              <a:rPr lang="en-GB" sz="1400" u="sng" dirty="0"/>
              <a:t>(1997) 30 HLR 831; </a:t>
            </a:r>
            <a:r>
              <a:rPr lang="en-GB" sz="1400" i="1" u="sng" dirty="0"/>
              <a:t>LB Lambeth v Vandra</a:t>
            </a:r>
            <a:r>
              <a:rPr lang="en-GB" sz="1400" dirty="0"/>
              <a:t>).</a:t>
            </a:r>
          </a:p>
          <a:p>
            <a:pPr marL="171450" indent="-171450">
              <a:lnSpc>
                <a:spcPct val="200000"/>
              </a:lnSpc>
              <a:spcAft>
                <a:spcPts val="1200"/>
              </a:spcAft>
              <a:buClr>
                <a:schemeClr val="accent2"/>
              </a:buClr>
              <a:buFont typeface="Arial" panose="020B0604020202020204" pitchFamily="34" charset="0"/>
              <a:buChar char="•"/>
            </a:pPr>
            <a:endParaRPr lang="en-GB" sz="1200" dirty="0"/>
          </a:p>
          <a:p>
            <a:pPr>
              <a:lnSpc>
                <a:spcPct val="200000"/>
              </a:lnSpc>
              <a:spcAft>
                <a:spcPts val="1200"/>
              </a:spcAft>
              <a:buClr>
                <a:schemeClr val="accent2"/>
              </a:buClr>
            </a:pPr>
            <a:endParaRPr lang="en-GB" sz="1200" dirty="0"/>
          </a:p>
          <a:p>
            <a:pPr marL="171450" indent="-171450">
              <a:lnSpc>
                <a:spcPct val="200000"/>
              </a:lnSpc>
              <a:spcAft>
                <a:spcPts val="1200"/>
              </a:spcAft>
              <a:buClr>
                <a:schemeClr val="accent2"/>
              </a:buClr>
              <a:buFont typeface="Arial" panose="020B0604020202020204" pitchFamily="34" charset="0"/>
              <a:buChar char="•"/>
            </a:pPr>
            <a:endParaRPr lang="en-GB" sz="1400" dirty="0"/>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The burden of proof	</a:t>
            </a:r>
          </a:p>
        </p:txBody>
      </p:sp>
    </p:spTree>
    <p:extLst>
      <p:ext uri="{BB962C8B-B14F-4D97-AF65-F5344CB8AC3E}">
        <p14:creationId xmlns:p14="http://schemas.microsoft.com/office/powerpoint/2010/main" val="2315232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pPr>
              <a:buClr>
                <a:srgbClr val="F05AA0"/>
              </a:buClr>
            </a:pPr>
            <a:r>
              <a:rPr lang="en-GB" dirty="0"/>
              <a:t>Preventing housing fraud before it starts</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a:xfrm>
            <a:off x="705475" y="4189095"/>
            <a:ext cx="6161700" cy="375000"/>
          </a:xfrm>
        </p:spPr>
        <p:txBody>
          <a:bodyPr/>
          <a:lstStyle/>
          <a:p>
            <a:r>
              <a:rPr lang="en-GB" sz="1400" b="1" dirty="0">
                <a:solidFill>
                  <a:srgbClr val="F05AA0"/>
                </a:solidFill>
                <a:latin typeface="+mj-lt"/>
              </a:rPr>
              <a:t>Catherine Rowlands</a:t>
            </a: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04</a:t>
            </a:r>
          </a:p>
        </p:txBody>
      </p:sp>
    </p:spTree>
    <p:extLst>
      <p:ext uri="{BB962C8B-B14F-4D97-AF65-F5344CB8AC3E}">
        <p14:creationId xmlns:p14="http://schemas.microsoft.com/office/powerpoint/2010/main" val="272922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826DD-E5A7-40EF-7FF4-324128EDD5B4}"/>
              </a:ext>
            </a:extLst>
          </p:cNvPr>
          <p:cNvSpPr>
            <a:spLocks noGrp="1"/>
          </p:cNvSpPr>
          <p:nvPr>
            <p:ph type="body" sz="quarter" idx="10"/>
          </p:nvPr>
        </p:nvSpPr>
        <p:spPr>
          <a:xfrm>
            <a:off x="1219574" y="3029498"/>
            <a:ext cx="6965950" cy="1390102"/>
          </a:xfrm>
        </p:spPr>
        <p:txBody>
          <a:bodyPr/>
          <a:lstStyle/>
          <a:p>
            <a:r>
              <a:rPr lang="en-GB" dirty="0"/>
              <a:t>What are we covering?</a:t>
            </a:r>
          </a:p>
          <a:p>
            <a:pPr marL="342900" indent="-342900">
              <a:buClr>
                <a:srgbClr val="F05AA0"/>
              </a:buClr>
              <a:buAutoNum type="arabicPeriod"/>
            </a:pPr>
            <a:r>
              <a:rPr lang="en-GB" dirty="0"/>
              <a:t>Introduction</a:t>
            </a:r>
          </a:p>
          <a:p>
            <a:pPr marL="342900" indent="-342900">
              <a:buClr>
                <a:srgbClr val="F05AA0"/>
              </a:buClr>
              <a:buAutoNum type="arabicPeriod"/>
            </a:pPr>
            <a:r>
              <a:rPr lang="en-GB" dirty="0"/>
              <a:t>Evidence gathering</a:t>
            </a:r>
          </a:p>
          <a:p>
            <a:pPr marL="342900" indent="-342900">
              <a:buClr>
                <a:srgbClr val="F05AA0"/>
              </a:buClr>
              <a:buAutoNum type="arabicPeriod"/>
            </a:pPr>
            <a:r>
              <a:rPr lang="en-GB" dirty="0"/>
              <a:t>‘Sub-letting’, ‘parting with possession’ and ‘only or principal home’</a:t>
            </a:r>
          </a:p>
          <a:p>
            <a:pPr marL="342900" indent="-342900">
              <a:buClr>
                <a:srgbClr val="F05AA0"/>
              </a:buClr>
              <a:buAutoNum type="arabicPeriod"/>
            </a:pPr>
            <a:r>
              <a:rPr lang="en-GB" dirty="0"/>
              <a:t>Preventing housing fraud before it starts</a:t>
            </a:r>
          </a:p>
          <a:p>
            <a:pPr>
              <a:buClr>
                <a:srgbClr val="F05AA0"/>
              </a:buClr>
            </a:pPr>
            <a:endParaRPr lang="en-GB" dirty="0"/>
          </a:p>
        </p:txBody>
      </p:sp>
    </p:spTree>
    <p:extLst>
      <p:ext uri="{BB962C8B-B14F-4D97-AF65-F5344CB8AC3E}">
        <p14:creationId xmlns:p14="http://schemas.microsoft.com/office/powerpoint/2010/main" val="4023875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7F9AE7-DDFF-22DA-3299-6F5A2CBB1447}"/>
              </a:ext>
            </a:extLst>
          </p:cNvPr>
          <p:cNvSpPr>
            <a:spLocks noGrp="1"/>
          </p:cNvSpPr>
          <p:nvPr>
            <p:ph type="body" sz="quarter" idx="12"/>
          </p:nvPr>
        </p:nvSpPr>
        <p:spPr/>
        <p:txBody>
          <a:bodyPr/>
          <a:lstStyle/>
          <a:p>
            <a:r>
              <a:rPr lang="en-GB" dirty="0"/>
              <a:t>Stopping Housing Fraud</a:t>
            </a:r>
          </a:p>
        </p:txBody>
      </p:sp>
      <p:sp>
        <p:nvSpPr>
          <p:cNvPr id="6" name="Text Placeholder 5">
            <a:extLst>
              <a:ext uri="{FF2B5EF4-FFF2-40B4-BE49-F238E27FC236}">
                <a16:creationId xmlns:a16="http://schemas.microsoft.com/office/drawing/2014/main" id="{108850A7-4557-45CE-93E2-18D6CACBFD1C}"/>
              </a:ext>
            </a:extLst>
          </p:cNvPr>
          <p:cNvSpPr>
            <a:spLocks noGrp="1"/>
          </p:cNvSpPr>
          <p:nvPr>
            <p:ph type="body" sz="quarter" idx="13"/>
          </p:nvPr>
        </p:nvSpPr>
        <p:spPr>
          <a:xfrm>
            <a:off x="1883797" y="1564833"/>
            <a:ext cx="1219514" cy="1118166"/>
          </a:xfrm>
        </p:spPr>
        <p:txBody>
          <a:bodyPr/>
          <a:lstStyle/>
          <a:p>
            <a:r>
              <a:rPr lang="en-GB" sz="1400" dirty="0"/>
              <a:t>Dedicated fraud teams</a:t>
            </a:r>
          </a:p>
        </p:txBody>
      </p:sp>
      <p:sp>
        <p:nvSpPr>
          <p:cNvPr id="7" name="Text Placeholder 6">
            <a:extLst>
              <a:ext uri="{FF2B5EF4-FFF2-40B4-BE49-F238E27FC236}">
                <a16:creationId xmlns:a16="http://schemas.microsoft.com/office/drawing/2014/main" id="{A6E19FDC-8B6D-1CA7-EC22-283BC4176B01}"/>
              </a:ext>
            </a:extLst>
          </p:cNvPr>
          <p:cNvSpPr>
            <a:spLocks noGrp="1"/>
          </p:cNvSpPr>
          <p:nvPr>
            <p:ph type="body" sz="quarter" idx="15"/>
          </p:nvPr>
        </p:nvSpPr>
        <p:spPr/>
        <p:txBody>
          <a:bodyPr/>
          <a:lstStyle/>
          <a:p>
            <a:r>
              <a:rPr lang="en-GB" dirty="0"/>
              <a:t>Prevention is better than a cure</a:t>
            </a:r>
          </a:p>
        </p:txBody>
      </p:sp>
      <p:sp>
        <p:nvSpPr>
          <p:cNvPr id="8" name="Text Placeholder 7">
            <a:extLst>
              <a:ext uri="{FF2B5EF4-FFF2-40B4-BE49-F238E27FC236}">
                <a16:creationId xmlns:a16="http://schemas.microsoft.com/office/drawing/2014/main" id="{DC8F1FC9-6CAA-5A6B-FEAE-34B588504870}"/>
              </a:ext>
            </a:extLst>
          </p:cNvPr>
          <p:cNvSpPr>
            <a:spLocks noGrp="1"/>
          </p:cNvSpPr>
          <p:nvPr>
            <p:ph type="body" sz="quarter" idx="16"/>
          </p:nvPr>
        </p:nvSpPr>
        <p:spPr/>
        <p:txBody>
          <a:bodyPr/>
          <a:lstStyle/>
          <a:p>
            <a:r>
              <a:rPr lang="en-GB" sz="1400" dirty="0"/>
              <a:t>Training</a:t>
            </a:r>
          </a:p>
        </p:txBody>
      </p:sp>
      <p:sp>
        <p:nvSpPr>
          <p:cNvPr id="9" name="Text Placeholder 8">
            <a:extLst>
              <a:ext uri="{FF2B5EF4-FFF2-40B4-BE49-F238E27FC236}">
                <a16:creationId xmlns:a16="http://schemas.microsoft.com/office/drawing/2014/main" id="{ECB0B3A9-9015-783A-0A2B-7DDFD8A487C6}"/>
              </a:ext>
            </a:extLst>
          </p:cNvPr>
          <p:cNvSpPr>
            <a:spLocks noGrp="1"/>
          </p:cNvSpPr>
          <p:nvPr>
            <p:ph type="body" sz="quarter" idx="17"/>
          </p:nvPr>
        </p:nvSpPr>
        <p:spPr/>
        <p:txBody>
          <a:bodyPr/>
          <a:lstStyle/>
          <a:p>
            <a:r>
              <a:rPr lang="en-GB" sz="1400" dirty="0"/>
              <a:t>Tenancy Audits</a:t>
            </a:r>
          </a:p>
        </p:txBody>
      </p:sp>
      <p:sp>
        <p:nvSpPr>
          <p:cNvPr id="10" name="Text Placeholder 9">
            <a:extLst>
              <a:ext uri="{FF2B5EF4-FFF2-40B4-BE49-F238E27FC236}">
                <a16:creationId xmlns:a16="http://schemas.microsoft.com/office/drawing/2014/main" id="{5A73DB43-926B-0F46-A2E9-240C7C8D369E}"/>
              </a:ext>
            </a:extLst>
          </p:cNvPr>
          <p:cNvSpPr>
            <a:spLocks noGrp="1"/>
          </p:cNvSpPr>
          <p:nvPr>
            <p:ph type="body" sz="quarter" idx="18"/>
          </p:nvPr>
        </p:nvSpPr>
        <p:spPr/>
        <p:txBody>
          <a:bodyPr/>
          <a:lstStyle/>
          <a:p>
            <a:r>
              <a:rPr lang="en-GB" sz="1400" dirty="0"/>
              <a:t>Data-sharing protocols</a:t>
            </a:r>
          </a:p>
        </p:txBody>
      </p:sp>
      <p:sp>
        <p:nvSpPr>
          <p:cNvPr id="11" name="Text Placeholder 10">
            <a:extLst>
              <a:ext uri="{FF2B5EF4-FFF2-40B4-BE49-F238E27FC236}">
                <a16:creationId xmlns:a16="http://schemas.microsoft.com/office/drawing/2014/main" id="{B472B53A-91E7-5B51-B563-D5F8BA29CE05}"/>
              </a:ext>
            </a:extLst>
          </p:cNvPr>
          <p:cNvSpPr>
            <a:spLocks noGrp="1"/>
          </p:cNvSpPr>
          <p:nvPr>
            <p:ph type="body" sz="quarter" idx="19"/>
          </p:nvPr>
        </p:nvSpPr>
        <p:spPr/>
        <p:txBody>
          <a:bodyPr/>
          <a:lstStyle/>
          <a:p>
            <a:r>
              <a:rPr lang="en-GB" sz="1400" dirty="0"/>
              <a:t>Identity Checks</a:t>
            </a:r>
          </a:p>
        </p:txBody>
      </p:sp>
      <p:sp>
        <p:nvSpPr>
          <p:cNvPr id="12" name="Text Placeholder 11">
            <a:extLst>
              <a:ext uri="{FF2B5EF4-FFF2-40B4-BE49-F238E27FC236}">
                <a16:creationId xmlns:a16="http://schemas.microsoft.com/office/drawing/2014/main" id="{125DC852-B698-5A45-CD17-08FFD947921D}"/>
              </a:ext>
            </a:extLst>
          </p:cNvPr>
          <p:cNvSpPr>
            <a:spLocks noGrp="1"/>
          </p:cNvSpPr>
          <p:nvPr>
            <p:ph type="body" sz="quarter" idx="20"/>
          </p:nvPr>
        </p:nvSpPr>
        <p:spPr/>
        <p:txBody>
          <a:bodyPr/>
          <a:lstStyle/>
          <a:p>
            <a:r>
              <a:rPr lang="en-GB" sz="1400" dirty="0"/>
              <a:t>Publicity</a:t>
            </a:r>
          </a:p>
        </p:txBody>
      </p:sp>
    </p:spTree>
    <p:extLst>
      <p:ext uri="{BB962C8B-B14F-4D97-AF65-F5344CB8AC3E}">
        <p14:creationId xmlns:p14="http://schemas.microsoft.com/office/powerpoint/2010/main" val="3305689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D8FF74-A0D5-F5C3-766B-69BB97C2CD01}"/>
              </a:ext>
            </a:extLst>
          </p:cNvPr>
          <p:cNvSpPr>
            <a:spLocks noGrp="1"/>
          </p:cNvSpPr>
          <p:nvPr>
            <p:ph type="body" sz="quarter" idx="10"/>
          </p:nvPr>
        </p:nvSpPr>
        <p:spPr>
          <a:xfrm>
            <a:off x="463790" y="1993900"/>
            <a:ext cx="7406923" cy="1155700"/>
          </a:xfrm>
        </p:spPr>
        <p:txBody>
          <a:bodyPr/>
          <a:lstStyle/>
          <a:p>
            <a:pPr algn="ctr"/>
            <a:r>
              <a:rPr lang="en-US" dirty="0"/>
              <a:t>Questions?</a:t>
            </a:r>
            <a:endParaRPr lang="en-GB" dirty="0"/>
          </a:p>
        </p:txBody>
      </p:sp>
    </p:spTree>
    <p:extLst>
      <p:ext uri="{BB962C8B-B14F-4D97-AF65-F5344CB8AC3E}">
        <p14:creationId xmlns:p14="http://schemas.microsoft.com/office/powerpoint/2010/main" val="2230683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3B59491-98A7-B4C4-ECBB-CD782E89C6BA}"/>
              </a:ext>
            </a:extLst>
          </p:cNvPr>
          <p:cNvPicPr>
            <a:picLocks noGrp="1" noChangeAspect="1"/>
          </p:cNvPicPr>
          <p:nvPr>
            <p:ph type="pic" sz="quarter" idx="10"/>
          </p:nvPr>
        </p:nvPicPr>
        <p:blipFill>
          <a:blip r:embed="rId2"/>
          <a:srcRect t="74" b="74"/>
          <a:stretch>
            <a:fillRect/>
          </a:stretch>
        </p:blipFill>
        <p:spPr>
          <a:xfrm>
            <a:off x="33338" y="0"/>
            <a:ext cx="9144000" cy="5143500"/>
          </a:xfrm>
          <a:prstGeom prst="rect">
            <a:avLst/>
          </a:prstGeom>
        </p:spPr>
      </p:pic>
      <p:sp>
        <p:nvSpPr>
          <p:cNvPr id="2" name="Picture Placeholder 5">
            <a:extLst>
              <a:ext uri="{FF2B5EF4-FFF2-40B4-BE49-F238E27FC236}">
                <a16:creationId xmlns:a16="http://schemas.microsoft.com/office/drawing/2014/main" id="{4C4CB87E-4423-D5A2-5B10-0340A14C53BE}"/>
              </a:ext>
            </a:extLst>
          </p:cNvPr>
          <p:cNvSpPr txBox="1">
            <a:spLocks/>
          </p:cNvSpPr>
          <p:nvPr/>
        </p:nvSpPr>
        <p:spPr>
          <a:xfrm>
            <a:off x="152400" y="152400"/>
            <a:ext cx="9144000" cy="5143500"/>
          </a:xfrm>
          <a:prstGeom prst="rect">
            <a:avLst/>
          </a:prstGeom>
        </p:spPr>
        <p:txBody>
          <a:bodyPr/>
          <a:lstStyle/>
          <a:p>
            <a:endParaRPr lang="en-GB" dirty="0"/>
          </a:p>
        </p:txBody>
      </p:sp>
      <p:pic>
        <p:nvPicPr>
          <p:cNvPr id="9" name="Picture 8">
            <a:extLst>
              <a:ext uri="{FF2B5EF4-FFF2-40B4-BE49-F238E27FC236}">
                <a16:creationId xmlns:a16="http://schemas.microsoft.com/office/drawing/2014/main" id="{3FB35B0B-E56B-DE5A-4EB6-C3904F752652}"/>
              </a:ext>
            </a:extLst>
          </p:cNvPr>
          <p:cNvPicPr>
            <a:picLocks noChangeAspect="1"/>
          </p:cNvPicPr>
          <p:nvPr/>
        </p:nvPicPr>
        <p:blipFill>
          <a:blip r:embed="rId3"/>
          <a:stretch>
            <a:fillRect/>
          </a:stretch>
        </p:blipFill>
        <p:spPr>
          <a:xfrm>
            <a:off x="1488077" y="1007000"/>
            <a:ext cx="2459722" cy="2471820"/>
          </a:xfrm>
          <a:prstGeom prst="rect">
            <a:avLst/>
          </a:prstGeom>
        </p:spPr>
      </p:pic>
      <p:sp>
        <p:nvSpPr>
          <p:cNvPr id="12" name="TextBox 11">
            <a:extLst>
              <a:ext uri="{FF2B5EF4-FFF2-40B4-BE49-F238E27FC236}">
                <a16:creationId xmlns:a16="http://schemas.microsoft.com/office/drawing/2014/main" id="{52CA2FA4-3001-2588-77C4-9615B1EAE9C6}"/>
              </a:ext>
            </a:extLst>
          </p:cNvPr>
          <p:cNvSpPr txBox="1"/>
          <p:nvPr/>
        </p:nvSpPr>
        <p:spPr>
          <a:xfrm>
            <a:off x="1488077" y="3996741"/>
            <a:ext cx="2518765" cy="615553"/>
          </a:xfrm>
          <a:prstGeom prst="rect">
            <a:avLst/>
          </a:prstGeom>
          <a:noFill/>
        </p:spPr>
        <p:txBody>
          <a:bodyPr wrap="square" rtlCol="0">
            <a:spAutoFit/>
          </a:bodyPr>
          <a:lstStyle/>
          <a:p>
            <a:r>
              <a:rPr lang="en-US" sz="1200" b="1" dirty="0">
                <a:solidFill>
                  <a:srgbClr val="F05AA0"/>
                </a:solidFill>
              </a:rPr>
              <a:t>Alistair Cantor</a:t>
            </a:r>
          </a:p>
          <a:p>
            <a:endParaRPr lang="en-GB" sz="1200" dirty="0"/>
          </a:p>
          <a:p>
            <a:r>
              <a:rPr lang="en-GB" sz="1000" dirty="0"/>
              <a:t>ACantor@cornerstonebarristers.com</a:t>
            </a:r>
          </a:p>
        </p:txBody>
      </p:sp>
      <p:sp>
        <p:nvSpPr>
          <p:cNvPr id="6" name="TextBox 5">
            <a:extLst>
              <a:ext uri="{FF2B5EF4-FFF2-40B4-BE49-F238E27FC236}">
                <a16:creationId xmlns:a16="http://schemas.microsoft.com/office/drawing/2014/main" id="{1D877ABD-576A-0B8F-48D1-F8D12290AE88}"/>
              </a:ext>
            </a:extLst>
          </p:cNvPr>
          <p:cNvSpPr txBox="1"/>
          <p:nvPr/>
        </p:nvSpPr>
        <p:spPr>
          <a:xfrm>
            <a:off x="5295574" y="4032607"/>
            <a:ext cx="2450458" cy="615553"/>
          </a:xfrm>
          <a:prstGeom prst="rect">
            <a:avLst/>
          </a:prstGeom>
          <a:noFill/>
        </p:spPr>
        <p:txBody>
          <a:bodyPr wrap="square">
            <a:spAutoFit/>
          </a:bodyPr>
          <a:lstStyle/>
          <a:p>
            <a:r>
              <a:rPr lang="en-US" sz="1200" b="1" dirty="0">
                <a:solidFill>
                  <a:srgbClr val="F05AA0"/>
                </a:solidFill>
              </a:rPr>
              <a:t>Catherine Rowlands</a:t>
            </a:r>
          </a:p>
          <a:p>
            <a:endParaRPr lang="en-GB" sz="1200" dirty="0"/>
          </a:p>
          <a:p>
            <a:r>
              <a:rPr lang="en-GB" sz="1000" dirty="0"/>
              <a:t>CRowlands@cornerstonebarristers.com</a:t>
            </a:r>
          </a:p>
        </p:txBody>
      </p:sp>
      <p:pic>
        <p:nvPicPr>
          <p:cNvPr id="5" name="Picture 4" descr="A person with short hair wearing a suit&#10;&#10;Description automatically generated">
            <a:extLst>
              <a:ext uri="{FF2B5EF4-FFF2-40B4-BE49-F238E27FC236}">
                <a16:creationId xmlns:a16="http://schemas.microsoft.com/office/drawing/2014/main" id="{1DD8ACAD-C05E-7CDB-E4EC-7D328C5350F6}"/>
              </a:ext>
            </a:extLst>
          </p:cNvPr>
          <p:cNvPicPr>
            <a:picLocks/>
          </p:cNvPicPr>
          <p:nvPr/>
        </p:nvPicPr>
        <p:blipFill rotWithShape="1">
          <a:blip r:embed="rId4"/>
          <a:srcRect r="12707"/>
          <a:stretch/>
        </p:blipFill>
        <p:spPr>
          <a:xfrm>
            <a:off x="5295574" y="1006864"/>
            <a:ext cx="2473200" cy="2473200"/>
          </a:xfrm>
          <a:prstGeom prst="rect">
            <a:avLst/>
          </a:prstGeom>
        </p:spPr>
      </p:pic>
    </p:spTree>
    <p:extLst>
      <p:ext uri="{BB962C8B-B14F-4D97-AF65-F5344CB8AC3E}">
        <p14:creationId xmlns:p14="http://schemas.microsoft.com/office/powerpoint/2010/main" val="240992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r>
              <a:rPr lang="en-GB" dirty="0"/>
              <a:t>Introduction</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r>
              <a:rPr lang="en-GB" sz="1400" b="1" dirty="0">
                <a:solidFill>
                  <a:srgbClr val="F05AA0"/>
                </a:solidFill>
                <a:latin typeface="+mj-lt"/>
              </a:rPr>
              <a:t>Alistair Cantor</a:t>
            </a: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3105043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7F9AE7-DDFF-22DA-3299-6F5A2CBB1447}"/>
              </a:ext>
            </a:extLst>
          </p:cNvPr>
          <p:cNvSpPr>
            <a:spLocks noGrp="1"/>
          </p:cNvSpPr>
          <p:nvPr>
            <p:ph type="body" sz="quarter" idx="12"/>
          </p:nvPr>
        </p:nvSpPr>
        <p:spPr/>
        <p:txBody>
          <a:bodyPr/>
          <a:lstStyle/>
          <a:p>
            <a:r>
              <a:rPr lang="en-GB" dirty="0"/>
              <a:t>What is social housing fraud?</a:t>
            </a:r>
          </a:p>
        </p:txBody>
      </p:sp>
      <p:sp>
        <p:nvSpPr>
          <p:cNvPr id="6" name="Text Placeholder 5">
            <a:extLst>
              <a:ext uri="{FF2B5EF4-FFF2-40B4-BE49-F238E27FC236}">
                <a16:creationId xmlns:a16="http://schemas.microsoft.com/office/drawing/2014/main" id="{108850A7-4557-45CE-93E2-18D6CACBFD1C}"/>
              </a:ext>
            </a:extLst>
          </p:cNvPr>
          <p:cNvSpPr>
            <a:spLocks noGrp="1"/>
          </p:cNvSpPr>
          <p:nvPr>
            <p:ph type="body" sz="quarter" idx="13"/>
          </p:nvPr>
        </p:nvSpPr>
        <p:spPr>
          <a:xfrm>
            <a:off x="1891032" y="1472665"/>
            <a:ext cx="1213116" cy="1210334"/>
          </a:xfrm>
        </p:spPr>
        <p:txBody>
          <a:bodyPr/>
          <a:lstStyle/>
          <a:p>
            <a:r>
              <a:rPr lang="en-GB" sz="1200" dirty="0"/>
              <a:t>Applications</a:t>
            </a:r>
          </a:p>
        </p:txBody>
      </p:sp>
      <p:sp>
        <p:nvSpPr>
          <p:cNvPr id="7" name="Text Placeholder 6">
            <a:extLst>
              <a:ext uri="{FF2B5EF4-FFF2-40B4-BE49-F238E27FC236}">
                <a16:creationId xmlns:a16="http://schemas.microsoft.com/office/drawing/2014/main" id="{A6E19FDC-8B6D-1CA7-EC22-283BC4176B01}"/>
              </a:ext>
            </a:extLst>
          </p:cNvPr>
          <p:cNvSpPr>
            <a:spLocks noGrp="1"/>
          </p:cNvSpPr>
          <p:nvPr>
            <p:ph type="body" sz="quarter" idx="15"/>
          </p:nvPr>
        </p:nvSpPr>
        <p:spPr/>
        <p:txBody>
          <a:bodyPr/>
          <a:lstStyle/>
          <a:p>
            <a:r>
              <a:rPr lang="en-GB" dirty="0"/>
              <a:t>Sub-letting</a:t>
            </a:r>
          </a:p>
        </p:txBody>
      </p:sp>
      <p:sp>
        <p:nvSpPr>
          <p:cNvPr id="8" name="Text Placeholder 7">
            <a:extLst>
              <a:ext uri="{FF2B5EF4-FFF2-40B4-BE49-F238E27FC236}">
                <a16:creationId xmlns:a16="http://schemas.microsoft.com/office/drawing/2014/main" id="{DC8F1FC9-6CAA-5A6B-FEAE-34B588504870}"/>
              </a:ext>
            </a:extLst>
          </p:cNvPr>
          <p:cNvSpPr>
            <a:spLocks noGrp="1"/>
          </p:cNvSpPr>
          <p:nvPr>
            <p:ph type="body" sz="quarter" idx="16"/>
          </p:nvPr>
        </p:nvSpPr>
        <p:spPr/>
        <p:txBody>
          <a:bodyPr/>
          <a:lstStyle/>
          <a:p>
            <a:r>
              <a:rPr lang="en-GB" sz="1200" dirty="0"/>
              <a:t>Key selling</a:t>
            </a:r>
          </a:p>
        </p:txBody>
      </p:sp>
      <p:sp>
        <p:nvSpPr>
          <p:cNvPr id="9" name="Text Placeholder 8">
            <a:extLst>
              <a:ext uri="{FF2B5EF4-FFF2-40B4-BE49-F238E27FC236}">
                <a16:creationId xmlns:a16="http://schemas.microsoft.com/office/drawing/2014/main" id="{ECB0B3A9-9015-783A-0A2B-7DDFD8A487C6}"/>
              </a:ext>
            </a:extLst>
          </p:cNvPr>
          <p:cNvSpPr>
            <a:spLocks noGrp="1"/>
          </p:cNvSpPr>
          <p:nvPr>
            <p:ph type="body" sz="quarter" idx="17"/>
          </p:nvPr>
        </p:nvSpPr>
        <p:spPr/>
        <p:txBody>
          <a:bodyPr/>
          <a:lstStyle/>
          <a:p>
            <a:r>
              <a:rPr lang="en-GB" sz="1200" dirty="0"/>
              <a:t>‘False’ succession</a:t>
            </a:r>
          </a:p>
        </p:txBody>
      </p:sp>
      <p:sp>
        <p:nvSpPr>
          <p:cNvPr id="10" name="Text Placeholder 9">
            <a:extLst>
              <a:ext uri="{FF2B5EF4-FFF2-40B4-BE49-F238E27FC236}">
                <a16:creationId xmlns:a16="http://schemas.microsoft.com/office/drawing/2014/main" id="{5A73DB43-926B-0F46-A2E9-240C7C8D369E}"/>
              </a:ext>
            </a:extLst>
          </p:cNvPr>
          <p:cNvSpPr>
            <a:spLocks noGrp="1"/>
          </p:cNvSpPr>
          <p:nvPr>
            <p:ph type="body" sz="quarter" idx="18"/>
          </p:nvPr>
        </p:nvSpPr>
        <p:spPr/>
        <p:txBody>
          <a:bodyPr/>
          <a:lstStyle/>
          <a:p>
            <a:r>
              <a:rPr lang="en-GB" sz="1200" dirty="0"/>
              <a:t>Benefit fraud</a:t>
            </a:r>
          </a:p>
        </p:txBody>
      </p:sp>
      <p:sp>
        <p:nvSpPr>
          <p:cNvPr id="11" name="Text Placeholder 10">
            <a:extLst>
              <a:ext uri="{FF2B5EF4-FFF2-40B4-BE49-F238E27FC236}">
                <a16:creationId xmlns:a16="http://schemas.microsoft.com/office/drawing/2014/main" id="{B472B53A-91E7-5B51-B563-D5F8BA29CE05}"/>
              </a:ext>
            </a:extLst>
          </p:cNvPr>
          <p:cNvSpPr>
            <a:spLocks noGrp="1"/>
          </p:cNvSpPr>
          <p:nvPr>
            <p:ph type="body" sz="quarter" idx="19"/>
          </p:nvPr>
        </p:nvSpPr>
        <p:spPr/>
        <p:txBody>
          <a:bodyPr/>
          <a:lstStyle/>
          <a:p>
            <a:r>
              <a:rPr lang="en-GB" sz="1200" dirty="0"/>
              <a:t>Right to buy</a:t>
            </a:r>
          </a:p>
        </p:txBody>
      </p:sp>
      <p:sp>
        <p:nvSpPr>
          <p:cNvPr id="12" name="Text Placeholder 11">
            <a:extLst>
              <a:ext uri="{FF2B5EF4-FFF2-40B4-BE49-F238E27FC236}">
                <a16:creationId xmlns:a16="http://schemas.microsoft.com/office/drawing/2014/main" id="{125DC852-B698-5A45-CD17-08FFD947921D}"/>
              </a:ext>
            </a:extLst>
          </p:cNvPr>
          <p:cNvSpPr>
            <a:spLocks noGrp="1"/>
          </p:cNvSpPr>
          <p:nvPr>
            <p:ph type="body" sz="quarter" idx="20"/>
          </p:nvPr>
        </p:nvSpPr>
        <p:spPr>
          <a:xfrm>
            <a:off x="7303789" y="2430616"/>
            <a:ext cx="1203199" cy="1122581"/>
          </a:xfrm>
        </p:spPr>
        <p:txBody>
          <a:bodyPr/>
          <a:lstStyle/>
          <a:p>
            <a:r>
              <a:rPr lang="en-GB" sz="1200" dirty="0"/>
              <a:t>Assignment / exchange</a:t>
            </a:r>
          </a:p>
        </p:txBody>
      </p:sp>
    </p:spTree>
    <p:extLst>
      <p:ext uri="{BB962C8B-B14F-4D97-AF65-F5344CB8AC3E}">
        <p14:creationId xmlns:p14="http://schemas.microsoft.com/office/powerpoint/2010/main" val="3653402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CFABD-9176-8BB1-2F01-83C9EE410D39}"/>
              </a:ext>
            </a:extLst>
          </p:cNvPr>
          <p:cNvSpPr>
            <a:spLocks noGrp="1"/>
          </p:cNvSpPr>
          <p:nvPr>
            <p:ph type="body" sz="quarter" idx="10"/>
          </p:nvPr>
        </p:nvSpPr>
        <p:spPr/>
        <p:txBody>
          <a:bodyPr/>
          <a:lstStyle/>
          <a:p>
            <a:pPr marL="171450" indent="-171450">
              <a:lnSpc>
                <a:spcPct val="200000"/>
              </a:lnSpc>
              <a:buClr>
                <a:schemeClr val="accent2"/>
              </a:buClr>
              <a:buFont typeface="Arial" panose="020B0604020202020204" pitchFamily="34" charset="0"/>
              <a:buChar char="•"/>
            </a:pPr>
            <a:r>
              <a:rPr lang="en-GB" dirty="0"/>
              <a:t>Claims for possession of property</a:t>
            </a:r>
          </a:p>
          <a:p>
            <a:pPr marL="171450" indent="-171450">
              <a:lnSpc>
                <a:spcPct val="200000"/>
              </a:lnSpc>
              <a:buClr>
                <a:schemeClr val="accent2"/>
              </a:buClr>
              <a:buFont typeface="Arial" panose="020B0604020202020204" pitchFamily="34" charset="0"/>
              <a:buChar char="•"/>
            </a:pPr>
            <a:r>
              <a:rPr lang="en-GB" dirty="0"/>
              <a:t>Unlawful profit orders</a:t>
            </a:r>
          </a:p>
          <a:p>
            <a:pPr marL="171450" indent="-171450">
              <a:lnSpc>
                <a:spcPct val="200000"/>
              </a:lnSpc>
              <a:buClr>
                <a:schemeClr val="accent2"/>
              </a:buClr>
              <a:buFont typeface="Arial" panose="020B0604020202020204" pitchFamily="34" charset="0"/>
              <a:buChar char="•"/>
            </a:pPr>
            <a:r>
              <a:rPr lang="en-GB" dirty="0"/>
              <a:t>Tort claims in deceit</a:t>
            </a:r>
          </a:p>
          <a:p>
            <a:pPr marL="171450" indent="-171450">
              <a:lnSpc>
                <a:spcPct val="200000"/>
              </a:lnSpc>
              <a:buClr>
                <a:schemeClr val="accent2"/>
              </a:buClr>
              <a:buFont typeface="Arial" panose="020B0604020202020204" pitchFamily="34" charset="0"/>
              <a:buChar char="•"/>
            </a:pPr>
            <a:r>
              <a:rPr lang="en-GB" dirty="0"/>
              <a:t>Rescission</a:t>
            </a:r>
          </a:p>
        </p:txBody>
      </p:sp>
      <p:sp>
        <p:nvSpPr>
          <p:cNvPr id="3" name="Text Placeholder 2">
            <a:extLst>
              <a:ext uri="{FF2B5EF4-FFF2-40B4-BE49-F238E27FC236}">
                <a16:creationId xmlns:a16="http://schemas.microsoft.com/office/drawing/2014/main" id="{DB5721F9-5737-2299-E601-8A5ABBAB38E8}"/>
              </a:ext>
            </a:extLst>
          </p:cNvPr>
          <p:cNvSpPr>
            <a:spLocks noGrp="1"/>
          </p:cNvSpPr>
          <p:nvPr>
            <p:ph type="body" sz="quarter" idx="12"/>
          </p:nvPr>
        </p:nvSpPr>
        <p:spPr/>
        <p:txBody>
          <a:bodyPr/>
          <a:lstStyle/>
          <a:p>
            <a:r>
              <a:rPr lang="en-GB" dirty="0"/>
              <a:t>Routes to redress</a:t>
            </a:r>
          </a:p>
        </p:txBody>
      </p:sp>
      <p:sp>
        <p:nvSpPr>
          <p:cNvPr id="4" name="Text Placeholder 3">
            <a:extLst>
              <a:ext uri="{FF2B5EF4-FFF2-40B4-BE49-F238E27FC236}">
                <a16:creationId xmlns:a16="http://schemas.microsoft.com/office/drawing/2014/main" id="{D7B1B71E-282D-4235-94C9-7FF02927B0CA}"/>
              </a:ext>
            </a:extLst>
          </p:cNvPr>
          <p:cNvSpPr>
            <a:spLocks noGrp="1"/>
          </p:cNvSpPr>
          <p:nvPr>
            <p:ph type="body" sz="quarter" idx="13"/>
          </p:nvPr>
        </p:nvSpPr>
        <p:spPr/>
        <p:txBody>
          <a:bodyPr/>
          <a:lstStyle/>
          <a:p>
            <a:r>
              <a:rPr lang="en-GB" dirty="0"/>
              <a:t>Civil</a:t>
            </a:r>
          </a:p>
        </p:txBody>
      </p:sp>
      <p:sp>
        <p:nvSpPr>
          <p:cNvPr id="8" name="Text Placeholder 7">
            <a:extLst>
              <a:ext uri="{FF2B5EF4-FFF2-40B4-BE49-F238E27FC236}">
                <a16:creationId xmlns:a16="http://schemas.microsoft.com/office/drawing/2014/main" id="{00392C5A-E8E4-06A5-C65A-7C5F363C1E50}"/>
              </a:ext>
            </a:extLst>
          </p:cNvPr>
          <p:cNvSpPr>
            <a:spLocks noGrp="1"/>
          </p:cNvSpPr>
          <p:nvPr>
            <p:ph type="body" sz="quarter" idx="14"/>
          </p:nvPr>
        </p:nvSpPr>
        <p:spPr/>
        <p:txBody>
          <a:bodyPr/>
          <a:lstStyle/>
          <a:p>
            <a:pPr marL="171450" indent="-171450">
              <a:lnSpc>
                <a:spcPct val="150000"/>
              </a:lnSpc>
              <a:buClr>
                <a:schemeClr val="accent2"/>
              </a:buClr>
              <a:buFont typeface="Arial" panose="020B0604020202020204" pitchFamily="34" charset="0"/>
              <a:buChar char="•"/>
            </a:pPr>
            <a:r>
              <a:rPr lang="en-GB" u="sng" dirty="0"/>
              <a:t>Housing Act 1996</a:t>
            </a:r>
          </a:p>
          <a:p>
            <a:pPr marL="342900" lvl="1">
              <a:lnSpc>
                <a:spcPct val="150000"/>
              </a:lnSpc>
              <a:buClr>
                <a:schemeClr val="accent2"/>
              </a:buClr>
            </a:pPr>
            <a:r>
              <a:rPr lang="en-GB" dirty="0"/>
              <a:t>s.171/s.214 False statements, withholding information, and failure to disclose change of circumstances</a:t>
            </a:r>
          </a:p>
          <a:p>
            <a:pPr marL="171450" indent="-171450">
              <a:lnSpc>
                <a:spcPct val="150000"/>
              </a:lnSpc>
              <a:buClr>
                <a:schemeClr val="accent2"/>
              </a:buClr>
              <a:buFont typeface="Arial" panose="020B0604020202020204" pitchFamily="34" charset="0"/>
              <a:buChar char="•"/>
            </a:pPr>
            <a:r>
              <a:rPr lang="en-GB" u="sng" dirty="0"/>
              <a:t>Fraud Act 2006</a:t>
            </a:r>
          </a:p>
          <a:p>
            <a:pPr marL="342900" lvl="1">
              <a:lnSpc>
                <a:spcPct val="150000"/>
              </a:lnSpc>
              <a:buClr>
                <a:schemeClr val="accent2"/>
              </a:buClr>
            </a:pPr>
            <a:r>
              <a:rPr lang="en-GB" dirty="0"/>
              <a:t>s.1-4 inc. fraud by false representations</a:t>
            </a:r>
          </a:p>
          <a:p>
            <a:pPr marL="171450" indent="-171450">
              <a:lnSpc>
                <a:spcPct val="150000"/>
              </a:lnSpc>
              <a:buClr>
                <a:schemeClr val="accent2"/>
              </a:buClr>
              <a:buFont typeface="Arial" panose="020B0604020202020204" pitchFamily="34" charset="0"/>
              <a:buChar char="•"/>
            </a:pPr>
            <a:r>
              <a:rPr lang="en-GB" u="sng" dirty="0"/>
              <a:t>Prevention of Social Housing Fraud Act 2013</a:t>
            </a:r>
          </a:p>
          <a:p>
            <a:pPr marL="342900" lvl="1">
              <a:lnSpc>
                <a:spcPct val="150000"/>
              </a:lnSpc>
              <a:buClr>
                <a:schemeClr val="accent2"/>
              </a:buClr>
            </a:pPr>
            <a:r>
              <a:rPr lang="en-GB" dirty="0"/>
              <a:t>s.1/s.2 Sub-letting / parting with possession (secure tenancies and assured tenancies respectively)</a:t>
            </a:r>
          </a:p>
          <a:p>
            <a:endParaRPr lang="en-GB" dirty="0"/>
          </a:p>
        </p:txBody>
      </p:sp>
      <p:sp>
        <p:nvSpPr>
          <p:cNvPr id="9" name="Text Placeholder 8">
            <a:extLst>
              <a:ext uri="{FF2B5EF4-FFF2-40B4-BE49-F238E27FC236}">
                <a16:creationId xmlns:a16="http://schemas.microsoft.com/office/drawing/2014/main" id="{044D30EB-6064-1F6E-C579-7838559FF0BE}"/>
              </a:ext>
            </a:extLst>
          </p:cNvPr>
          <p:cNvSpPr>
            <a:spLocks noGrp="1"/>
          </p:cNvSpPr>
          <p:nvPr>
            <p:ph type="body" sz="quarter" idx="15"/>
          </p:nvPr>
        </p:nvSpPr>
        <p:spPr/>
        <p:txBody>
          <a:bodyPr/>
          <a:lstStyle/>
          <a:p>
            <a:r>
              <a:rPr lang="en-GB" dirty="0"/>
              <a:t>Criminal</a:t>
            </a:r>
          </a:p>
        </p:txBody>
      </p:sp>
    </p:spTree>
    <p:extLst>
      <p:ext uri="{BB962C8B-B14F-4D97-AF65-F5344CB8AC3E}">
        <p14:creationId xmlns:p14="http://schemas.microsoft.com/office/powerpoint/2010/main" val="425990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09E6D8-50D1-6590-1C82-FC5F69C9F030}"/>
              </a:ext>
            </a:extLst>
          </p:cNvPr>
          <p:cNvSpPr>
            <a:spLocks noGrp="1"/>
          </p:cNvSpPr>
          <p:nvPr>
            <p:ph type="body" sz="quarter" idx="12"/>
          </p:nvPr>
        </p:nvSpPr>
        <p:spPr/>
        <p:txBody>
          <a:bodyPr/>
          <a:lstStyle/>
          <a:p>
            <a:r>
              <a:rPr lang="en-GB" dirty="0"/>
              <a:t>Remedies</a:t>
            </a:r>
          </a:p>
        </p:txBody>
      </p:sp>
      <p:sp>
        <p:nvSpPr>
          <p:cNvPr id="6" name="Text Placeholder 5">
            <a:extLst>
              <a:ext uri="{FF2B5EF4-FFF2-40B4-BE49-F238E27FC236}">
                <a16:creationId xmlns:a16="http://schemas.microsoft.com/office/drawing/2014/main" id="{2906DEA9-507C-D914-AC8D-AC62B47E11DD}"/>
              </a:ext>
            </a:extLst>
          </p:cNvPr>
          <p:cNvSpPr>
            <a:spLocks noGrp="1"/>
          </p:cNvSpPr>
          <p:nvPr>
            <p:ph type="body" sz="quarter" idx="13"/>
          </p:nvPr>
        </p:nvSpPr>
        <p:spPr/>
        <p:txBody>
          <a:bodyPr/>
          <a:lstStyle/>
          <a:p>
            <a:r>
              <a:rPr lang="en-GB" sz="1400" dirty="0"/>
              <a:t>Damages</a:t>
            </a:r>
          </a:p>
        </p:txBody>
      </p:sp>
      <p:sp>
        <p:nvSpPr>
          <p:cNvPr id="7" name="Text Placeholder 6">
            <a:extLst>
              <a:ext uri="{FF2B5EF4-FFF2-40B4-BE49-F238E27FC236}">
                <a16:creationId xmlns:a16="http://schemas.microsoft.com/office/drawing/2014/main" id="{A2159B93-884F-2C53-E89E-30D2DCC62A64}"/>
              </a:ext>
            </a:extLst>
          </p:cNvPr>
          <p:cNvSpPr>
            <a:spLocks noGrp="1"/>
          </p:cNvSpPr>
          <p:nvPr>
            <p:ph type="body" sz="quarter" idx="15"/>
          </p:nvPr>
        </p:nvSpPr>
        <p:spPr/>
        <p:txBody>
          <a:bodyPr/>
          <a:lstStyle/>
          <a:p>
            <a:r>
              <a:rPr lang="en-GB" dirty="0"/>
              <a:t>Possession of property</a:t>
            </a:r>
          </a:p>
        </p:txBody>
      </p:sp>
      <p:sp>
        <p:nvSpPr>
          <p:cNvPr id="8" name="Text Placeholder 7">
            <a:extLst>
              <a:ext uri="{FF2B5EF4-FFF2-40B4-BE49-F238E27FC236}">
                <a16:creationId xmlns:a16="http://schemas.microsoft.com/office/drawing/2014/main" id="{59338ACD-4FE9-DDAE-89B2-10412C0D5A8B}"/>
              </a:ext>
            </a:extLst>
          </p:cNvPr>
          <p:cNvSpPr>
            <a:spLocks noGrp="1"/>
          </p:cNvSpPr>
          <p:nvPr>
            <p:ph type="body" sz="quarter" idx="16"/>
          </p:nvPr>
        </p:nvSpPr>
        <p:spPr/>
        <p:txBody>
          <a:bodyPr/>
          <a:lstStyle/>
          <a:p>
            <a:r>
              <a:rPr lang="en-GB" sz="1400" dirty="0"/>
              <a:t>Unlawful profit order</a:t>
            </a:r>
          </a:p>
        </p:txBody>
      </p:sp>
      <p:sp>
        <p:nvSpPr>
          <p:cNvPr id="9" name="Text Placeholder 8">
            <a:extLst>
              <a:ext uri="{FF2B5EF4-FFF2-40B4-BE49-F238E27FC236}">
                <a16:creationId xmlns:a16="http://schemas.microsoft.com/office/drawing/2014/main" id="{8D1194F8-C475-B69E-593E-C9340BC3D2FF}"/>
              </a:ext>
            </a:extLst>
          </p:cNvPr>
          <p:cNvSpPr>
            <a:spLocks noGrp="1"/>
          </p:cNvSpPr>
          <p:nvPr>
            <p:ph type="body" sz="quarter" idx="17"/>
          </p:nvPr>
        </p:nvSpPr>
        <p:spPr/>
        <p:txBody>
          <a:bodyPr/>
          <a:lstStyle/>
          <a:p>
            <a:r>
              <a:rPr lang="en-GB" sz="1200" dirty="0"/>
              <a:t>Injunction</a:t>
            </a:r>
          </a:p>
        </p:txBody>
      </p:sp>
      <p:sp>
        <p:nvSpPr>
          <p:cNvPr id="10" name="Text Placeholder 9">
            <a:extLst>
              <a:ext uri="{FF2B5EF4-FFF2-40B4-BE49-F238E27FC236}">
                <a16:creationId xmlns:a16="http://schemas.microsoft.com/office/drawing/2014/main" id="{CB1A4E9E-D77E-B97E-FFE3-53B7F577F6C1}"/>
              </a:ext>
            </a:extLst>
          </p:cNvPr>
          <p:cNvSpPr>
            <a:spLocks noGrp="1"/>
          </p:cNvSpPr>
          <p:nvPr>
            <p:ph type="body" sz="quarter" idx="18"/>
          </p:nvPr>
        </p:nvSpPr>
        <p:spPr/>
        <p:txBody>
          <a:bodyPr/>
          <a:lstStyle/>
          <a:p>
            <a:r>
              <a:rPr lang="en-GB" sz="1200" dirty="0"/>
              <a:t>POCA (after conviction)</a:t>
            </a:r>
          </a:p>
        </p:txBody>
      </p:sp>
    </p:spTree>
    <p:extLst>
      <p:ext uri="{BB962C8B-B14F-4D97-AF65-F5344CB8AC3E}">
        <p14:creationId xmlns:p14="http://schemas.microsoft.com/office/powerpoint/2010/main" val="140685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r>
              <a:rPr lang="en-GB" dirty="0"/>
              <a:t>Evidence gathering</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r>
              <a:rPr lang="en-GB" sz="1400" b="1" dirty="0">
                <a:solidFill>
                  <a:srgbClr val="F05AA0"/>
                </a:solidFill>
                <a:latin typeface="+mj-lt"/>
              </a:rPr>
              <a:t>Alistair Cantor</a:t>
            </a: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02</a:t>
            </a:r>
          </a:p>
        </p:txBody>
      </p:sp>
    </p:spTree>
    <p:extLst>
      <p:ext uri="{BB962C8B-B14F-4D97-AF65-F5344CB8AC3E}">
        <p14:creationId xmlns:p14="http://schemas.microsoft.com/office/powerpoint/2010/main" val="583780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B0465A-EFC5-9609-F6EC-64F1A05C77C1}"/>
              </a:ext>
            </a:extLst>
          </p:cNvPr>
          <p:cNvSpPr>
            <a:spLocks noGrp="1"/>
          </p:cNvSpPr>
          <p:nvPr>
            <p:ph type="title"/>
          </p:nvPr>
        </p:nvSpPr>
        <p:spPr/>
        <p:txBody>
          <a:bodyPr/>
          <a:lstStyle/>
          <a:p>
            <a:r>
              <a:rPr lang="en-GB" i="1" u="sng" dirty="0"/>
              <a:t>Adepoju v Akinkola </a:t>
            </a:r>
            <a:r>
              <a:rPr lang="en-GB" u="sng" dirty="0"/>
              <a:t>[2016] EWHC 3160 (Ch)</a:t>
            </a:r>
            <a:endParaRPr lang="en-GB" i="1" u="sng" dirty="0"/>
          </a:p>
        </p:txBody>
      </p:sp>
      <p:sp>
        <p:nvSpPr>
          <p:cNvPr id="6" name="Subtitle 5">
            <a:extLst>
              <a:ext uri="{FF2B5EF4-FFF2-40B4-BE49-F238E27FC236}">
                <a16:creationId xmlns:a16="http://schemas.microsoft.com/office/drawing/2014/main" id="{AA1461C1-6609-B03D-7349-5A015F5D1FB9}"/>
              </a:ext>
            </a:extLst>
          </p:cNvPr>
          <p:cNvSpPr>
            <a:spLocks noGrp="1"/>
          </p:cNvSpPr>
          <p:nvPr>
            <p:ph type="subTitle" idx="1"/>
          </p:nvPr>
        </p:nvSpPr>
        <p:spPr>
          <a:xfrm>
            <a:off x="1342294" y="1478223"/>
            <a:ext cx="6255000" cy="1625427"/>
          </a:xfrm>
        </p:spPr>
        <p:txBody>
          <a:bodyPr/>
          <a:lstStyle/>
          <a:p>
            <a:pPr algn="just"/>
            <a:r>
              <a:rPr lang="en-GB" dirty="0"/>
              <a:t>“…the decision of the court is not necessarily the objective truth of the matters in issue. Instead it is the most likely view of what happened, based on the material that the parties have chosen to put before the court, taking into account to some extent also what the court considers that they should have been able to put before the court but chose not to.”</a:t>
            </a:r>
          </a:p>
          <a:p>
            <a:endParaRPr lang="en-GB" dirty="0"/>
          </a:p>
          <a:p>
            <a:endParaRPr lang="en-GB" dirty="0"/>
          </a:p>
        </p:txBody>
      </p:sp>
    </p:spTree>
    <p:extLst>
      <p:ext uri="{BB962C8B-B14F-4D97-AF65-F5344CB8AC3E}">
        <p14:creationId xmlns:p14="http://schemas.microsoft.com/office/powerpoint/2010/main" val="4137569052"/>
      </p:ext>
    </p:extLst>
  </p:cSld>
  <p:clrMapOvr>
    <a:masterClrMapping/>
  </p:clrMapOvr>
</p:sld>
</file>

<file path=ppt/theme/theme1.xml><?xml version="1.0" encoding="utf-8"?>
<a:theme xmlns:a="http://schemas.openxmlformats.org/drawingml/2006/main" name="Minimalist Business Basic Template by Slidesgo">
  <a:themeElements>
    <a:clrScheme name="Custom 15">
      <a:dk1>
        <a:srgbClr val="182B2A"/>
      </a:dk1>
      <a:lt1>
        <a:srgbClr val="FFFFFF"/>
      </a:lt1>
      <a:dk2>
        <a:srgbClr val="2C4444"/>
      </a:dk2>
      <a:lt2>
        <a:srgbClr val="C6DADA"/>
      </a:lt2>
      <a:accent1>
        <a:srgbClr val="2C4444"/>
      </a:accent1>
      <a:accent2>
        <a:srgbClr val="FF5AA4"/>
      </a:accent2>
      <a:accent3>
        <a:srgbClr val="8E0040"/>
      </a:accent3>
      <a:accent4>
        <a:srgbClr val="182B2A"/>
      </a:accent4>
      <a:accent5>
        <a:srgbClr val="567A78"/>
      </a:accent5>
      <a:accent6>
        <a:srgbClr val="FFABD1"/>
      </a:accent6>
      <a:hlink>
        <a:srgbClr val="FF5AA4"/>
      </a:hlink>
      <a:folHlink>
        <a:srgbClr val="8E0040"/>
      </a:folHlink>
    </a:clrScheme>
    <a:fontScheme name="Custom 4">
      <a:majorFont>
        <a:latin typeface="montserra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951</TotalTime>
  <Words>1637</Words>
  <Application>Microsoft Office PowerPoint</Application>
  <PresentationFormat>On-screen Show (16:9)</PresentationFormat>
  <Paragraphs>190</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Roboto</vt:lpstr>
      <vt:lpstr>Arial</vt:lpstr>
      <vt:lpstr>Open Sans</vt:lpstr>
      <vt:lpstr>Montserrat</vt:lpstr>
      <vt:lpstr>Montserrat</vt:lpstr>
      <vt:lpstr>Roboto</vt:lpstr>
      <vt:lpstr>Minimalist Business Basic Template by Slidesgo</vt:lpstr>
      <vt:lpstr>PowerPoint Presentation</vt:lpstr>
      <vt:lpstr>PowerPoint Presentation</vt:lpstr>
      <vt:lpstr>PowerPoint Presentation</vt:lpstr>
      <vt:lpstr>Introduction</vt:lpstr>
      <vt:lpstr>PowerPoint Presentation</vt:lpstr>
      <vt:lpstr>PowerPoint Presentation</vt:lpstr>
      <vt:lpstr>PowerPoint Presentation</vt:lpstr>
      <vt:lpstr>Evidence gathering</vt:lpstr>
      <vt:lpstr>Adepoju v Akinkola [2016] EWHC 3160 (Ch)</vt:lpstr>
      <vt:lpstr>Common issues with evidence in housing fraud claims</vt:lpstr>
      <vt:lpstr>PowerPoint Presentation</vt:lpstr>
      <vt:lpstr>PowerPoint Presentation</vt:lpstr>
      <vt:lpstr>PowerPoint Presentation</vt:lpstr>
      <vt:lpstr>The evidence gatherer’s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‘Sub-letting’, ‘parting with possession’ and ‘only or principal home’</vt:lpstr>
      <vt:lpstr>PowerPoint Presentation</vt:lpstr>
      <vt:lpstr>PowerPoint Presentation</vt:lpstr>
      <vt:lpstr>PowerPoint Presentation</vt:lpstr>
      <vt:lpstr>PowerPoint Presentation</vt:lpstr>
      <vt:lpstr>Preventing housing fraud before it starts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Basic Template</dc:title>
  <dc:creator>Manuel Dominguez</dc:creator>
  <cp:lastModifiedBy>William Murphy</cp:lastModifiedBy>
  <cp:revision>22</cp:revision>
  <dcterms:modified xsi:type="dcterms:W3CDTF">2023-10-06T16:20:05Z</dcterms:modified>
</cp:coreProperties>
</file>