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6"/>
  </p:notesMasterIdLst>
  <p:sldIdLst>
    <p:sldId id="294" r:id="rId2"/>
    <p:sldId id="297" r:id="rId3"/>
    <p:sldId id="301" r:id="rId4"/>
    <p:sldId id="296" r:id="rId5"/>
    <p:sldId id="302" r:id="rId6"/>
    <p:sldId id="310" r:id="rId7"/>
    <p:sldId id="317" r:id="rId8"/>
    <p:sldId id="308" r:id="rId9"/>
    <p:sldId id="319" r:id="rId10"/>
    <p:sldId id="312" r:id="rId11"/>
    <p:sldId id="307" r:id="rId12"/>
    <p:sldId id="333" r:id="rId13"/>
    <p:sldId id="334" r:id="rId14"/>
    <p:sldId id="335" r:id="rId15"/>
    <p:sldId id="320" r:id="rId16"/>
    <p:sldId id="328" r:id="rId17"/>
    <p:sldId id="324" r:id="rId18"/>
    <p:sldId id="329" r:id="rId19"/>
    <p:sldId id="330" r:id="rId20"/>
    <p:sldId id="331" r:id="rId21"/>
    <p:sldId id="332" r:id="rId22"/>
    <p:sldId id="306" r:id="rId23"/>
    <p:sldId id="327" r:id="rId24"/>
    <p:sldId id="326" r:id="rId25"/>
    <p:sldId id="340" r:id="rId26"/>
    <p:sldId id="336" r:id="rId27"/>
    <p:sldId id="338" r:id="rId28"/>
    <p:sldId id="337" r:id="rId29"/>
    <p:sldId id="339" r:id="rId30"/>
    <p:sldId id="322" r:id="rId31"/>
    <p:sldId id="323" r:id="rId32"/>
    <p:sldId id="303" r:id="rId33"/>
    <p:sldId id="305" r:id="rId34"/>
    <p:sldId id="318" r:id="rId35"/>
  </p:sldIdLst>
  <p:sldSz cx="9144000" cy="5143500" type="screen16x9"/>
  <p:notesSz cx="6858000" cy="9144000"/>
  <p:embeddedFontLst>
    <p:embeddedFont>
      <p:font typeface="Montserrat" panose="00000500000000000000" pitchFamily="2" charset="0"/>
      <p:regular r:id="rId37"/>
      <p:bold r:id="rId38"/>
      <p:italic r:id="rId39"/>
      <p:boldItalic r:id="rId40"/>
    </p:embeddedFont>
    <p:embeddedFont>
      <p:font typeface="Montserrat" panose="00000500000000000000" pitchFamily="2"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594"/>
    <a:srgbClr val="F2F6F6"/>
    <a:srgbClr val="C6DADA"/>
    <a:srgbClr val="374646"/>
    <a:srgbClr val="F05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7E755-C6C0-493F-A988-B7DA6ADB126D}">
  <a:tblStyle styleId="{9297E755-C6C0-493F-A988-B7DA6ADB12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2" d="100"/>
          <a:sy n="132" d="100"/>
        </p:scale>
        <p:origin x="101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A">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0998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141375338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bg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08465976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2">
            <a:extLst>
              <a:ext uri="{FF2B5EF4-FFF2-40B4-BE49-F238E27FC236}">
                <a16:creationId xmlns:a16="http://schemas.microsoft.com/office/drawing/2014/main" id="{B12960E7-EE36-A868-9601-23BDB75C4879}"/>
              </a:ext>
            </a:extLst>
          </p:cNvPr>
          <p:cNvSpPr>
            <a:spLocks noGrp="1"/>
          </p:cNvSpPr>
          <p:nvPr>
            <p:ph type="body" sz="quarter" idx="10"/>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691F77C1-6D7C-6AF6-B4E9-489BF170829D}"/>
              </a:ext>
            </a:extLst>
          </p:cNvPr>
          <p:cNvSpPr>
            <a:spLocks noGrp="1"/>
          </p:cNvSpPr>
          <p:nvPr>
            <p:ph type="body" sz="quarter" idx="11"/>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1" name="Text Placeholder 6">
            <a:extLst>
              <a:ext uri="{FF2B5EF4-FFF2-40B4-BE49-F238E27FC236}">
                <a16:creationId xmlns:a16="http://schemas.microsoft.com/office/drawing/2014/main" id="{4BD0B767-30E6-0EB6-A389-60694CC9AD32}"/>
              </a:ext>
            </a:extLst>
          </p:cNvPr>
          <p:cNvSpPr>
            <a:spLocks noGrp="1"/>
          </p:cNvSpPr>
          <p:nvPr>
            <p:ph type="body" sz="quarter" idx="12"/>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9891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2">
            <a:extLst>
              <a:ext uri="{FF2B5EF4-FFF2-40B4-BE49-F238E27FC236}">
                <a16:creationId xmlns:a16="http://schemas.microsoft.com/office/drawing/2014/main" id="{5A0B3B87-85C2-ED33-D8A7-43F67AE1F4FB}"/>
              </a:ext>
            </a:extLst>
          </p:cNvPr>
          <p:cNvSpPr>
            <a:spLocks noGrp="1"/>
          </p:cNvSpPr>
          <p:nvPr>
            <p:ph type="body" sz="quarter" idx="10"/>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4">
            <a:extLst>
              <a:ext uri="{FF2B5EF4-FFF2-40B4-BE49-F238E27FC236}">
                <a16:creationId xmlns:a16="http://schemas.microsoft.com/office/drawing/2014/main" id="{C28582BB-55FC-1C9F-B7B6-772A66318D4B}"/>
              </a:ext>
            </a:extLst>
          </p:cNvPr>
          <p:cNvSpPr>
            <a:spLocks noGrp="1"/>
          </p:cNvSpPr>
          <p:nvPr>
            <p:ph type="body" sz="quarter" idx="11"/>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10" name="Text Placeholder 6">
            <a:extLst>
              <a:ext uri="{FF2B5EF4-FFF2-40B4-BE49-F238E27FC236}">
                <a16:creationId xmlns:a16="http://schemas.microsoft.com/office/drawing/2014/main" id="{7C120B22-E65D-5B32-464C-21324ED5A940}"/>
              </a:ext>
            </a:extLst>
          </p:cNvPr>
          <p:cNvSpPr>
            <a:spLocks noGrp="1"/>
          </p:cNvSpPr>
          <p:nvPr>
            <p:ph type="body" sz="quarter" idx="12"/>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3" name="Text Placeholder 6">
            <a:extLst>
              <a:ext uri="{FF2B5EF4-FFF2-40B4-BE49-F238E27FC236}">
                <a16:creationId xmlns:a16="http://schemas.microsoft.com/office/drawing/2014/main" id="{6393A548-6047-E166-1698-B69BFC44A88D}"/>
              </a:ext>
            </a:extLst>
          </p:cNvPr>
          <p:cNvSpPr>
            <a:spLocks noGrp="1"/>
          </p:cNvSpPr>
          <p:nvPr>
            <p:ph type="body" sz="quarter" idx="13"/>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4" name="Text Placeholder 6">
            <a:extLst>
              <a:ext uri="{FF2B5EF4-FFF2-40B4-BE49-F238E27FC236}">
                <a16:creationId xmlns:a16="http://schemas.microsoft.com/office/drawing/2014/main" id="{AB4F0F9F-B222-0279-25D5-9A6A6A7ADAC3}"/>
              </a:ext>
            </a:extLst>
          </p:cNvPr>
          <p:cNvSpPr>
            <a:spLocks noGrp="1"/>
          </p:cNvSpPr>
          <p:nvPr>
            <p:ph type="body" sz="quarter" idx="14"/>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38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38400" y="4118231"/>
            <a:ext cx="2659678" cy="380720"/>
          </a:xfrm>
          <a:prstGeom prst="rect">
            <a:avLst/>
          </a:prstGeom>
        </p:spPr>
      </p:pic>
      <p:sp>
        <p:nvSpPr>
          <p:cNvPr id="30" name="Text Placeholder 24">
            <a:extLst>
              <a:ext uri="{FF2B5EF4-FFF2-40B4-BE49-F238E27FC236}">
                <a16:creationId xmlns:a16="http://schemas.microsoft.com/office/drawing/2014/main" id="{C0BE3B96-A445-20CC-CFDF-723346A0ADE0}"/>
              </a:ext>
            </a:extLst>
          </p:cNvPr>
          <p:cNvSpPr>
            <a:spLocks noGrp="1"/>
          </p:cNvSpPr>
          <p:nvPr>
            <p:ph type="body" sz="quarter" idx="10"/>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26">
            <a:extLst>
              <a:ext uri="{FF2B5EF4-FFF2-40B4-BE49-F238E27FC236}">
                <a16:creationId xmlns:a16="http://schemas.microsoft.com/office/drawing/2014/main" id="{A0F8FD93-D984-40D5-1502-BB62EBAD2823}"/>
              </a:ext>
            </a:extLst>
          </p:cNvPr>
          <p:cNvSpPr>
            <a:spLocks noGrp="1"/>
          </p:cNvSpPr>
          <p:nvPr>
            <p:ph type="body" sz="quarter" idx="11"/>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28">
            <a:extLst>
              <a:ext uri="{FF2B5EF4-FFF2-40B4-BE49-F238E27FC236}">
                <a16:creationId xmlns:a16="http://schemas.microsoft.com/office/drawing/2014/main" id="{B87EA5B5-DEC8-3CFB-205C-1AC8A3FF7323}"/>
              </a:ext>
            </a:extLst>
          </p:cNvPr>
          <p:cNvSpPr>
            <a:spLocks noGrp="1"/>
          </p:cNvSpPr>
          <p:nvPr>
            <p:ph type="body" sz="quarter" idx="12"/>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6">
            <a:extLst>
              <a:ext uri="{FF2B5EF4-FFF2-40B4-BE49-F238E27FC236}">
                <a16:creationId xmlns:a16="http://schemas.microsoft.com/office/drawing/2014/main" id="{96D7638F-F3F6-290F-618B-A654E4359A7D}"/>
              </a:ext>
            </a:extLst>
          </p:cNvPr>
          <p:cNvSpPr>
            <a:spLocks noGrp="1"/>
          </p:cNvSpPr>
          <p:nvPr>
            <p:ph type="body" sz="quarter" idx="13"/>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7" name="Text Placeholder 6">
            <a:extLst>
              <a:ext uri="{FF2B5EF4-FFF2-40B4-BE49-F238E27FC236}">
                <a16:creationId xmlns:a16="http://schemas.microsoft.com/office/drawing/2014/main" id="{B422E648-5B96-706B-4464-D98EF093F344}"/>
              </a:ext>
            </a:extLst>
          </p:cNvPr>
          <p:cNvSpPr>
            <a:spLocks noGrp="1"/>
          </p:cNvSpPr>
          <p:nvPr>
            <p:ph type="body" sz="quarter" idx="14"/>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8" name="Text Placeholder 6">
            <a:extLst>
              <a:ext uri="{FF2B5EF4-FFF2-40B4-BE49-F238E27FC236}">
                <a16:creationId xmlns:a16="http://schemas.microsoft.com/office/drawing/2014/main" id="{BECC353E-6B20-65F8-1B4A-08CBCCDDD44B}"/>
              </a:ext>
            </a:extLst>
          </p:cNvPr>
          <p:cNvSpPr>
            <a:spLocks noGrp="1"/>
          </p:cNvSpPr>
          <p:nvPr>
            <p:ph type="body" sz="quarter" idx="15"/>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9" name="Text Placeholder 6">
            <a:extLst>
              <a:ext uri="{FF2B5EF4-FFF2-40B4-BE49-F238E27FC236}">
                <a16:creationId xmlns:a16="http://schemas.microsoft.com/office/drawing/2014/main" id="{E9F1A1BD-BC61-E9A4-D904-2317ABC885A4}"/>
              </a:ext>
            </a:extLst>
          </p:cNvPr>
          <p:cNvSpPr>
            <a:spLocks noGrp="1"/>
          </p:cNvSpPr>
          <p:nvPr>
            <p:ph type="body" sz="quarter" idx="16"/>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15262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4056" y="813554"/>
            <a:ext cx="2659678" cy="380720"/>
          </a:xfrm>
          <a:prstGeom prst="rect">
            <a:avLst/>
          </a:prstGeom>
        </p:spPr>
      </p:pic>
    </p:spTree>
    <p:extLst>
      <p:ext uri="{BB962C8B-B14F-4D97-AF65-F5344CB8AC3E}">
        <p14:creationId xmlns:p14="http://schemas.microsoft.com/office/powerpoint/2010/main" val="257596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spTree>
    <p:extLst>
      <p:ext uri="{BB962C8B-B14F-4D97-AF65-F5344CB8AC3E}">
        <p14:creationId xmlns:p14="http://schemas.microsoft.com/office/powerpoint/2010/main" val="3399837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Tree>
    <p:extLst>
      <p:ext uri="{BB962C8B-B14F-4D97-AF65-F5344CB8AC3E}">
        <p14:creationId xmlns:p14="http://schemas.microsoft.com/office/powerpoint/2010/main" val="3577027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Tree>
    <p:extLst>
      <p:ext uri="{BB962C8B-B14F-4D97-AF65-F5344CB8AC3E}">
        <p14:creationId xmlns:p14="http://schemas.microsoft.com/office/powerpoint/2010/main" val="4024272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214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slide B">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F05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37928" y="483293"/>
            <a:ext cx="2659678" cy="380720"/>
          </a:xfrm>
          <a:prstGeom prst="rect">
            <a:avLst/>
          </a:prstGeom>
        </p:spPr>
      </p:pic>
    </p:spTree>
    <p:extLst>
      <p:ext uri="{BB962C8B-B14F-4D97-AF65-F5344CB8AC3E}">
        <p14:creationId xmlns:p14="http://schemas.microsoft.com/office/powerpoint/2010/main" val="181498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668774" y="1871245"/>
            <a:ext cx="2659678" cy="380720"/>
          </a:xfrm>
          <a:prstGeom prst="rect">
            <a:avLst/>
          </a:prstGeom>
        </p:spPr>
      </p:pic>
    </p:spTree>
    <p:extLst>
      <p:ext uri="{BB962C8B-B14F-4D97-AF65-F5344CB8AC3E}">
        <p14:creationId xmlns:p14="http://schemas.microsoft.com/office/powerpoint/2010/main" val="73669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with a full screen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A1B4FB5-C914-ADFD-F0A1-880DAD6EA9A5}"/>
              </a:ext>
            </a:extLst>
          </p:cNvPr>
          <p:cNvSpPr>
            <a:spLocks noGrp="1"/>
          </p:cNvSpPr>
          <p:nvPr>
            <p:ph type="pic" sz="quarter" idx="10"/>
          </p:nvPr>
        </p:nvSpPr>
        <p:spPr>
          <a:xfrm>
            <a:off x="0" y="0"/>
            <a:ext cx="9144000" cy="5143500"/>
          </a:xfrm>
          <a:prstGeom prst="rect">
            <a:avLst/>
          </a:prstGeom>
        </p:spPr>
        <p:txBody>
          <a:bodyPr/>
          <a:lstStyle/>
          <a:p>
            <a:endParaRPr lang="en-GB"/>
          </a:p>
        </p:txBody>
      </p:sp>
      <p:sp>
        <p:nvSpPr>
          <p:cNvPr id="2" name="Google Shape;530;p31">
            <a:extLst>
              <a:ext uri="{FF2B5EF4-FFF2-40B4-BE49-F238E27FC236}">
                <a16:creationId xmlns:a16="http://schemas.microsoft.com/office/drawing/2014/main" id="{C301F842-8C6F-8688-1492-60504A47EA6C}"/>
              </a:ext>
            </a:extLst>
          </p:cNvPr>
          <p:cNvSpPr txBox="1">
            <a:spLocks noGrp="1"/>
          </p:cNvSpPr>
          <p:nvPr>
            <p:ph type="title" hasCustomPrompt="1"/>
          </p:nvPr>
        </p:nvSpPr>
        <p:spPr>
          <a:xfrm>
            <a:off x="720000" y="4014450"/>
            <a:ext cx="7704000" cy="572700"/>
          </a:xfrm>
          <a:prstGeom prst="rect">
            <a:avLst/>
          </a:prstGeom>
          <a:solidFill>
            <a:srgbClr val="F2F6F6"/>
          </a:solidFill>
        </p:spPr>
        <p:txBody>
          <a:bodyPr spcFirstLastPara="1" wrap="square" lIns="91425" tIns="91425" rIns="91425" bIns="91425" anchor="ctr" anchorCtr="0">
            <a:noAutofit/>
          </a:bodyPr>
          <a:lstStyle>
            <a:lvl1pPr>
              <a:defRPr sz="2400">
                <a:solidFill>
                  <a:schemeClr val="tx2"/>
                </a:solidFill>
              </a:defRPr>
            </a:lvl1pPr>
          </a:lstStyle>
          <a:p>
            <a:pPr marL="0" lvl="0" indent="0" algn="ctr" rtl="0">
              <a:spcBef>
                <a:spcPts val="0"/>
              </a:spcBef>
              <a:spcAft>
                <a:spcPts val="0"/>
              </a:spcAft>
              <a:buNone/>
            </a:pPr>
            <a:r>
              <a:rPr lang="en" dirty="0"/>
              <a:t>Slide with a full screen picture</a:t>
            </a:r>
            <a:endParaRPr dirty="0"/>
          </a:p>
        </p:txBody>
      </p:sp>
      <p:sp>
        <p:nvSpPr>
          <p:cNvPr id="9" name="Google Shape;547;p31">
            <a:extLst>
              <a:ext uri="{FF2B5EF4-FFF2-40B4-BE49-F238E27FC236}">
                <a16:creationId xmlns:a16="http://schemas.microsoft.com/office/drawing/2014/main" id="{B8A3DE49-4947-921F-5CC5-228467C767C2}"/>
              </a:ext>
            </a:extLst>
          </p:cNvPr>
          <p:cNvSpPr/>
          <p:nvPr userDrawn="1"/>
        </p:nvSpPr>
        <p:spPr>
          <a:xfrm rot="-9573330">
            <a:off x="8511499" y="4468443"/>
            <a:ext cx="1028056" cy="102805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1">
            <a:extLst>
              <a:ext uri="{FF2B5EF4-FFF2-40B4-BE49-F238E27FC236}">
                <a16:creationId xmlns:a16="http://schemas.microsoft.com/office/drawing/2014/main" id="{5ACC68F5-199F-F807-FF33-6088F67433CD}"/>
              </a:ext>
            </a:extLst>
          </p:cNvPr>
          <p:cNvSpPr/>
          <p:nvPr userDrawn="1"/>
        </p:nvSpPr>
        <p:spPr>
          <a:xfrm rot="-9573330">
            <a:off x="-791424" y="-910636"/>
            <a:ext cx="2230762" cy="223076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810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3737" y="4249949"/>
            <a:ext cx="2659678" cy="380720"/>
          </a:xfrm>
          <a:prstGeom prst="rect">
            <a:avLst/>
          </a:prstGeom>
        </p:spPr>
      </p:pic>
    </p:spTree>
    <p:extLst>
      <p:ext uri="{BB962C8B-B14F-4D97-AF65-F5344CB8AC3E}">
        <p14:creationId xmlns:p14="http://schemas.microsoft.com/office/powerpoint/2010/main" val="4241578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350901383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152534458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Tree>
    <p:extLst>
      <p:ext uri="{BB962C8B-B14F-4D97-AF65-F5344CB8AC3E}">
        <p14:creationId xmlns:p14="http://schemas.microsoft.com/office/powerpoint/2010/main" val="9491616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spTree>
    <p:extLst>
      <p:ext uri="{BB962C8B-B14F-4D97-AF65-F5344CB8AC3E}">
        <p14:creationId xmlns:p14="http://schemas.microsoft.com/office/powerpoint/2010/main" val="88457234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Tree>
    <p:extLst>
      <p:ext uri="{BB962C8B-B14F-4D97-AF65-F5344CB8AC3E}">
        <p14:creationId xmlns:p14="http://schemas.microsoft.com/office/powerpoint/2010/main" val="122758392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spTree>
    <p:extLst>
      <p:ext uri="{BB962C8B-B14F-4D97-AF65-F5344CB8AC3E}">
        <p14:creationId xmlns:p14="http://schemas.microsoft.com/office/powerpoint/2010/main" val="1081624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a:solidFill>
              <a:srgbClr val="5FC594"/>
            </a:solidFill>
          </a:ln>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030AE02C-B6CF-EAB4-655A-6F6CB8B117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144927959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spTree>
    <p:extLst>
      <p:ext uri="{BB962C8B-B14F-4D97-AF65-F5344CB8AC3E}">
        <p14:creationId xmlns:p14="http://schemas.microsoft.com/office/powerpoint/2010/main" val="217706317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Thanks!">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Thanks!</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Ask us more questions:</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5"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 name="Text Placeholder 15">
            <a:extLst>
              <a:ext uri="{FF2B5EF4-FFF2-40B4-BE49-F238E27FC236}">
                <a16:creationId xmlns:a16="http://schemas.microsoft.com/office/drawing/2014/main" id="{AD212DBF-1930-5818-32C6-89F95878F1D6}"/>
              </a:ext>
            </a:extLst>
          </p:cNvPr>
          <p:cNvSpPr>
            <a:spLocks noGrp="1"/>
          </p:cNvSpPr>
          <p:nvPr>
            <p:ph type="body" sz="quarter" idx="13" hasCustomPrompt="1"/>
          </p:nvPr>
        </p:nvSpPr>
        <p:spPr>
          <a:xfrm>
            <a:off x="4572465"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For instructions and inquiries:</a:t>
            </a:r>
          </a:p>
        </p:txBody>
      </p:sp>
      <p:sp>
        <p:nvSpPr>
          <p:cNvPr id="3" name="Text Placeholder 17">
            <a:extLst>
              <a:ext uri="{FF2B5EF4-FFF2-40B4-BE49-F238E27FC236}">
                <a16:creationId xmlns:a16="http://schemas.microsoft.com/office/drawing/2014/main" id="{C6B50CCC-614C-7622-580D-C5F0FFD449C4}"/>
              </a:ext>
            </a:extLst>
          </p:cNvPr>
          <p:cNvSpPr>
            <a:spLocks noGrp="1"/>
          </p:cNvSpPr>
          <p:nvPr>
            <p:ph type="body" sz="quarter" idx="14" hasCustomPrompt="1"/>
          </p:nvPr>
        </p:nvSpPr>
        <p:spPr>
          <a:xfrm>
            <a:off x="4572000"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5" name="Straight Connector 4">
            <a:extLst>
              <a:ext uri="{FF2B5EF4-FFF2-40B4-BE49-F238E27FC236}">
                <a16:creationId xmlns:a16="http://schemas.microsoft.com/office/drawing/2014/main" id="{F7E64887-78FD-ACC4-6070-55254A87B332}"/>
              </a:ext>
            </a:extLst>
          </p:cNvPr>
          <p:cNvCxnSpPr>
            <a:cxnSpLocks/>
          </p:cNvCxnSpPr>
          <p:nvPr userDrawn="1"/>
        </p:nvCxnSpPr>
        <p:spPr>
          <a:xfrm>
            <a:off x="4479289"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693205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a:extLst>
              <a:ext uri="{FF2B5EF4-FFF2-40B4-BE49-F238E27FC236}">
                <a16:creationId xmlns:a16="http://schemas.microsoft.com/office/drawing/2014/main" id="{D9CC6D03-C320-B1CC-3051-96103129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9B0B9F07-6129-29D0-55D1-8D4DB96CF102}"/>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 name="Google Shape;174;p24">
            <a:extLst>
              <a:ext uri="{FF2B5EF4-FFF2-40B4-BE49-F238E27FC236}">
                <a16:creationId xmlns:a16="http://schemas.microsoft.com/office/drawing/2014/main" id="{42EE35CF-A833-6EA7-BD2B-A70D8D647CA1}"/>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 name="Text Placeholder 2">
            <a:extLst>
              <a:ext uri="{FF2B5EF4-FFF2-40B4-BE49-F238E27FC236}">
                <a16:creationId xmlns:a16="http://schemas.microsoft.com/office/drawing/2014/main" id="{8F10D34B-4FC9-3A4C-7C53-B744D18D309A}"/>
              </a:ext>
            </a:extLst>
          </p:cNvPr>
          <p:cNvSpPr>
            <a:spLocks noGrp="1"/>
          </p:cNvSpPr>
          <p:nvPr>
            <p:ph type="body" sz="quarter" idx="11"/>
          </p:nvPr>
        </p:nvSpPr>
        <p:spPr>
          <a:xfrm>
            <a:off x="4964113" y="2809875"/>
            <a:ext cx="2998787"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6">
            <a:extLst>
              <a:ext uri="{FF2B5EF4-FFF2-40B4-BE49-F238E27FC236}">
                <a16:creationId xmlns:a16="http://schemas.microsoft.com/office/drawing/2014/main" id="{EB740477-CEAC-7278-6C7A-C928CD5751B0}"/>
              </a:ext>
            </a:extLst>
          </p:cNvPr>
          <p:cNvSpPr>
            <a:spLocks noGrp="1"/>
          </p:cNvSpPr>
          <p:nvPr>
            <p:ph type="body" sz="quarter" idx="12"/>
          </p:nvPr>
        </p:nvSpPr>
        <p:spPr>
          <a:xfrm>
            <a:off x="15922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8" name="Text Placeholder 6">
            <a:extLst>
              <a:ext uri="{FF2B5EF4-FFF2-40B4-BE49-F238E27FC236}">
                <a16:creationId xmlns:a16="http://schemas.microsoft.com/office/drawing/2014/main" id="{7694351F-665B-2B9E-5790-BD935F8977B3}"/>
              </a:ext>
            </a:extLst>
          </p:cNvPr>
          <p:cNvSpPr>
            <a:spLocks noGrp="1"/>
          </p:cNvSpPr>
          <p:nvPr>
            <p:ph type="body" sz="quarter" idx="13"/>
          </p:nvPr>
        </p:nvSpPr>
        <p:spPr>
          <a:xfrm>
            <a:off x="5376506" y="2375868"/>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830722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D120A9AB-F528-583F-2869-3DECD461D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026E39AD-3057-0509-FD2F-0CFA3D68F61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4" name="Google Shape;174;p24">
            <a:extLst>
              <a:ext uri="{FF2B5EF4-FFF2-40B4-BE49-F238E27FC236}">
                <a16:creationId xmlns:a16="http://schemas.microsoft.com/office/drawing/2014/main" id="{BB602477-D896-7327-F497-F9BEE1271FD4}"/>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5" name="Text Placeholder 2">
            <a:extLst>
              <a:ext uri="{FF2B5EF4-FFF2-40B4-BE49-F238E27FC236}">
                <a16:creationId xmlns:a16="http://schemas.microsoft.com/office/drawing/2014/main" id="{6072F24A-9315-EFFA-1AE7-BBA84B4E08AD}"/>
              </a:ext>
            </a:extLst>
          </p:cNvPr>
          <p:cNvSpPr>
            <a:spLocks noGrp="1"/>
          </p:cNvSpPr>
          <p:nvPr>
            <p:ph type="body" sz="quarter" idx="11"/>
          </p:nvPr>
        </p:nvSpPr>
        <p:spPr>
          <a:xfrm>
            <a:off x="3484563" y="2809875"/>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7" name="Text Placeholder 4">
            <a:extLst>
              <a:ext uri="{FF2B5EF4-FFF2-40B4-BE49-F238E27FC236}">
                <a16:creationId xmlns:a16="http://schemas.microsoft.com/office/drawing/2014/main" id="{9E64AFBC-EFF7-DAD9-2ABA-C487230005BA}"/>
              </a:ext>
            </a:extLst>
          </p:cNvPr>
          <p:cNvSpPr>
            <a:spLocks noGrp="1"/>
          </p:cNvSpPr>
          <p:nvPr>
            <p:ph type="body" sz="quarter" idx="12"/>
          </p:nvPr>
        </p:nvSpPr>
        <p:spPr>
          <a:xfrm>
            <a:off x="6030913" y="2806700"/>
            <a:ext cx="2174875" cy="1246188"/>
          </a:xfrm>
          <a:prstGeom prst="rect">
            <a:avLst/>
          </a:prstGeom>
        </p:spPr>
        <p:txBody>
          <a:bodyPr/>
          <a:lstStyle>
            <a:lvl1pPr>
              <a:defRPr lang="en-GB" sz="1100" b="0" i="0" u="none" strike="noStrike" cap="none" dirty="0">
                <a:solidFill>
                  <a:srgbClr val="000000"/>
                </a:solidFill>
                <a:latin typeface="+mn-lt"/>
                <a:ea typeface="Arial"/>
                <a:cs typeface="Arial"/>
                <a:sym typeface="Arial"/>
              </a:defRPr>
            </a:lvl1pPr>
            <a:lvl2pPr>
              <a:defRPr/>
            </a:lvl2pPr>
            <a:lvl3pPr>
              <a:defRPr/>
            </a:lvl3pPr>
            <a:lvl4pPr>
              <a:defRPr/>
            </a:lvl4pPr>
            <a:lvl5pPr>
              <a:defRPr/>
            </a:lvl5pPr>
          </a:lstStyle>
          <a:p>
            <a:pPr marL="0" marR="0" lvl="0" indent="0" algn="ctr" rtl="0">
              <a:lnSpc>
                <a:spcPct val="100000"/>
              </a:lnSpc>
              <a:spcBef>
                <a:spcPts val="0"/>
              </a:spcBef>
              <a:spcAft>
                <a:spcPts val="0"/>
              </a:spcAft>
              <a:buClr>
                <a:srgbClr val="000000"/>
              </a:buClr>
              <a:buFont typeface="Arial"/>
              <a:buNone/>
            </a:pPr>
            <a:r>
              <a:rPr lang="en-US" dirty="0"/>
              <a:t>Click to edit Master text styles</a:t>
            </a:r>
          </a:p>
          <a:p>
            <a:pPr marL="0" marR="0" lvl="0" indent="0" algn="ctr" rtl="0">
              <a:lnSpc>
                <a:spcPct val="100000"/>
              </a:lnSpc>
              <a:spcBef>
                <a:spcPts val="0"/>
              </a:spcBef>
              <a:spcAft>
                <a:spcPts val="0"/>
              </a:spcAft>
              <a:buClr>
                <a:srgbClr val="000000"/>
              </a:buClr>
              <a:buFont typeface="Arial"/>
              <a:buNone/>
            </a:pPr>
            <a:r>
              <a:rPr lang="en-US" dirty="0"/>
              <a:t>Second level</a:t>
            </a:r>
          </a:p>
          <a:p>
            <a:pPr marL="0" marR="0" lvl="0" indent="0" algn="ctr" rtl="0">
              <a:lnSpc>
                <a:spcPct val="100000"/>
              </a:lnSpc>
              <a:spcBef>
                <a:spcPts val="0"/>
              </a:spcBef>
              <a:spcAft>
                <a:spcPts val="0"/>
              </a:spcAft>
              <a:buClr>
                <a:srgbClr val="000000"/>
              </a:buClr>
              <a:buFont typeface="Arial"/>
              <a:buNone/>
            </a:pPr>
            <a:r>
              <a:rPr lang="en-US" dirty="0"/>
              <a:t>Third level</a:t>
            </a:r>
          </a:p>
          <a:p>
            <a:pPr marL="0" marR="0" lvl="0" indent="0" algn="ctr" rtl="0">
              <a:lnSpc>
                <a:spcPct val="100000"/>
              </a:lnSpc>
              <a:spcBef>
                <a:spcPts val="0"/>
              </a:spcBef>
              <a:spcAft>
                <a:spcPts val="0"/>
              </a:spcAft>
              <a:buClr>
                <a:srgbClr val="000000"/>
              </a:buClr>
              <a:buFont typeface="Arial"/>
              <a:buNone/>
            </a:pPr>
            <a:r>
              <a:rPr lang="en-US" dirty="0"/>
              <a:t>Fourth level</a:t>
            </a:r>
          </a:p>
          <a:p>
            <a:pPr marL="0" marR="0" lvl="0" indent="0" algn="ctr" rtl="0">
              <a:lnSpc>
                <a:spcPct val="100000"/>
              </a:lnSpc>
              <a:spcBef>
                <a:spcPts val="0"/>
              </a:spcBef>
              <a:spcAft>
                <a:spcPts val="0"/>
              </a:spcAft>
              <a:buClr>
                <a:srgbClr val="000000"/>
              </a:buClr>
              <a:buFont typeface="Arial"/>
              <a:buNone/>
            </a:pPr>
            <a:r>
              <a:rPr lang="en-US" dirty="0"/>
              <a:t>Fifth level</a:t>
            </a:r>
            <a:endParaRPr lang="en-GB" dirty="0"/>
          </a:p>
        </p:txBody>
      </p:sp>
      <p:sp>
        <p:nvSpPr>
          <p:cNvPr id="8" name="Text Placeholder 6">
            <a:extLst>
              <a:ext uri="{FF2B5EF4-FFF2-40B4-BE49-F238E27FC236}">
                <a16:creationId xmlns:a16="http://schemas.microsoft.com/office/drawing/2014/main" id="{2B1B1202-28A9-BF81-F15E-524644CB71F2}"/>
              </a:ext>
            </a:extLst>
          </p:cNvPr>
          <p:cNvSpPr>
            <a:spLocks noGrp="1"/>
          </p:cNvSpPr>
          <p:nvPr>
            <p:ph type="body" sz="quarter" idx="13"/>
          </p:nvPr>
        </p:nvSpPr>
        <p:spPr>
          <a:xfrm>
            <a:off x="937036"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9" name="Text Placeholder 6">
            <a:extLst>
              <a:ext uri="{FF2B5EF4-FFF2-40B4-BE49-F238E27FC236}">
                <a16:creationId xmlns:a16="http://schemas.microsoft.com/office/drawing/2014/main" id="{A0A0D202-B844-84D3-5255-69877C66256E}"/>
              </a:ext>
            </a:extLst>
          </p:cNvPr>
          <p:cNvSpPr>
            <a:spLocks noGrp="1"/>
          </p:cNvSpPr>
          <p:nvPr>
            <p:ph type="body" sz="quarter" idx="14"/>
          </p:nvPr>
        </p:nvSpPr>
        <p:spPr>
          <a:xfrm>
            <a:off x="3484563" y="2365375"/>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10" name="Text Placeholder 6">
            <a:extLst>
              <a:ext uri="{FF2B5EF4-FFF2-40B4-BE49-F238E27FC236}">
                <a16:creationId xmlns:a16="http://schemas.microsoft.com/office/drawing/2014/main" id="{1D4101C8-EACC-1A3A-354A-A9AAC83DD91B}"/>
              </a:ext>
            </a:extLst>
          </p:cNvPr>
          <p:cNvSpPr>
            <a:spLocks noGrp="1"/>
          </p:cNvSpPr>
          <p:nvPr>
            <p:ph type="body" sz="quarter" idx="15"/>
          </p:nvPr>
        </p:nvSpPr>
        <p:spPr>
          <a:xfrm>
            <a:off x="6030913" y="2375311"/>
            <a:ext cx="2174875"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535889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8400" y="4118231"/>
            <a:ext cx="2659678" cy="380720"/>
          </a:xfrm>
          <a:prstGeom prst="rect">
            <a:avLst/>
          </a:prstGeom>
        </p:spPr>
      </p:pic>
      <p:pic>
        <p:nvPicPr>
          <p:cNvPr id="10" name="Graphic 9">
            <a:extLst>
              <a:ext uri="{FF2B5EF4-FFF2-40B4-BE49-F238E27FC236}">
                <a16:creationId xmlns:a16="http://schemas.microsoft.com/office/drawing/2014/main" id="{F034777F-1AD8-B6DC-0BA9-8FF43D444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15" name="Text Placeholder 4">
            <a:extLst>
              <a:ext uri="{FF2B5EF4-FFF2-40B4-BE49-F238E27FC236}">
                <a16:creationId xmlns:a16="http://schemas.microsoft.com/office/drawing/2014/main" id="{1695EC43-4605-97BF-0FE8-AF3D3B5365E0}"/>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
        <p:nvSpPr>
          <p:cNvPr id="21" name="Google Shape;174;p24">
            <a:extLst>
              <a:ext uri="{FF2B5EF4-FFF2-40B4-BE49-F238E27FC236}">
                <a16:creationId xmlns:a16="http://schemas.microsoft.com/office/drawing/2014/main" id="{00925841-2837-668B-D7C8-167619AF8132}"/>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25" name="Text Placeholder 24">
            <a:extLst>
              <a:ext uri="{FF2B5EF4-FFF2-40B4-BE49-F238E27FC236}">
                <a16:creationId xmlns:a16="http://schemas.microsoft.com/office/drawing/2014/main" id="{0B42D348-1781-B176-1470-27D0FE96B1EE}"/>
              </a:ext>
            </a:extLst>
          </p:cNvPr>
          <p:cNvSpPr>
            <a:spLocks noGrp="1"/>
          </p:cNvSpPr>
          <p:nvPr>
            <p:ph type="body" sz="quarter" idx="11"/>
          </p:nvPr>
        </p:nvSpPr>
        <p:spPr>
          <a:xfrm>
            <a:off x="2689225" y="2703513"/>
            <a:ext cx="1811338" cy="1246187"/>
          </a:xfrm>
          <a:prstGeom prst="rect">
            <a:avLst/>
          </a:prstGeom>
        </p:spPr>
        <p:txBody>
          <a:bodyPr/>
          <a:lstStyle>
            <a:lvl1pPr>
              <a:defRPr lang="en-US" sz="1100" b="0" i="0" u="none" strike="noStrike" cap="none" dirty="0" smtClean="0">
                <a:solidFill>
                  <a:srgbClr val="000000"/>
                </a:solidFill>
                <a:latin typeface="+mn-lt"/>
                <a:ea typeface="Arial"/>
                <a:cs typeface="Arial"/>
                <a:sym typeface="Arial"/>
              </a:defRPr>
            </a:lvl1pPr>
            <a:lvl2pPr>
              <a:defRPr lang="en-US" sz="1100" b="0" i="0" u="none" strike="noStrike" cap="none" dirty="0" smtClean="0">
                <a:solidFill>
                  <a:srgbClr val="000000"/>
                </a:solidFill>
                <a:latin typeface="+mn-lt"/>
                <a:ea typeface="Arial"/>
                <a:cs typeface="Arial"/>
                <a:sym typeface="Arial"/>
              </a:defRPr>
            </a:lvl2pPr>
            <a:lvl3pPr>
              <a:defRPr lang="en-US" sz="1100" b="0" i="0" u="none" strike="noStrike" cap="none" dirty="0" smtClean="0">
                <a:solidFill>
                  <a:srgbClr val="000000"/>
                </a:solidFill>
                <a:latin typeface="+mn-lt"/>
                <a:ea typeface="Arial"/>
                <a:cs typeface="Arial"/>
                <a:sym typeface="Arial"/>
              </a:defRPr>
            </a:lvl3pPr>
            <a:lvl4pPr>
              <a:defRPr lang="en-US" sz="1100" b="0" i="0" u="none" strike="noStrike" cap="none" dirty="0" smtClean="0">
                <a:solidFill>
                  <a:srgbClr val="000000"/>
                </a:solidFill>
                <a:latin typeface="+mn-lt"/>
                <a:ea typeface="Arial"/>
                <a:cs typeface="Arial"/>
                <a:sym typeface="Arial"/>
              </a:defRPr>
            </a:lvl4pPr>
            <a:lvl5pPr>
              <a:defRPr lang="en-GB" sz="1100" b="0" i="0" u="none" strike="noStrike" cap="none" dirty="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6">
            <a:extLst>
              <a:ext uri="{FF2B5EF4-FFF2-40B4-BE49-F238E27FC236}">
                <a16:creationId xmlns:a16="http://schemas.microsoft.com/office/drawing/2014/main" id="{94986DFE-2B73-BE78-5C30-6AB568852802}"/>
              </a:ext>
            </a:extLst>
          </p:cNvPr>
          <p:cNvSpPr>
            <a:spLocks noGrp="1"/>
          </p:cNvSpPr>
          <p:nvPr>
            <p:ph type="body" sz="quarter" idx="12"/>
          </p:nvPr>
        </p:nvSpPr>
        <p:spPr>
          <a:xfrm>
            <a:off x="4658121" y="2703513"/>
            <a:ext cx="1811338"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8">
            <a:extLst>
              <a:ext uri="{FF2B5EF4-FFF2-40B4-BE49-F238E27FC236}">
                <a16:creationId xmlns:a16="http://schemas.microsoft.com/office/drawing/2014/main" id="{405AAE70-EAD5-7D22-ADEB-BB6FAF6190DD}"/>
              </a:ext>
            </a:extLst>
          </p:cNvPr>
          <p:cNvSpPr>
            <a:spLocks noGrp="1"/>
          </p:cNvSpPr>
          <p:nvPr>
            <p:ph type="body" sz="quarter" idx="13"/>
          </p:nvPr>
        </p:nvSpPr>
        <p:spPr>
          <a:xfrm>
            <a:off x="6626225" y="2703513"/>
            <a:ext cx="1797050" cy="1246187"/>
          </a:xfrm>
          <a:prstGeom prst="rect">
            <a:avLst/>
          </a:prstGeom>
        </p:spPr>
        <p:txBody>
          <a:bodyPr/>
          <a:lstStyle>
            <a:lvl1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1pPr>
            <a:lvl2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2pPr>
            <a:lvl3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3pPr>
            <a:lvl4pPr marR="0" algn="l" rtl="0">
              <a:lnSpc>
                <a:spcPct val="100000"/>
              </a:lnSpc>
              <a:spcBef>
                <a:spcPts val="0"/>
              </a:spcBef>
              <a:spcAft>
                <a:spcPts val="0"/>
              </a:spcAft>
              <a:buClr>
                <a:srgbClr val="000000"/>
              </a:buClr>
              <a:buFont typeface="Arial"/>
              <a:defRPr lang="en-US" sz="1100" b="0" i="0" u="none" strike="noStrike" cap="none" dirty="0" smtClean="0">
                <a:solidFill>
                  <a:srgbClr val="000000"/>
                </a:solidFill>
                <a:latin typeface="+mn-lt"/>
                <a:ea typeface="Arial"/>
                <a:cs typeface="Arial"/>
                <a:sym typeface="Arial"/>
              </a:defRPr>
            </a:lvl4pPr>
            <a:lvl5pPr marR="0" algn="l" rtl="0">
              <a:lnSpc>
                <a:spcPct val="100000"/>
              </a:lnSpc>
              <a:spcBef>
                <a:spcPts val="0"/>
              </a:spcBef>
              <a:spcAft>
                <a:spcPts val="0"/>
              </a:spcAft>
              <a:buClr>
                <a:srgbClr val="000000"/>
              </a:buClr>
              <a:buFont typeface="Arial"/>
              <a:defRPr lang="en-GB" sz="1100" b="0" i="0" u="none" strike="noStrike" cap="none" dirty="0" smtClean="0">
                <a:solidFill>
                  <a:srgbClr val="000000"/>
                </a:solidFill>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6">
            <a:extLst>
              <a:ext uri="{FF2B5EF4-FFF2-40B4-BE49-F238E27FC236}">
                <a16:creationId xmlns:a16="http://schemas.microsoft.com/office/drawing/2014/main" id="{3D0AEC81-F6EA-B878-376F-853E8095A4F6}"/>
              </a:ext>
            </a:extLst>
          </p:cNvPr>
          <p:cNvSpPr>
            <a:spLocks noGrp="1"/>
          </p:cNvSpPr>
          <p:nvPr>
            <p:ph type="body" sz="quarter" idx="14"/>
          </p:nvPr>
        </p:nvSpPr>
        <p:spPr>
          <a:xfrm>
            <a:off x="715567" y="2365375"/>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29" name="Text Placeholder 6">
            <a:extLst>
              <a:ext uri="{FF2B5EF4-FFF2-40B4-BE49-F238E27FC236}">
                <a16:creationId xmlns:a16="http://schemas.microsoft.com/office/drawing/2014/main" id="{3FD70A09-B65D-6BE6-7349-8F1A50C9EA7E}"/>
              </a:ext>
            </a:extLst>
          </p:cNvPr>
          <p:cNvSpPr>
            <a:spLocks noGrp="1"/>
          </p:cNvSpPr>
          <p:nvPr>
            <p:ph type="body" sz="quarter" idx="15"/>
          </p:nvPr>
        </p:nvSpPr>
        <p:spPr>
          <a:xfrm>
            <a:off x="2691467" y="2370181"/>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0" name="Text Placeholder 6">
            <a:extLst>
              <a:ext uri="{FF2B5EF4-FFF2-40B4-BE49-F238E27FC236}">
                <a16:creationId xmlns:a16="http://schemas.microsoft.com/office/drawing/2014/main" id="{5874D7E3-BF4F-0BEB-3A28-53B94A4AF259}"/>
              </a:ext>
            </a:extLst>
          </p:cNvPr>
          <p:cNvSpPr>
            <a:spLocks noGrp="1"/>
          </p:cNvSpPr>
          <p:nvPr>
            <p:ph type="body" sz="quarter" idx="16"/>
          </p:nvPr>
        </p:nvSpPr>
        <p:spPr>
          <a:xfrm>
            <a:off x="4658121" y="2365714"/>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
        <p:nvSpPr>
          <p:cNvPr id="31" name="Text Placeholder 6">
            <a:extLst>
              <a:ext uri="{FF2B5EF4-FFF2-40B4-BE49-F238E27FC236}">
                <a16:creationId xmlns:a16="http://schemas.microsoft.com/office/drawing/2014/main" id="{55BF8B86-EBA2-7285-554C-49AEDF7ADEA6}"/>
              </a:ext>
            </a:extLst>
          </p:cNvPr>
          <p:cNvSpPr>
            <a:spLocks noGrp="1"/>
          </p:cNvSpPr>
          <p:nvPr>
            <p:ph type="body" sz="quarter" idx="17"/>
          </p:nvPr>
        </p:nvSpPr>
        <p:spPr>
          <a:xfrm>
            <a:off x="6634021" y="2370520"/>
            <a:ext cx="1810857" cy="522288"/>
          </a:xfrm>
          <a:prstGeom prst="rect">
            <a:avLst/>
          </a:prstGeom>
        </p:spPr>
        <p:txBody>
          <a:bodyPr/>
          <a:lstStyle>
            <a:lvl1pPr algn="ctr">
              <a:defRPr lang="en-US" sz="1400" b="1" i="0" u="none" strike="noStrike" cap="none" dirty="0" smtClean="0">
                <a:solidFill>
                  <a:schemeClr val="tx2"/>
                </a:solidFill>
                <a:latin typeface="Montserrat" panose="02000505000000020004" pitchFamily="2" charset="0"/>
                <a:ea typeface="Montserrat" panose="02000505000000020004" pitchFamily="2" charset="0"/>
                <a:cs typeface="Arial"/>
                <a:sym typeface="Arial"/>
              </a:defRPr>
            </a:lvl1pPr>
          </a:lstStyle>
          <a:p>
            <a:pPr lvl="0"/>
            <a:r>
              <a:rPr lang="en-US" dirty="0"/>
              <a:t>Click to edit Master text styles</a:t>
            </a:r>
            <a:endParaRPr lang="en-GB" dirty="0"/>
          </a:p>
        </p:txBody>
      </p:sp>
    </p:spTree>
    <p:extLst>
      <p:ext uri="{BB962C8B-B14F-4D97-AF65-F5344CB8AC3E}">
        <p14:creationId xmlns:p14="http://schemas.microsoft.com/office/powerpoint/2010/main" val="44054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54056" y="813554"/>
            <a:ext cx="2659678" cy="380720"/>
          </a:xfrm>
          <a:prstGeom prst="rect">
            <a:avLst/>
          </a:prstGeom>
        </p:spPr>
      </p:pic>
      <p:pic>
        <p:nvPicPr>
          <p:cNvPr id="2" name="Graphic 1">
            <a:extLst>
              <a:ext uri="{FF2B5EF4-FFF2-40B4-BE49-F238E27FC236}">
                <a16:creationId xmlns:a16="http://schemas.microsoft.com/office/drawing/2014/main" id="{9D30A8FF-8812-F884-D245-C36022CC99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4DFB2C90-3254-9D1F-B7FA-AB8D22798EE9}"/>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777058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pic>
        <p:nvPicPr>
          <p:cNvPr id="2" name="Graphic 1">
            <a:extLst>
              <a:ext uri="{FF2B5EF4-FFF2-40B4-BE49-F238E27FC236}">
                <a16:creationId xmlns:a16="http://schemas.microsoft.com/office/drawing/2014/main" id="{85A12E68-569C-9DD0-BDB1-287D5E41AA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6FED5743-7C96-00D4-9613-4C947AE69DBD}"/>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402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pic>
        <p:nvPicPr>
          <p:cNvPr id="2" name="Graphic 1">
            <a:extLst>
              <a:ext uri="{FF2B5EF4-FFF2-40B4-BE49-F238E27FC236}">
                <a16:creationId xmlns:a16="http://schemas.microsoft.com/office/drawing/2014/main" id="{3C4FA30C-F1DD-77DA-3B8E-BF3BD02CC9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7" name="Text Placeholder 4">
            <a:extLst>
              <a:ext uri="{FF2B5EF4-FFF2-40B4-BE49-F238E27FC236}">
                <a16:creationId xmlns:a16="http://schemas.microsoft.com/office/drawing/2014/main" id="{E07A9CD7-31F3-8A03-0458-1F7EB8A9EDAA}"/>
              </a:ext>
            </a:extLst>
          </p:cNvPr>
          <p:cNvSpPr>
            <a:spLocks noGrp="1"/>
          </p:cNvSpPr>
          <p:nvPr>
            <p:ph type="body" sz="quarter" idx="16"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370001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pic>
        <p:nvPicPr>
          <p:cNvPr id="2" name="Graphic 1">
            <a:extLst>
              <a:ext uri="{FF2B5EF4-FFF2-40B4-BE49-F238E27FC236}">
                <a16:creationId xmlns:a16="http://schemas.microsoft.com/office/drawing/2014/main" id="{A9E81223-D8FC-EE1E-6810-7B2FD00735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E8969D9B-749E-D919-6496-4951AE940B9D}"/>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13877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C93DD896-2621-BEC0-D4F9-05FD03EE5E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18A4C548-2BD8-66C4-4342-6FDA7E77E051}"/>
              </a:ext>
            </a:extLst>
          </p:cNvPr>
          <p:cNvSpPr>
            <a:spLocks noGrp="1"/>
          </p:cNvSpPr>
          <p:nvPr>
            <p:ph type="body" sz="quarter" idx="15"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81023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2" name="Google Shape;80;p22">
            <a:extLst>
              <a:ext uri="{FF2B5EF4-FFF2-40B4-BE49-F238E27FC236}">
                <a16:creationId xmlns:a16="http://schemas.microsoft.com/office/drawing/2014/main" id="{672B1535-56E8-DDC1-1054-16E20EB06062}"/>
              </a:ext>
            </a:extLst>
          </p:cNvPr>
          <p:cNvSpPr/>
          <p:nvPr userDrawn="1"/>
        </p:nvSpPr>
        <p:spPr>
          <a:xfrm>
            <a:off x="2684850" y="539500"/>
            <a:ext cx="3774300" cy="3774300"/>
          </a:xfrm>
          <a:prstGeom prst="ellipse">
            <a:avLst/>
          </a:prstGeom>
          <a:solidFill>
            <a:srgbClr val="5FC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Google Shape;112;p22">
            <a:extLst>
              <a:ext uri="{FF2B5EF4-FFF2-40B4-BE49-F238E27FC236}">
                <a16:creationId xmlns:a16="http://schemas.microsoft.com/office/drawing/2014/main" id="{8CF559E3-E73F-585E-C5F2-2AEECC80B69C}"/>
              </a:ext>
            </a:extLst>
          </p:cNvPr>
          <p:cNvCxnSpPr/>
          <p:nvPr userDrawn="1"/>
        </p:nvCxnSpPr>
        <p:spPr>
          <a:xfrm>
            <a:off x="705600" y="4697803"/>
            <a:ext cx="7732800" cy="0"/>
          </a:xfrm>
          <a:prstGeom prst="straightConnector1">
            <a:avLst/>
          </a:prstGeom>
          <a:noFill/>
          <a:ln w="9525" cap="flat" cmpd="sng">
            <a:solidFill>
              <a:srgbClr val="C6DADA"/>
            </a:solidFill>
            <a:prstDash val="solid"/>
            <a:round/>
            <a:headEnd type="oval" w="med" len="med"/>
            <a:tailEnd type="oval" w="med" len="med"/>
          </a:ln>
        </p:spPr>
      </p:cxnSp>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2307675"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1526054" y="1503133"/>
            <a:ext cx="6090771" cy="1155700"/>
          </a:xfrm>
          <a:prstGeom prst="rect">
            <a:avLst/>
          </a:prstGeom>
        </p:spPr>
        <p:txBody>
          <a:bodyPr anchor="ctr"/>
          <a:lstStyle>
            <a:lvl1pPr algn="ctr">
              <a:defRPr sz="54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Presentation title in three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1526054" y="3158093"/>
            <a:ext cx="6090771" cy="1106088"/>
          </a:xfrm>
          <a:prstGeom prst="rect">
            <a:avLst/>
          </a:prstGeom>
        </p:spPr>
        <p:txBody>
          <a:bodyPr anchor="ctr"/>
          <a:lstStyle>
            <a:lvl1pPr algn="ctr">
              <a:defRPr>
                <a:solidFill>
                  <a:schemeClr val="tx1"/>
                </a:solidFill>
                <a:latin typeface="+mn-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1525588" y="4417723"/>
            <a:ext cx="6091237" cy="279689"/>
          </a:xfrm>
          <a:prstGeom prst="rect">
            <a:avLst/>
          </a:prstGeom>
        </p:spPr>
        <p:txBody>
          <a:bodyPr anchor="ctr"/>
          <a:lstStyle>
            <a:lvl1pPr algn="ctr">
              <a:defRPr sz="1000">
                <a:solidFill>
                  <a:schemeClr val="tx1"/>
                </a:solidFill>
                <a:latin typeface="+mn-lt"/>
              </a:defRPr>
            </a:lvl1pPr>
          </a:lstStyle>
          <a:p>
            <a:pPr lvl="0"/>
            <a:r>
              <a:rPr lang="en-GB" noProof="0"/>
              <a:t>November 2022</a:t>
            </a:r>
          </a:p>
        </p:txBody>
      </p:sp>
      <p:pic>
        <p:nvPicPr>
          <p:cNvPr id="6" name="Graphic 5">
            <a:extLst>
              <a:ext uri="{FF2B5EF4-FFF2-40B4-BE49-F238E27FC236}">
                <a16:creationId xmlns:a16="http://schemas.microsoft.com/office/drawing/2014/main" id="{0A1A91A2-2055-D0C3-94DA-58FCB21675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387914"/>
            <a:ext cx="1214554" cy="380721"/>
          </a:xfrm>
          <a:prstGeom prst="rect">
            <a:avLst/>
          </a:prstGeom>
        </p:spPr>
      </p:pic>
    </p:spTree>
    <p:extLst>
      <p:ext uri="{BB962C8B-B14F-4D97-AF65-F5344CB8AC3E}">
        <p14:creationId xmlns:p14="http://schemas.microsoft.com/office/powerpoint/2010/main" val="4477594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7928" y="483293"/>
            <a:ext cx="2659678" cy="380720"/>
          </a:xfrm>
          <a:prstGeom prst="rect">
            <a:avLst/>
          </a:prstGeom>
        </p:spPr>
      </p:pic>
      <p:pic>
        <p:nvPicPr>
          <p:cNvPr id="2" name="Graphic 1">
            <a:extLst>
              <a:ext uri="{FF2B5EF4-FFF2-40B4-BE49-F238E27FC236}">
                <a16:creationId xmlns:a16="http://schemas.microsoft.com/office/drawing/2014/main" id="{2FDBE5E2-FAF6-F558-D9C3-33C08C92B2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87E91D1C-7F41-9A34-F63C-EB830C250DA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636760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68774" y="1871245"/>
            <a:ext cx="2659678" cy="380720"/>
          </a:xfrm>
          <a:prstGeom prst="rect">
            <a:avLst/>
          </a:prstGeom>
        </p:spPr>
      </p:pic>
      <p:pic>
        <p:nvPicPr>
          <p:cNvPr id="2" name="Graphic 1">
            <a:extLst>
              <a:ext uri="{FF2B5EF4-FFF2-40B4-BE49-F238E27FC236}">
                <a16:creationId xmlns:a16="http://schemas.microsoft.com/office/drawing/2014/main" id="{1069FA9F-90A4-79A1-B887-E90E7AAC21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5EB3D545-1853-92E9-7395-DA5BCDC2BEC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54543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737" y="4249949"/>
            <a:ext cx="2659678" cy="380720"/>
          </a:xfrm>
          <a:prstGeom prst="rect">
            <a:avLst/>
          </a:prstGeom>
        </p:spPr>
      </p:pic>
      <p:pic>
        <p:nvPicPr>
          <p:cNvPr id="3" name="Graphic 2">
            <a:extLst>
              <a:ext uri="{FF2B5EF4-FFF2-40B4-BE49-F238E27FC236}">
                <a16:creationId xmlns:a16="http://schemas.microsoft.com/office/drawing/2014/main" id="{914411D8-923E-2E67-CA3B-B52D12F9A9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9" name="Text Placeholder 4">
            <a:extLst>
              <a:ext uri="{FF2B5EF4-FFF2-40B4-BE49-F238E27FC236}">
                <a16:creationId xmlns:a16="http://schemas.microsoft.com/office/drawing/2014/main" id="{B1A69F60-B160-FEE9-5D88-A134738E031A}"/>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358378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7736334B-291E-239B-B2A6-730450E26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D4C459E5-E6FD-7EAA-C79C-3BF619C05A54}"/>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04510312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F78B02DE-2219-1DDD-D8EB-C1732E271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6B289259-8BAE-8C47-F03B-98B0A94CA6E1}"/>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86130082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pic>
        <p:nvPicPr>
          <p:cNvPr id="2" name="Graphic 1">
            <a:extLst>
              <a:ext uri="{FF2B5EF4-FFF2-40B4-BE49-F238E27FC236}">
                <a16:creationId xmlns:a16="http://schemas.microsoft.com/office/drawing/2014/main" id="{2C671081-C13A-E689-3397-08CF35D7FA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93C28891-136D-1A9A-E0DF-CB1D6033A74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77654094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pic>
        <p:nvPicPr>
          <p:cNvPr id="9" name="Graphic 8">
            <a:extLst>
              <a:ext uri="{FF2B5EF4-FFF2-40B4-BE49-F238E27FC236}">
                <a16:creationId xmlns:a16="http://schemas.microsoft.com/office/drawing/2014/main" id="{5E7C92AE-9CA9-5C49-60DF-BA0692828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2" name="Text Placeholder 4">
            <a:extLst>
              <a:ext uri="{FF2B5EF4-FFF2-40B4-BE49-F238E27FC236}">
                <a16:creationId xmlns:a16="http://schemas.microsoft.com/office/drawing/2014/main" id="{B4E61EA4-C886-A052-20BC-171A4D71108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967241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pic>
        <p:nvPicPr>
          <p:cNvPr id="2" name="Graphic 1">
            <a:extLst>
              <a:ext uri="{FF2B5EF4-FFF2-40B4-BE49-F238E27FC236}">
                <a16:creationId xmlns:a16="http://schemas.microsoft.com/office/drawing/2014/main" id="{B9E0221E-1C1E-EC28-A247-BC90B714FD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364843D-77C6-5D8F-0195-5BA2C49AE52F}"/>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80344069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pic>
        <p:nvPicPr>
          <p:cNvPr id="17" name="Graphic 16">
            <a:extLst>
              <a:ext uri="{FF2B5EF4-FFF2-40B4-BE49-F238E27FC236}">
                <a16:creationId xmlns:a16="http://schemas.microsoft.com/office/drawing/2014/main" id="{6C3DFBF8-CB3F-81ED-2E7C-54E94316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8" name="Text Placeholder 4">
            <a:extLst>
              <a:ext uri="{FF2B5EF4-FFF2-40B4-BE49-F238E27FC236}">
                <a16:creationId xmlns:a16="http://schemas.microsoft.com/office/drawing/2014/main" id="{53761DD3-CB49-DFBF-B643-8AB58259E24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61357407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pic>
        <p:nvPicPr>
          <p:cNvPr id="2" name="Graphic 1">
            <a:extLst>
              <a:ext uri="{FF2B5EF4-FFF2-40B4-BE49-F238E27FC236}">
                <a16:creationId xmlns:a16="http://schemas.microsoft.com/office/drawing/2014/main" id="{42271A9D-9A8F-F606-9CF2-2BB0357861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B5D5067-7095-A598-5699-21FE57B8B515}"/>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4028365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Section title or not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058206"/>
            <a:ext cx="2659678" cy="380720"/>
          </a:xfrm>
          <a:prstGeom prst="rect">
            <a:avLst/>
          </a:prstGeom>
        </p:spPr>
      </p:pic>
      <p:pic>
        <p:nvPicPr>
          <p:cNvPr id="5" name="Graphic 4">
            <a:extLst>
              <a:ext uri="{FF2B5EF4-FFF2-40B4-BE49-F238E27FC236}">
                <a16:creationId xmlns:a16="http://schemas.microsoft.com/office/drawing/2014/main" id="{5E510114-6CD5-E26A-4F56-E51B7A21E1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0" y="3058205"/>
            <a:ext cx="380721" cy="380721"/>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1952" y="3058206"/>
            <a:ext cx="2659678" cy="380720"/>
          </a:xfrm>
          <a:prstGeom prst="rect">
            <a:avLst/>
          </a:prstGeom>
        </p:spPr>
      </p:pic>
      <p:sp>
        <p:nvSpPr>
          <p:cNvPr id="12" name="Text Placeholder 11">
            <a:extLst>
              <a:ext uri="{FF2B5EF4-FFF2-40B4-BE49-F238E27FC236}">
                <a16:creationId xmlns:a16="http://schemas.microsoft.com/office/drawing/2014/main" id="{65A494D3-4AEC-731C-8099-E817B27EF05B}"/>
              </a:ext>
            </a:extLst>
          </p:cNvPr>
          <p:cNvSpPr>
            <a:spLocks noGrp="1"/>
          </p:cNvSpPr>
          <p:nvPr>
            <p:ph type="body" sz="quarter" idx="10" hasCustomPrompt="1"/>
          </p:nvPr>
        </p:nvSpPr>
        <p:spPr>
          <a:xfrm>
            <a:off x="1327150" y="2968027"/>
            <a:ext cx="6965950" cy="544512"/>
          </a:xfrm>
          <a:prstGeom prst="rect">
            <a:avLst/>
          </a:prstGeom>
        </p:spPr>
        <p:txBody>
          <a:bodyPr/>
          <a:lstStyle>
            <a:lvl1pPr>
              <a:defRPr sz="1600" b="1">
                <a:solidFill>
                  <a:schemeClr val="tx1"/>
                </a:solidFill>
                <a:latin typeface="+mj-lt"/>
              </a:defRPr>
            </a:lvl1pPr>
            <a:lvl2pPr>
              <a:defRPr sz="1600" b="1">
                <a:solidFill>
                  <a:schemeClr val="tx1"/>
                </a:solidFill>
                <a:latin typeface="+mj-lt"/>
              </a:defRPr>
            </a:lvl2pPr>
            <a:lvl3pPr>
              <a:defRPr sz="1600" b="1">
                <a:solidFill>
                  <a:schemeClr val="tx1"/>
                </a:solidFill>
                <a:latin typeface="+mj-lt"/>
              </a:defRPr>
            </a:lvl3pPr>
            <a:lvl4pPr>
              <a:defRPr sz="1600" b="1">
                <a:solidFill>
                  <a:schemeClr val="tx1"/>
                </a:solidFill>
                <a:latin typeface="+mj-lt"/>
              </a:defRPr>
            </a:lvl4pPr>
            <a:lvl5pPr>
              <a:defRPr sz="1600" b="1">
                <a:solidFill>
                  <a:schemeClr val="tx1"/>
                </a:solidFill>
                <a:latin typeface="+mj-lt"/>
              </a:defRPr>
            </a:lvl5pPr>
          </a:lstStyle>
          <a:p>
            <a:pPr lvl="0"/>
            <a:r>
              <a:rPr lang="en-US" dirty="0"/>
              <a:t>Short note or explanation lorem ipsum dolor sit </a:t>
            </a:r>
            <a:r>
              <a:rPr lang="en-US" dirty="0" err="1"/>
              <a:t>amet</a:t>
            </a:r>
            <a:r>
              <a:rPr lang="en-US" dirty="0"/>
              <a:t>, </a:t>
            </a:r>
            <a:r>
              <a:rPr lang="en-GB" noProof="0" dirty="0" err="1"/>
              <a:t>consectetur</a:t>
            </a:r>
            <a:r>
              <a:rPr lang="en-US" dirty="0"/>
              <a:t> </a:t>
            </a:r>
            <a:r>
              <a:rPr lang="en-US" dirty="0" err="1"/>
              <a:t>adispicing</a:t>
            </a:r>
            <a:r>
              <a:rPr lang="en-US" dirty="0"/>
              <a:t> </a:t>
            </a:r>
            <a:r>
              <a:rPr lang="en-US" dirty="0" err="1"/>
              <a:t>elit</a:t>
            </a:r>
            <a:r>
              <a:rPr lang="en-US" dirty="0"/>
              <a:t>. </a:t>
            </a:r>
            <a:r>
              <a:rPr lang="en-US" dirty="0" err="1"/>
              <a:t>Fusce</a:t>
            </a:r>
            <a:r>
              <a:rPr lang="en-US" dirty="0"/>
              <a:t> convallis </a:t>
            </a:r>
            <a:r>
              <a:rPr lang="en-US" dirty="0" err="1"/>
              <a:t>est</a:t>
            </a:r>
            <a:r>
              <a:rPr lang="en-US" dirty="0"/>
              <a:t> dui.</a:t>
            </a:r>
            <a:endParaRPr lang="en-GB" dirty="0"/>
          </a:p>
        </p:txBody>
      </p:sp>
    </p:spTree>
    <p:extLst>
      <p:ext uri="{BB962C8B-B14F-4D97-AF65-F5344CB8AC3E}">
        <p14:creationId xmlns:p14="http://schemas.microsoft.com/office/powerpoint/2010/main" val="105750836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5" name="Google Shape;267;p26">
            <a:extLst>
              <a:ext uri="{FF2B5EF4-FFF2-40B4-BE49-F238E27FC236}">
                <a16:creationId xmlns:a16="http://schemas.microsoft.com/office/drawing/2014/main" id="{5B7D840C-CF2C-90ED-A7F6-3FC36AE5ECFF}"/>
              </a:ext>
            </a:extLst>
          </p:cNvPr>
          <p:cNvSpPr/>
          <p:nvPr userDrawn="1"/>
        </p:nvSpPr>
        <p:spPr>
          <a:xfrm>
            <a:off x="680424" y="-291871"/>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F28C4755-3934-0C40-9675-4B202F411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0032" y="4227956"/>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8" name="Text Placeholder 6">
            <a:extLst>
              <a:ext uri="{FF2B5EF4-FFF2-40B4-BE49-F238E27FC236}">
                <a16:creationId xmlns:a16="http://schemas.microsoft.com/office/drawing/2014/main" id="{36820147-9084-0C10-8D84-72CE255A0436}"/>
              </a:ext>
            </a:extLst>
          </p:cNvPr>
          <p:cNvSpPr>
            <a:spLocks noGrp="1"/>
          </p:cNvSpPr>
          <p:nvPr>
            <p:ph type="body" sz="quarter" idx="13"/>
          </p:nvPr>
        </p:nvSpPr>
        <p:spPr>
          <a:xfrm>
            <a:off x="704850" y="1328738"/>
            <a:ext cx="7718425" cy="2181225"/>
          </a:xfrm>
          <a:prstGeom prst="rect">
            <a:avLst/>
          </a:prstGeom>
        </p:spPr>
        <p:txBody>
          <a:bodyPr/>
          <a:lstStyle>
            <a:lvl1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1pPr>
            <a:lvl2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2pPr>
            <a:lvl3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3pPr>
            <a:lvl4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4pPr>
            <a:lvl5pPr marL="285750" marR="0" indent="-285750" algn="l" rtl="0">
              <a:lnSpc>
                <a:spcPct val="200000"/>
              </a:lnSpc>
              <a:spcBef>
                <a:spcPts val="0"/>
              </a:spcBef>
              <a:spcAft>
                <a:spcPts val="0"/>
              </a:spcAft>
              <a:buClr>
                <a:srgbClr val="000000"/>
              </a:buClr>
              <a:buFont typeface="Arial" panose="020B0604020202020204" pitchFamily="34" charset="0"/>
              <a:buChar char="•"/>
              <a:defRPr lang="en-GB" sz="1400" b="1" i="0" u="none" strike="noStrike" cap="none" dirty="0">
                <a:solidFill>
                  <a:srgbClr val="000000"/>
                </a:solidFill>
                <a:effectLst/>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121486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Google Shape;267;p26">
            <a:extLst>
              <a:ext uri="{FF2B5EF4-FFF2-40B4-BE49-F238E27FC236}">
                <a16:creationId xmlns:a16="http://schemas.microsoft.com/office/drawing/2014/main" id="{D0AA367D-7BF1-94BF-4069-90E2A10814E6}"/>
              </a:ext>
            </a:extLst>
          </p:cNvPr>
          <p:cNvSpPr/>
          <p:nvPr userDrawn="1"/>
        </p:nvSpPr>
        <p:spPr>
          <a:xfrm>
            <a:off x="-10500" y="4019892"/>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1623B3F9-D122-500A-5697-5CDFA762A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963032" y="1645441"/>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3" name="TextBox 2">
            <a:extLst>
              <a:ext uri="{FF2B5EF4-FFF2-40B4-BE49-F238E27FC236}">
                <a16:creationId xmlns:a16="http://schemas.microsoft.com/office/drawing/2014/main" id="{2BD403B0-2D25-44B3-D52F-09DEAA4DB9E8}"/>
              </a:ext>
            </a:extLst>
          </p:cNvPr>
          <p:cNvSpPr txBox="1"/>
          <p:nvPr userDrawn="1"/>
        </p:nvSpPr>
        <p:spPr>
          <a:xfrm>
            <a:off x="705600" y="1331089"/>
            <a:ext cx="7717838" cy="292387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i="0" dirty="0">
                <a:solidFill>
                  <a:srgbClr val="000000"/>
                </a:solidFill>
                <a:effectLst/>
                <a:latin typeface="+mn-lt"/>
              </a:rPr>
              <a:t>Lorem ipsum </a:t>
            </a:r>
            <a:r>
              <a:rPr lang="en-GB" b="1" i="0" dirty="0" err="1">
                <a:solidFill>
                  <a:srgbClr val="000000"/>
                </a:solidFill>
                <a:effectLst/>
                <a:latin typeface="+mn-lt"/>
              </a:rPr>
              <a:t>dolor</a:t>
            </a:r>
            <a:r>
              <a:rPr lang="en-GB" b="1" i="0" dirty="0">
                <a:solidFill>
                  <a:srgbClr val="000000"/>
                </a:solidFill>
                <a:effectLst/>
                <a:latin typeface="+mn-lt"/>
              </a:rPr>
              <a:t> sit </a:t>
            </a:r>
            <a:r>
              <a:rPr lang="en-GB" b="1" i="0" dirty="0" err="1">
                <a:solidFill>
                  <a:srgbClr val="000000"/>
                </a:solidFill>
                <a:effectLst/>
                <a:latin typeface="+mn-lt"/>
              </a:rPr>
              <a:t>amet</a:t>
            </a:r>
            <a:r>
              <a:rPr lang="en-GB" b="1" i="0" dirty="0">
                <a:solidFill>
                  <a:srgbClr val="000000"/>
                </a:solidFill>
                <a:effectLst/>
                <a:latin typeface="+mn-lt"/>
              </a:rPr>
              <a:t>, </a:t>
            </a:r>
            <a:r>
              <a:rPr lang="en-GB" b="1" i="0" dirty="0" err="1">
                <a:solidFill>
                  <a:srgbClr val="000000"/>
                </a:solidFill>
                <a:effectLst/>
                <a:latin typeface="+mn-lt"/>
              </a:rPr>
              <a:t>consectetur</a:t>
            </a:r>
            <a:r>
              <a:rPr lang="en-GB" b="1" i="0" dirty="0">
                <a:solidFill>
                  <a:srgbClr val="000000"/>
                </a:solidFill>
                <a:effectLst/>
                <a:latin typeface="+mn-lt"/>
              </a:rPr>
              <a:t> </a:t>
            </a:r>
            <a:r>
              <a:rPr lang="en-GB" b="1" i="0" dirty="0" err="1">
                <a:solidFill>
                  <a:srgbClr val="000000"/>
                </a:solidFill>
                <a:effectLst/>
                <a:latin typeface="+mn-lt"/>
              </a:rPr>
              <a:t>adipiscing</a:t>
            </a:r>
            <a:r>
              <a:rPr lang="en-GB" b="1" i="0" dirty="0">
                <a:solidFill>
                  <a:srgbClr val="000000"/>
                </a:solidFill>
                <a:effectLst/>
                <a:latin typeface="+mn-lt"/>
              </a:rPr>
              <a:t> </a:t>
            </a:r>
            <a:r>
              <a:rPr lang="en-GB" b="1" i="0" dirty="0" err="1">
                <a:solidFill>
                  <a:srgbClr val="000000"/>
                </a:solidFill>
                <a:effectLst/>
                <a:latin typeface="+mn-lt"/>
              </a:rPr>
              <a:t>elit</a:t>
            </a:r>
            <a:r>
              <a:rPr lang="en-GB" b="1" i="0" dirty="0">
                <a:solidFill>
                  <a:srgbClr val="000000"/>
                </a:solidFill>
                <a:effectLst/>
                <a:latin typeface="+mn-lt"/>
              </a:rPr>
              <a:t>.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a:p>
            <a:pPr marL="285750" indent="-285750">
              <a:lnSpc>
                <a:spcPct val="200000"/>
              </a:lnSpc>
              <a:buFont typeface="Arial" panose="020B0604020202020204" pitchFamily="34" charset="0"/>
              <a:buChar char="•"/>
            </a:pPr>
            <a:r>
              <a:rPr lang="en-GB" b="1" i="0" dirty="0">
                <a:solidFill>
                  <a:srgbClr val="000000"/>
                </a:solidFill>
                <a:effectLst/>
                <a:latin typeface="+mn-lt"/>
              </a:rPr>
              <a:t>Donec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consequat</a:t>
            </a:r>
            <a:r>
              <a:rPr lang="en-GB" b="1" i="0" dirty="0">
                <a:solidFill>
                  <a:srgbClr val="000000"/>
                </a:solidFill>
                <a:effectLst/>
                <a:latin typeface="+mn-lt"/>
              </a:rPr>
              <a:t> </a:t>
            </a:r>
            <a:r>
              <a:rPr lang="en-GB" b="1" i="0" dirty="0" err="1">
                <a:solidFill>
                  <a:srgbClr val="000000"/>
                </a:solidFill>
                <a:effectLst/>
                <a:latin typeface="+mn-lt"/>
              </a:rPr>
              <a:t>nisl</a:t>
            </a:r>
            <a:r>
              <a:rPr lang="en-GB" b="1" i="0" dirty="0">
                <a:solidFill>
                  <a:srgbClr val="000000"/>
                </a:solidFill>
                <a:effectLst/>
                <a:latin typeface="+mn-lt"/>
              </a:rPr>
              <a:t>,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nisi.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Fusce</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a:t>
            </a:r>
            <a:r>
              <a:rPr lang="en-GB" b="1" i="0" dirty="0" err="1">
                <a:solidFill>
                  <a:srgbClr val="000000"/>
                </a:solidFill>
                <a:effectLst/>
                <a:latin typeface="+mn-lt"/>
              </a:rPr>
              <a:t>ultricies</a:t>
            </a:r>
            <a:r>
              <a:rPr lang="en-GB" b="1" i="0" dirty="0">
                <a:solidFill>
                  <a:srgbClr val="000000"/>
                </a:solidFill>
                <a:effectLst/>
                <a:latin typeface="+mn-lt"/>
              </a:rPr>
              <a:t> convallis.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Vivamus</a:t>
            </a:r>
            <a:r>
              <a:rPr lang="en-GB" b="1" i="0" dirty="0">
                <a:solidFill>
                  <a:srgbClr val="000000"/>
                </a:solidFill>
                <a:effectLst/>
                <a:latin typeface="+mn-lt"/>
              </a:rPr>
              <a:t> id ligula </a:t>
            </a:r>
            <a:r>
              <a:rPr lang="en-GB" b="1" i="0" dirty="0" err="1">
                <a:solidFill>
                  <a:srgbClr val="000000"/>
                </a:solidFill>
                <a:effectLst/>
                <a:latin typeface="+mn-lt"/>
              </a:rPr>
              <a:t>hendrerit</a:t>
            </a:r>
            <a:r>
              <a:rPr lang="en-GB" b="1" i="0" dirty="0">
                <a:solidFill>
                  <a:srgbClr val="000000"/>
                </a:solidFill>
                <a:effectLst/>
                <a:latin typeface="+mn-lt"/>
              </a:rPr>
              <a:t> eros gravida </a:t>
            </a:r>
            <a:r>
              <a:rPr lang="en-GB" b="1" i="0" dirty="0" err="1">
                <a:solidFill>
                  <a:srgbClr val="000000"/>
                </a:solidFill>
                <a:effectLst/>
                <a:latin typeface="+mn-lt"/>
              </a:rPr>
              <a:t>sagittis</a:t>
            </a:r>
            <a:r>
              <a:rPr lang="en-GB" b="1" i="0" dirty="0">
                <a:solidFill>
                  <a:srgbClr val="000000"/>
                </a:solidFill>
                <a:effectLst/>
                <a:latin typeface="+mn-lt"/>
              </a:rPr>
              <a:t> et non ipsum.</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p:txBody>
      </p:sp>
    </p:spTree>
    <p:extLst>
      <p:ext uri="{BB962C8B-B14F-4D97-AF65-F5344CB8AC3E}">
        <p14:creationId xmlns:p14="http://schemas.microsoft.com/office/powerpoint/2010/main" val="19322622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35" name="Google Shape;267;p26">
            <a:extLst>
              <a:ext uri="{FF2B5EF4-FFF2-40B4-BE49-F238E27FC236}">
                <a16:creationId xmlns:a16="http://schemas.microsoft.com/office/drawing/2014/main" id="{2496006F-D57A-C67D-A19B-7099E38440D3}"/>
              </a:ext>
            </a:extLst>
          </p:cNvPr>
          <p:cNvSpPr/>
          <p:nvPr userDrawn="1"/>
        </p:nvSpPr>
        <p:spPr>
          <a:xfrm>
            <a:off x="3855900" y="3537025"/>
            <a:ext cx="1432200" cy="1432200"/>
          </a:xfrm>
          <a:prstGeom prst="ellipse">
            <a:avLst/>
          </a:prstGeom>
          <a:solidFill>
            <a:srgbClr val="F2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31">
            <a:extLst>
              <a:ext uri="{FF2B5EF4-FFF2-40B4-BE49-F238E27FC236}">
                <a16:creationId xmlns:a16="http://schemas.microsoft.com/office/drawing/2014/main" id="{6DA26CAD-8B72-6E56-D325-A7099ECAC1D2}"/>
              </a:ext>
            </a:extLst>
          </p:cNvPr>
          <p:cNvSpPr/>
          <p:nvPr userDrawn="1"/>
        </p:nvSpPr>
        <p:spPr>
          <a:xfrm>
            <a:off x="705601" y="1143000"/>
            <a:ext cx="7717838" cy="3368040"/>
          </a:xfrm>
          <a:prstGeom prst="rect">
            <a:avLst/>
          </a:prstGeom>
          <a:solidFill>
            <a:srgbClr val="C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30">
            <a:extLst>
              <a:ext uri="{FF2B5EF4-FFF2-40B4-BE49-F238E27FC236}">
                <a16:creationId xmlns:a16="http://schemas.microsoft.com/office/drawing/2014/main" id="{AD8B563C-66AB-A2D7-173C-69453C56360D}"/>
              </a:ext>
            </a:extLst>
          </p:cNvPr>
          <p:cNvSpPr>
            <a:spLocks noGrp="1"/>
          </p:cNvSpPr>
          <p:nvPr>
            <p:ph type="body" sz="quarter" idx="12" hasCustomPrompt="1"/>
          </p:nvPr>
        </p:nvSpPr>
        <p:spPr>
          <a:xfrm>
            <a:off x="705601" y="419099"/>
            <a:ext cx="7717838" cy="349535"/>
          </a:xfrm>
          <a:prstGeom prst="rect">
            <a:avLst/>
          </a:prstGeom>
        </p:spPr>
        <p:txBody>
          <a:bodyPr/>
          <a:lstStyle>
            <a:lvl1pPr algn="ctr">
              <a:defRPr sz="1400" b="1" spc="600">
                <a:solidFill>
                  <a:schemeClr val="tx1"/>
                </a:solidFill>
                <a:latin typeface="+mj-lt"/>
              </a:defRPr>
            </a:lvl1pPr>
          </a:lstStyle>
          <a:p>
            <a:pPr lvl="0"/>
            <a:r>
              <a:rPr lang="es-ES" noProof="0" dirty="0"/>
              <a:t>KEY TAKEAWAYS</a:t>
            </a:r>
            <a:endParaRPr lang="en-GB" noProof="0" dirty="0"/>
          </a:p>
        </p:txBody>
      </p:sp>
      <p:sp>
        <p:nvSpPr>
          <p:cNvPr id="31" name="TextBox 30">
            <a:extLst>
              <a:ext uri="{FF2B5EF4-FFF2-40B4-BE49-F238E27FC236}">
                <a16:creationId xmlns:a16="http://schemas.microsoft.com/office/drawing/2014/main" id="{56D1B085-A35F-DD15-5C9A-27F7B621DA7D}"/>
              </a:ext>
            </a:extLst>
          </p:cNvPr>
          <p:cNvSpPr txBox="1"/>
          <p:nvPr userDrawn="1"/>
        </p:nvSpPr>
        <p:spPr>
          <a:xfrm>
            <a:off x="819525" y="1615708"/>
            <a:ext cx="7504950" cy="2308324"/>
          </a:xfrm>
          <a:prstGeom prst="rect">
            <a:avLst/>
          </a:prstGeom>
          <a:noFill/>
        </p:spPr>
        <p:txBody>
          <a:bodyPr wrap="square" rtlCol="0">
            <a:spAutoFit/>
          </a:bodyPr>
          <a:lstStyle/>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Lorem ipsum </a:t>
            </a:r>
            <a:r>
              <a:rPr lang="en-GB" sz="1800" b="1" i="0" dirty="0" err="1">
                <a:solidFill>
                  <a:srgbClr val="374646"/>
                </a:solidFill>
                <a:effectLst/>
                <a:latin typeface="+mn-lt"/>
              </a:rPr>
              <a:t>dolor</a:t>
            </a:r>
            <a:r>
              <a:rPr lang="en-GB" sz="1800" b="1" i="0" dirty="0">
                <a:solidFill>
                  <a:srgbClr val="374646"/>
                </a:solidFill>
                <a:effectLst/>
                <a:latin typeface="+mn-lt"/>
              </a:rPr>
              <a:t> sit </a:t>
            </a:r>
            <a:r>
              <a:rPr lang="en-GB" sz="1800" b="1" i="0" dirty="0" err="1">
                <a:solidFill>
                  <a:srgbClr val="374646"/>
                </a:solidFill>
                <a:effectLst/>
                <a:latin typeface="+mn-lt"/>
              </a:rPr>
              <a:t>amet</a:t>
            </a:r>
            <a:r>
              <a:rPr lang="en-GB" sz="1800" b="1" i="0" dirty="0">
                <a:solidFill>
                  <a:srgbClr val="374646"/>
                </a:solidFill>
                <a:effectLst/>
                <a:latin typeface="+mn-lt"/>
              </a:rPr>
              <a:t>, </a:t>
            </a:r>
            <a:r>
              <a:rPr lang="en-GB" sz="1800" b="1" i="0" dirty="0" err="1">
                <a:solidFill>
                  <a:srgbClr val="374646"/>
                </a:solidFill>
                <a:effectLst/>
                <a:latin typeface="+mn-lt"/>
              </a:rPr>
              <a:t>consectetur</a:t>
            </a:r>
            <a:r>
              <a:rPr lang="en-GB" sz="1800" b="1" i="0" dirty="0">
                <a:solidFill>
                  <a:srgbClr val="374646"/>
                </a:solidFill>
                <a:effectLst/>
                <a:latin typeface="+mn-lt"/>
              </a:rPr>
              <a:t> </a:t>
            </a:r>
            <a:r>
              <a:rPr lang="en-GB" sz="1800" b="1" i="0" dirty="0" err="1">
                <a:solidFill>
                  <a:srgbClr val="374646"/>
                </a:solidFill>
                <a:effectLst/>
                <a:latin typeface="+mn-lt"/>
              </a:rPr>
              <a:t>adipiscing</a:t>
            </a:r>
            <a:r>
              <a:rPr lang="en-GB" sz="1800" b="1" i="0" dirty="0">
                <a:solidFill>
                  <a:srgbClr val="374646"/>
                </a:solidFill>
                <a:effectLst/>
                <a:latin typeface="+mn-lt"/>
              </a:rPr>
              <a:t> </a:t>
            </a:r>
            <a:r>
              <a:rPr lang="en-GB" sz="1800" b="1" i="0" dirty="0" err="1">
                <a:solidFill>
                  <a:srgbClr val="374646"/>
                </a:solidFill>
                <a:effectLst/>
                <a:latin typeface="+mn-lt"/>
              </a:rPr>
              <a:t>elit</a:t>
            </a:r>
            <a:r>
              <a:rPr lang="en-GB" sz="1800" b="1" i="0" dirty="0">
                <a:solidFill>
                  <a:srgbClr val="374646"/>
                </a:solidFill>
                <a:effectLst/>
                <a:latin typeface="+mn-lt"/>
              </a:rPr>
              <a:t>. Donec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consequat</a:t>
            </a:r>
            <a:r>
              <a:rPr lang="en-GB" sz="1800" b="1" i="0" dirty="0">
                <a:solidFill>
                  <a:srgbClr val="374646"/>
                </a:solidFill>
                <a:effectLst/>
                <a:latin typeface="+mn-lt"/>
              </a:rPr>
              <a:t> </a:t>
            </a:r>
            <a:r>
              <a:rPr lang="en-GB" sz="1800" b="1" i="0" dirty="0" err="1">
                <a:solidFill>
                  <a:srgbClr val="374646"/>
                </a:solidFill>
                <a:effectLst/>
                <a:latin typeface="+mn-lt"/>
              </a:rPr>
              <a:t>nisl</a:t>
            </a:r>
            <a:r>
              <a:rPr lang="en-GB" sz="1800" b="1" i="0" dirty="0">
                <a:solidFill>
                  <a:srgbClr val="374646"/>
                </a:solidFill>
                <a:effectLst/>
                <a:latin typeface="+mn-lt"/>
              </a:rPr>
              <a:t>,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nisi.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Fusce</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a:t>
            </a:r>
            <a:r>
              <a:rPr lang="en-GB" sz="1800" b="1" i="0" dirty="0" err="1">
                <a:solidFill>
                  <a:srgbClr val="374646"/>
                </a:solidFill>
                <a:effectLst/>
                <a:latin typeface="+mn-lt"/>
              </a:rPr>
              <a:t>ultricies</a:t>
            </a:r>
            <a:r>
              <a:rPr lang="en-GB" sz="1800" b="1" i="0" dirty="0">
                <a:solidFill>
                  <a:srgbClr val="374646"/>
                </a:solidFill>
                <a:effectLst/>
                <a:latin typeface="+mn-lt"/>
              </a:rPr>
              <a:t> convallis.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Vivamus</a:t>
            </a:r>
            <a:r>
              <a:rPr lang="en-GB" sz="1800" b="1" i="0" dirty="0">
                <a:solidFill>
                  <a:srgbClr val="374646"/>
                </a:solidFill>
                <a:effectLst/>
                <a:latin typeface="+mn-lt"/>
              </a:rPr>
              <a:t> id ligula </a:t>
            </a:r>
            <a:r>
              <a:rPr lang="en-GB" sz="1800" b="1" i="0" dirty="0" err="1">
                <a:solidFill>
                  <a:srgbClr val="374646"/>
                </a:solidFill>
                <a:effectLst/>
                <a:latin typeface="+mn-lt"/>
              </a:rPr>
              <a:t>hendrerit</a:t>
            </a:r>
            <a:r>
              <a:rPr lang="en-GB" sz="1800" b="1" i="0" dirty="0">
                <a:solidFill>
                  <a:srgbClr val="374646"/>
                </a:solidFill>
                <a:effectLst/>
                <a:latin typeface="+mn-lt"/>
              </a:rPr>
              <a:t> eros gravida </a:t>
            </a:r>
            <a:r>
              <a:rPr lang="en-GB" sz="1800" b="1" i="0" dirty="0" err="1">
                <a:solidFill>
                  <a:srgbClr val="374646"/>
                </a:solidFill>
                <a:effectLst/>
                <a:latin typeface="+mn-lt"/>
              </a:rPr>
              <a:t>sagittis</a:t>
            </a:r>
            <a:r>
              <a:rPr lang="en-GB" sz="1800" b="1" i="0" dirty="0">
                <a:solidFill>
                  <a:srgbClr val="374646"/>
                </a:solidFill>
                <a:effectLst/>
                <a:latin typeface="+mn-lt"/>
              </a:rPr>
              <a:t> et non ipsum.</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Nullam</a:t>
            </a:r>
            <a:r>
              <a:rPr lang="en-GB" sz="1800" b="1" i="0" dirty="0">
                <a:solidFill>
                  <a:srgbClr val="374646"/>
                </a:solidFill>
                <a:effectLst/>
                <a:latin typeface="+mn-lt"/>
              </a:rPr>
              <a:t> ac </a:t>
            </a:r>
            <a:r>
              <a:rPr lang="en-GB" sz="1800" b="1" i="0" dirty="0" err="1">
                <a:solidFill>
                  <a:srgbClr val="374646"/>
                </a:solidFill>
                <a:effectLst/>
                <a:latin typeface="+mn-lt"/>
              </a:rPr>
              <a:t>tincidunt</a:t>
            </a:r>
            <a:r>
              <a:rPr lang="en-GB" sz="1800" b="1" i="0" dirty="0">
                <a:solidFill>
                  <a:srgbClr val="374646"/>
                </a:solidFill>
                <a:effectLst/>
                <a:latin typeface="+mn-lt"/>
              </a:rPr>
              <a:t> dui. </a:t>
            </a:r>
            <a:endParaRPr lang="en-GB" sz="1800" b="1" dirty="0">
              <a:solidFill>
                <a:srgbClr val="374646"/>
              </a:solidFill>
              <a:latin typeface="+mn-lt"/>
            </a:endParaRPr>
          </a:p>
        </p:txBody>
      </p:sp>
      <p:pic>
        <p:nvPicPr>
          <p:cNvPr id="33" name="Graphic 32">
            <a:extLst>
              <a:ext uri="{FF2B5EF4-FFF2-40B4-BE49-F238E27FC236}">
                <a16:creationId xmlns:a16="http://schemas.microsoft.com/office/drawing/2014/main" id="{B3F7AF3A-C98E-0B96-0DD0-165ED73942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3439" y="387915"/>
            <a:ext cx="2659678" cy="380720"/>
          </a:xfrm>
          <a:prstGeom prst="rect">
            <a:avLst/>
          </a:prstGeom>
        </p:spPr>
      </p:pic>
      <p:pic>
        <p:nvPicPr>
          <p:cNvPr id="34" name="Graphic 33">
            <a:extLst>
              <a:ext uri="{FF2B5EF4-FFF2-40B4-BE49-F238E27FC236}">
                <a16:creationId xmlns:a16="http://schemas.microsoft.com/office/drawing/2014/main" id="{4EB5654C-F304-3369-84C5-632132CBF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4077" y="387915"/>
            <a:ext cx="2659678" cy="380720"/>
          </a:xfrm>
          <a:prstGeom prst="rect">
            <a:avLst/>
          </a:prstGeom>
        </p:spPr>
      </p:pic>
    </p:spTree>
    <p:extLst>
      <p:ext uri="{BB962C8B-B14F-4D97-AF65-F5344CB8AC3E}">
        <p14:creationId xmlns:p14="http://schemas.microsoft.com/office/powerpoint/2010/main" val="7573340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4946375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48" r:id="rId2"/>
    <p:sldLayoutId id="2147483726" r:id="rId3"/>
    <p:sldLayoutId id="2147483727" r:id="rId4"/>
    <p:sldLayoutId id="2147483666" r:id="rId5"/>
    <p:sldLayoutId id="2147483684" r:id="rId6"/>
    <p:sldLayoutId id="2147483724" r:id="rId7"/>
    <p:sldLayoutId id="2147483725" r:id="rId8"/>
    <p:sldLayoutId id="2147483694" r:id="rId9"/>
    <p:sldLayoutId id="2147483728" r:id="rId10"/>
    <p:sldLayoutId id="2147483695" r:id="rId11"/>
    <p:sldLayoutId id="2147483680" r:id="rId12"/>
    <p:sldLayoutId id="2147483701" r:id="rId13"/>
    <p:sldLayoutId id="2147483702" r:id="rId14"/>
    <p:sldLayoutId id="2147483700" r:id="rId15"/>
    <p:sldLayoutId id="2147483681" r:id="rId16"/>
    <p:sldLayoutId id="2147483692" r:id="rId17"/>
    <p:sldLayoutId id="2147483693" r:id="rId18"/>
    <p:sldLayoutId id="2147483691" r:id="rId19"/>
    <p:sldLayoutId id="2147483696" r:id="rId20"/>
    <p:sldLayoutId id="2147483698" r:id="rId21"/>
    <p:sldLayoutId id="2147483699" r:id="rId22"/>
    <p:sldLayoutId id="2147483697" r:id="rId23"/>
    <p:sldLayoutId id="2147483723" r:id="rId24"/>
    <p:sldLayoutId id="2147483685" r:id="rId25"/>
    <p:sldLayoutId id="2147483688" r:id="rId26"/>
    <p:sldLayoutId id="2147483686" r:id="rId27"/>
    <p:sldLayoutId id="2147483690" r:id="rId28"/>
    <p:sldLayoutId id="2147483687" r:id="rId29"/>
    <p:sldLayoutId id="2147483689"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D8FF74-A0D5-F5C3-766B-69BB97C2CD01}"/>
              </a:ext>
            </a:extLst>
          </p:cNvPr>
          <p:cNvSpPr>
            <a:spLocks noGrp="1"/>
          </p:cNvSpPr>
          <p:nvPr>
            <p:ph type="body" sz="quarter" idx="10"/>
          </p:nvPr>
        </p:nvSpPr>
        <p:spPr>
          <a:xfrm>
            <a:off x="1526054" y="1503133"/>
            <a:ext cx="6681775" cy="1155700"/>
          </a:xfrm>
        </p:spPr>
        <p:txBody>
          <a:bodyPr/>
          <a:lstStyle/>
          <a:p>
            <a:r>
              <a:rPr lang="en-GB" sz="5000" dirty="0"/>
              <a:t>Vulnerable Tenants &amp; the Public Sector Equality Duty</a:t>
            </a:r>
          </a:p>
        </p:txBody>
      </p:sp>
      <p:sp>
        <p:nvSpPr>
          <p:cNvPr id="6" name="Text Placeholder 5">
            <a:extLst>
              <a:ext uri="{FF2B5EF4-FFF2-40B4-BE49-F238E27FC236}">
                <a16:creationId xmlns:a16="http://schemas.microsoft.com/office/drawing/2014/main" id="{5E581971-7969-86BB-8CAF-12AF09DA4FDD}"/>
              </a:ext>
            </a:extLst>
          </p:cNvPr>
          <p:cNvSpPr>
            <a:spLocks noGrp="1"/>
          </p:cNvSpPr>
          <p:nvPr>
            <p:ph type="body" sz="quarter" idx="11"/>
          </p:nvPr>
        </p:nvSpPr>
        <p:spPr/>
        <p:txBody>
          <a:bodyPr/>
          <a:lstStyle/>
          <a:p>
            <a:r>
              <a:rPr lang="en-GB" dirty="0"/>
              <a:t>Kuljit Bhogal KC – Sarah Salmon – Jack Barber</a:t>
            </a:r>
          </a:p>
        </p:txBody>
      </p:sp>
      <p:sp>
        <p:nvSpPr>
          <p:cNvPr id="7" name="Text Placeholder 6">
            <a:extLst>
              <a:ext uri="{FF2B5EF4-FFF2-40B4-BE49-F238E27FC236}">
                <a16:creationId xmlns:a16="http://schemas.microsoft.com/office/drawing/2014/main" id="{6E02506A-1B01-6457-6BD6-89DEF4D44F27}"/>
              </a:ext>
            </a:extLst>
          </p:cNvPr>
          <p:cNvSpPr>
            <a:spLocks noGrp="1"/>
          </p:cNvSpPr>
          <p:nvPr>
            <p:ph type="body" sz="quarter" idx="12"/>
          </p:nvPr>
        </p:nvSpPr>
        <p:spPr/>
        <p:txBody>
          <a:bodyPr/>
          <a:lstStyle/>
          <a:p>
            <a:r>
              <a:rPr lang="en-GB" dirty="0"/>
              <a:t>9 October 2023</a:t>
            </a:r>
          </a:p>
        </p:txBody>
      </p:sp>
    </p:spTree>
    <p:extLst>
      <p:ext uri="{BB962C8B-B14F-4D97-AF65-F5344CB8AC3E}">
        <p14:creationId xmlns:p14="http://schemas.microsoft.com/office/powerpoint/2010/main" val="1119832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8AC4A6-E679-8B6A-69EB-782800EFF693}"/>
              </a:ext>
            </a:extLst>
          </p:cNvPr>
          <p:cNvSpPr>
            <a:spLocks noGrp="1"/>
          </p:cNvSpPr>
          <p:nvPr>
            <p:ph type="body" sz="quarter" idx="12"/>
          </p:nvPr>
        </p:nvSpPr>
        <p:spPr/>
        <p:txBody>
          <a:bodyPr/>
          <a:lstStyle/>
          <a:p>
            <a:r>
              <a:rPr lang="en-GB" dirty="0"/>
              <a:t>Main duties under Equality Act 2010</a:t>
            </a:r>
          </a:p>
        </p:txBody>
      </p:sp>
      <p:sp>
        <p:nvSpPr>
          <p:cNvPr id="6" name="Text Placeholder 5">
            <a:extLst>
              <a:ext uri="{FF2B5EF4-FFF2-40B4-BE49-F238E27FC236}">
                <a16:creationId xmlns:a16="http://schemas.microsoft.com/office/drawing/2014/main" id="{88FEF8A3-26C5-7CD0-2BBA-85D07707E368}"/>
              </a:ext>
            </a:extLst>
          </p:cNvPr>
          <p:cNvSpPr>
            <a:spLocks noGrp="1"/>
          </p:cNvSpPr>
          <p:nvPr>
            <p:ph type="body" sz="quarter" idx="13"/>
          </p:nvPr>
        </p:nvSpPr>
        <p:spPr/>
        <p:txBody>
          <a:bodyPr/>
          <a:lstStyle/>
          <a:p>
            <a:r>
              <a:rPr lang="en-GB"/>
              <a:t>Not to discriminate (ss. 13, 14, 15, 19)</a:t>
            </a:r>
          </a:p>
        </p:txBody>
      </p:sp>
      <p:sp>
        <p:nvSpPr>
          <p:cNvPr id="7" name="Text Placeholder 6">
            <a:extLst>
              <a:ext uri="{FF2B5EF4-FFF2-40B4-BE49-F238E27FC236}">
                <a16:creationId xmlns:a16="http://schemas.microsoft.com/office/drawing/2014/main" id="{1560AB55-6909-19CE-6B08-8B83611987A8}"/>
              </a:ext>
            </a:extLst>
          </p:cNvPr>
          <p:cNvSpPr>
            <a:spLocks noGrp="1"/>
          </p:cNvSpPr>
          <p:nvPr>
            <p:ph type="body" sz="quarter" idx="14"/>
          </p:nvPr>
        </p:nvSpPr>
        <p:spPr/>
        <p:txBody>
          <a:bodyPr/>
          <a:lstStyle/>
          <a:p>
            <a:r>
              <a:rPr lang="en-GB"/>
              <a:t>Public sector equality duty (s.149)</a:t>
            </a:r>
          </a:p>
        </p:txBody>
      </p:sp>
      <p:sp>
        <p:nvSpPr>
          <p:cNvPr id="8" name="Text Placeholder 7">
            <a:extLst>
              <a:ext uri="{FF2B5EF4-FFF2-40B4-BE49-F238E27FC236}">
                <a16:creationId xmlns:a16="http://schemas.microsoft.com/office/drawing/2014/main" id="{23A9ACE5-DBE7-0190-D3D7-1543F5D54AF7}"/>
              </a:ext>
            </a:extLst>
          </p:cNvPr>
          <p:cNvSpPr>
            <a:spLocks noGrp="1"/>
          </p:cNvSpPr>
          <p:nvPr>
            <p:ph type="body" sz="quarter" idx="15"/>
          </p:nvPr>
        </p:nvSpPr>
        <p:spPr/>
        <p:txBody>
          <a:bodyPr/>
          <a:lstStyle/>
          <a:p>
            <a:r>
              <a:rPr lang="en-GB"/>
              <a:t>Reasonable adjustments (s.20)</a:t>
            </a:r>
          </a:p>
        </p:txBody>
      </p:sp>
    </p:spTree>
    <p:extLst>
      <p:ext uri="{BB962C8B-B14F-4D97-AF65-F5344CB8AC3E}">
        <p14:creationId xmlns:p14="http://schemas.microsoft.com/office/powerpoint/2010/main" val="165523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976CDC9-90F5-C7B7-3A90-A4CE71122B57}"/>
              </a:ext>
            </a:extLst>
          </p:cNvPr>
          <p:cNvPicPr>
            <a:picLocks noGrp="1" noChangeAspect="1"/>
          </p:cNvPicPr>
          <p:nvPr>
            <p:ph type="pic" sz="quarter" idx="13"/>
          </p:nvPr>
        </p:nvPicPr>
        <p:blipFill rotWithShape="1">
          <a:blip r:embed="rId2"/>
          <a:srcRect l="7386" r="7386" b="5734"/>
          <a:stretch/>
        </p:blipFill>
        <p:spPr>
          <a:xfrm>
            <a:off x="4747098" y="725183"/>
            <a:ext cx="3677052" cy="3684143"/>
          </a:xfrm>
        </p:spPr>
      </p:pic>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257070"/>
            <a:ext cx="3806113" cy="3376345"/>
          </a:xfrm>
        </p:spPr>
        <p:txBody>
          <a:bodyPr/>
          <a:lstStyle/>
          <a:p>
            <a:pPr marL="171450" indent="-171450">
              <a:buFont typeface="Arial" panose="020B0604020202020204" pitchFamily="34" charset="0"/>
              <a:buChar char="•"/>
            </a:pPr>
            <a:r>
              <a:rPr lang="en-GB" sz="1200" dirty="0"/>
              <a:t>Part 7 of the Housing Act 1996 makes reference to “vulnerability” in considering “priority need”: </a:t>
            </a:r>
          </a:p>
          <a:p>
            <a:pPr marL="171450" indent="-171450">
              <a:buFont typeface="Arial" panose="020B0604020202020204" pitchFamily="34" charset="0"/>
              <a:buChar char="•"/>
            </a:pPr>
            <a:endParaRPr lang="en-GB" sz="1200" dirty="0"/>
          </a:p>
          <a:p>
            <a:pPr marL="342900" lvl="1">
              <a:buFont typeface="Courier New" panose="02070309020205020404" pitchFamily="49" charset="0"/>
              <a:buChar char="o"/>
            </a:pPr>
            <a:r>
              <a:rPr lang="en-GB" sz="1200" dirty="0"/>
              <a:t>A person vulnerable as a result of old age, mental illness or handicap or physical disability or other special reason, or which whom such a person resides or might reasonably be expected to reside: s.189(1)(c); and </a:t>
            </a:r>
          </a:p>
          <a:p>
            <a:pPr marL="342900" lvl="1">
              <a:buFont typeface="Courier New" panose="02070309020205020404" pitchFamily="49" charset="0"/>
              <a:buChar char="o"/>
            </a:pPr>
            <a:endParaRPr lang="en-GB" sz="1200" dirty="0"/>
          </a:p>
          <a:p>
            <a:pPr marL="342900" lvl="1">
              <a:buFont typeface="Courier New" panose="02070309020205020404" pitchFamily="49" charset="0"/>
              <a:buChar char="o"/>
            </a:pPr>
            <a:r>
              <a:rPr lang="en-GB" sz="1200" dirty="0"/>
              <a:t>A pregnant woman, a person with whom dependent children reside, a person who is homeless as a result of an emergency such as flood, fire or other disaster: see ss.189(1)(a)-(b), (d); and</a:t>
            </a:r>
          </a:p>
          <a:p>
            <a:pPr marL="342900" lvl="1">
              <a:buFont typeface="Courier New" panose="02070309020205020404" pitchFamily="49" charset="0"/>
              <a:buChar char="o"/>
            </a:pPr>
            <a:endParaRPr lang="en-GB" sz="1200" dirty="0"/>
          </a:p>
          <a:p>
            <a:pPr marL="342900" lvl="1">
              <a:buFont typeface="Courier New" panose="02070309020205020404" pitchFamily="49" charset="0"/>
              <a:buChar char="o"/>
            </a:pPr>
            <a:r>
              <a:rPr lang="en-GB" sz="1200" dirty="0"/>
              <a:t>A person homeless as a result of that person being a victim of domestic abuse: s.189(1)(e)</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dirty="0"/>
              <a:t>Housing Act 1996</a:t>
            </a:r>
          </a:p>
        </p:txBody>
      </p:sp>
    </p:spTree>
    <p:extLst>
      <p:ext uri="{BB962C8B-B14F-4D97-AF65-F5344CB8AC3E}">
        <p14:creationId xmlns:p14="http://schemas.microsoft.com/office/powerpoint/2010/main" val="1391637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5A875FF-D16A-882E-384A-939D4D9AE1DF}"/>
              </a:ext>
            </a:extLst>
          </p:cNvPr>
          <p:cNvSpPr>
            <a:spLocks noGrp="1"/>
          </p:cNvSpPr>
          <p:nvPr>
            <p:ph type="body" sz="quarter" idx="10"/>
          </p:nvPr>
        </p:nvSpPr>
        <p:spPr/>
        <p:txBody>
          <a:bodyPr/>
          <a:lstStyle/>
          <a:p>
            <a:r>
              <a:rPr lang="en-GB" sz="1200" b="1" dirty="0"/>
              <a:t>Homelessness (Priority Need for Accommodation) (England) Order 2002 </a:t>
            </a:r>
            <a:r>
              <a:rPr lang="en-GB" sz="1200" dirty="0"/>
              <a:t>provides that the following have a priority need for accommodation </a:t>
            </a:r>
          </a:p>
          <a:p>
            <a:endParaRPr lang="en-GB" dirty="0"/>
          </a:p>
          <a:p>
            <a:pPr marL="171450" indent="-171450">
              <a:buFont typeface="Arial" panose="020B0604020202020204" pitchFamily="34" charset="0"/>
              <a:buChar char="•"/>
            </a:pPr>
            <a:r>
              <a:rPr lang="en-GB" sz="1200" dirty="0"/>
              <a:t>Those in s.189(1)(a)-(e) (see above)</a:t>
            </a:r>
          </a:p>
          <a:p>
            <a:pPr marL="171450" indent="-171450">
              <a:buFont typeface="Arial" panose="020B0604020202020204" pitchFamily="34" charset="0"/>
              <a:buChar char="•"/>
            </a:pPr>
            <a:r>
              <a:rPr lang="en-GB" sz="1200" dirty="0"/>
              <a:t>A person aged 16/17 who is not a ‘relevant child’ or a child in need to whom the LA owes a duty under s.20 Children Act 1989</a:t>
            </a:r>
          </a:p>
          <a:p>
            <a:pPr marL="171450" indent="-171450">
              <a:buFont typeface="Arial" panose="020B0604020202020204" pitchFamily="34" charset="0"/>
              <a:buChar char="•"/>
            </a:pPr>
            <a:r>
              <a:rPr lang="en-GB" sz="1200" dirty="0"/>
              <a:t>A person under 21 who was (but is no longer) looked after, accommodated or fostered between the ages of 16 and 18 (except a person who is a ‘relevant student’)</a:t>
            </a:r>
          </a:p>
          <a:p>
            <a:pPr marL="171450" indent="-171450">
              <a:buFont typeface="Arial" panose="020B0604020202020204" pitchFamily="34" charset="0"/>
              <a:buChar char="•"/>
            </a:pPr>
            <a:r>
              <a:rPr lang="en-GB" sz="1200" dirty="0"/>
              <a:t>A person aged 21 or more who is vulnerable as a result of having been looked after, accommodated or fostered (except a person who is a ‘relevant student’)</a:t>
            </a:r>
          </a:p>
          <a:p>
            <a:pPr marL="171450" indent="-171450">
              <a:buFont typeface="Arial" panose="020B0604020202020204" pitchFamily="34" charset="0"/>
              <a:buChar char="•"/>
            </a:pPr>
            <a:r>
              <a:rPr lang="en-GB" sz="1200" dirty="0"/>
              <a:t>A person who is vulnerable as a result of having been a member of HM’s regular naval, military or air forces</a:t>
            </a:r>
          </a:p>
          <a:p>
            <a:pPr marL="171450" indent="-171450">
              <a:buFont typeface="Arial" panose="020B0604020202020204" pitchFamily="34" charset="0"/>
              <a:buChar char="•"/>
            </a:pPr>
            <a:r>
              <a:rPr lang="en-GB" sz="1200" dirty="0"/>
              <a:t>A person who is vulnerable as a result of: having served a custodial sentence, having been committed for contempt or any other kindred offence; or having been remanded in custody</a:t>
            </a:r>
          </a:p>
          <a:p>
            <a:pPr marL="171450" indent="-171450">
              <a:buFont typeface="Arial" panose="020B0604020202020204" pitchFamily="34" charset="0"/>
              <a:buChar char="•"/>
            </a:pPr>
            <a:r>
              <a:rPr lang="en-GB" sz="1200" dirty="0"/>
              <a:t>A person who is vulnerable as a result of ceasing to occupy accommodation because of violence from another person or threats of violence from another person which are likely to be carried out</a:t>
            </a:r>
            <a:endParaRPr lang="en-US" sz="1200" dirty="0"/>
          </a:p>
        </p:txBody>
      </p:sp>
      <p:sp>
        <p:nvSpPr>
          <p:cNvPr id="7" name="Text Placeholder 6">
            <a:extLst>
              <a:ext uri="{FF2B5EF4-FFF2-40B4-BE49-F238E27FC236}">
                <a16:creationId xmlns:a16="http://schemas.microsoft.com/office/drawing/2014/main" id="{5C8497C9-3438-06D4-AB9A-13F0579AC186}"/>
              </a:ext>
            </a:extLst>
          </p:cNvPr>
          <p:cNvSpPr>
            <a:spLocks noGrp="1"/>
          </p:cNvSpPr>
          <p:nvPr>
            <p:ph type="body" sz="quarter" idx="12"/>
          </p:nvPr>
        </p:nvSpPr>
        <p:spPr/>
        <p:txBody>
          <a:bodyPr/>
          <a:lstStyle/>
          <a:p>
            <a:r>
              <a:rPr lang="en-GB" dirty="0"/>
              <a:t>Vulnerability – Housing Act 1996</a:t>
            </a:r>
            <a:endParaRPr lang="en-US" dirty="0"/>
          </a:p>
        </p:txBody>
      </p:sp>
    </p:spTree>
    <p:extLst>
      <p:ext uri="{BB962C8B-B14F-4D97-AF65-F5344CB8AC3E}">
        <p14:creationId xmlns:p14="http://schemas.microsoft.com/office/powerpoint/2010/main" val="2130971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3BB5-732F-BFE5-3849-3B3DB0E24B3F}"/>
              </a:ext>
            </a:extLst>
          </p:cNvPr>
          <p:cNvSpPr>
            <a:spLocks noGrp="1"/>
          </p:cNvSpPr>
          <p:nvPr>
            <p:ph type="body" sz="quarter" idx="10"/>
          </p:nvPr>
        </p:nvSpPr>
        <p:spPr/>
        <p:txBody>
          <a:bodyPr/>
          <a:lstStyle/>
          <a:p>
            <a:pPr marL="171450" indent="-171450">
              <a:buFont typeface="Arial" panose="020B0604020202020204" pitchFamily="34" charset="0"/>
              <a:buChar char="•"/>
            </a:pPr>
            <a:r>
              <a:rPr lang="en-GB" sz="1500" dirty="0"/>
              <a:t>Disability and vulnerability are separate concepts: </a:t>
            </a:r>
            <a:r>
              <a:rPr lang="en-GB" sz="1500" b="1" i="1" u="sng" dirty="0"/>
              <a:t>McMahon v Watford BC; Kiefer v Hertsmere BC</a:t>
            </a:r>
            <a:r>
              <a:rPr lang="en-GB" sz="1500" b="1" i="1" dirty="0"/>
              <a:t> </a:t>
            </a:r>
            <a:r>
              <a:rPr lang="en-GB" sz="1500" dirty="0"/>
              <a:t>[2020] EWCA </a:t>
            </a:r>
            <a:r>
              <a:rPr lang="en-GB" sz="1500" dirty="0" err="1"/>
              <a:t>Civ</a:t>
            </a:r>
            <a:r>
              <a:rPr lang="en-GB" sz="1500" dirty="0"/>
              <a:t> 497</a:t>
            </a:r>
          </a:p>
          <a:p>
            <a:pPr marL="171450" indent="-171450">
              <a:buFont typeface="Arial" panose="020B0604020202020204" pitchFamily="34" charset="0"/>
              <a:buChar char="•"/>
            </a:pPr>
            <a:endParaRPr lang="en-GB" sz="1500" dirty="0"/>
          </a:p>
          <a:p>
            <a:pPr marL="171450" indent="-171450">
              <a:buFont typeface="Arial" panose="020B0604020202020204" pitchFamily="34" charset="0"/>
              <a:buChar char="•"/>
            </a:pPr>
            <a:endParaRPr lang="en-GB" sz="1500" dirty="0"/>
          </a:p>
          <a:p>
            <a:pPr marL="171450" indent="-171450">
              <a:buFont typeface="Arial" panose="020B0604020202020204" pitchFamily="34" charset="0"/>
              <a:buChar char="•"/>
            </a:pPr>
            <a:r>
              <a:rPr lang="en-GB" sz="1500" dirty="0"/>
              <a:t>There is substantial overlap between the test for vulnerability and the requirements of the PSED: </a:t>
            </a:r>
          </a:p>
          <a:p>
            <a:pPr marL="171450" indent="-171450">
              <a:buFont typeface="Arial" panose="020B0604020202020204" pitchFamily="34" charset="0"/>
              <a:buChar char="•"/>
            </a:pPr>
            <a:endParaRPr lang="en-GB" sz="1500" i="1" dirty="0"/>
          </a:p>
          <a:p>
            <a:pPr lvl="2">
              <a:buFont typeface="Courier New" panose="02070309020205020404" pitchFamily="49" charset="0"/>
              <a:buChar char="o"/>
            </a:pPr>
            <a:r>
              <a:rPr lang="en-GB" sz="1500" dirty="0"/>
              <a:t>“[</a:t>
            </a:r>
            <a:r>
              <a:rPr lang="en-GB" sz="1500" dirty="0" err="1"/>
              <a:t>i</a:t>
            </a:r>
            <a:r>
              <a:rPr lang="en-GB" sz="1500" dirty="0"/>
              <a:t>]t is difficult to see how that task can be performed without a sharp focus on the extent of the illness, handicap, or physical disability; and its effect on the person’s ability to deal with the consequences of homelessness”: ¶68. </a:t>
            </a:r>
            <a:endParaRPr lang="en-US" sz="1500" dirty="0"/>
          </a:p>
        </p:txBody>
      </p:sp>
      <p:sp>
        <p:nvSpPr>
          <p:cNvPr id="3" name="Text Placeholder 2">
            <a:extLst>
              <a:ext uri="{FF2B5EF4-FFF2-40B4-BE49-F238E27FC236}">
                <a16:creationId xmlns:a16="http://schemas.microsoft.com/office/drawing/2014/main" id="{B60566A0-1AC1-BA17-29BC-459F0375F0A4}"/>
              </a:ext>
            </a:extLst>
          </p:cNvPr>
          <p:cNvSpPr>
            <a:spLocks noGrp="1"/>
          </p:cNvSpPr>
          <p:nvPr>
            <p:ph type="body" sz="quarter" idx="12"/>
          </p:nvPr>
        </p:nvSpPr>
        <p:spPr/>
        <p:txBody>
          <a:bodyPr/>
          <a:lstStyle/>
          <a:p>
            <a:r>
              <a:rPr lang="en-GB"/>
              <a:t>Vulnerability – Housing Act 1996</a:t>
            </a:r>
            <a:endParaRPr lang="en-US"/>
          </a:p>
        </p:txBody>
      </p:sp>
    </p:spTree>
    <p:extLst>
      <p:ext uri="{BB962C8B-B14F-4D97-AF65-F5344CB8AC3E}">
        <p14:creationId xmlns:p14="http://schemas.microsoft.com/office/powerpoint/2010/main" val="2776165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EBBAA-079D-529C-7B59-6CA9646A8EF3}"/>
              </a:ext>
            </a:extLst>
          </p:cNvPr>
          <p:cNvSpPr>
            <a:spLocks noGrp="1"/>
          </p:cNvSpPr>
          <p:nvPr>
            <p:ph type="body" sz="quarter" idx="10"/>
          </p:nvPr>
        </p:nvSpPr>
        <p:spPr/>
        <p:txBody>
          <a:bodyPr/>
          <a:lstStyle/>
          <a:p>
            <a:r>
              <a:rPr lang="en-GB" dirty="0"/>
              <a:t>Behaviour of a person (A) towards another person (B) is “domestic abuse” if – </a:t>
            </a:r>
          </a:p>
          <a:p>
            <a:endParaRPr lang="en-GB" dirty="0"/>
          </a:p>
          <a:p>
            <a:pPr marL="228600" indent="-228600">
              <a:buAutoNum type="alphaUcParenBoth"/>
            </a:pPr>
            <a:r>
              <a:rPr lang="en-GB" dirty="0"/>
              <a:t>A and B are each aged 16 or over and are personally connected to each other, and</a:t>
            </a:r>
          </a:p>
          <a:p>
            <a:pPr marL="228600" indent="-228600">
              <a:buAutoNum type="alphaUcParenBoth"/>
            </a:pPr>
            <a:endParaRPr lang="en-GB" dirty="0"/>
          </a:p>
          <a:p>
            <a:pPr marL="228600" indent="-228600">
              <a:buAutoNum type="alphaUcParenBoth"/>
            </a:pPr>
            <a:r>
              <a:rPr lang="en-GB" dirty="0"/>
              <a:t>The behaviour is abusive</a:t>
            </a:r>
            <a:endParaRPr lang="en-US" dirty="0"/>
          </a:p>
        </p:txBody>
      </p:sp>
      <p:sp>
        <p:nvSpPr>
          <p:cNvPr id="3" name="Text Placeholder 2">
            <a:extLst>
              <a:ext uri="{FF2B5EF4-FFF2-40B4-BE49-F238E27FC236}">
                <a16:creationId xmlns:a16="http://schemas.microsoft.com/office/drawing/2014/main" id="{E2A827F7-8374-775F-C7F8-71AE9DF3159A}"/>
              </a:ext>
            </a:extLst>
          </p:cNvPr>
          <p:cNvSpPr>
            <a:spLocks noGrp="1"/>
          </p:cNvSpPr>
          <p:nvPr>
            <p:ph type="body" sz="quarter" idx="12"/>
          </p:nvPr>
        </p:nvSpPr>
        <p:spPr/>
        <p:txBody>
          <a:bodyPr/>
          <a:lstStyle/>
          <a:p>
            <a:r>
              <a:rPr lang="en-GB" dirty="0"/>
              <a:t>Domestic abuse</a:t>
            </a:r>
            <a:endParaRPr lang="en-US" dirty="0"/>
          </a:p>
        </p:txBody>
      </p:sp>
      <p:sp>
        <p:nvSpPr>
          <p:cNvPr id="4" name="Text Placeholder 3">
            <a:extLst>
              <a:ext uri="{FF2B5EF4-FFF2-40B4-BE49-F238E27FC236}">
                <a16:creationId xmlns:a16="http://schemas.microsoft.com/office/drawing/2014/main" id="{324DC5F6-FA84-CE72-E008-C3E5890E773F}"/>
              </a:ext>
            </a:extLst>
          </p:cNvPr>
          <p:cNvSpPr>
            <a:spLocks noGrp="1"/>
          </p:cNvSpPr>
          <p:nvPr>
            <p:ph type="body" sz="quarter" idx="13"/>
          </p:nvPr>
        </p:nvSpPr>
        <p:spPr/>
        <p:txBody>
          <a:bodyPr/>
          <a:lstStyle/>
          <a:p>
            <a:r>
              <a:rPr lang="en-GB"/>
              <a:t>Domestic Abuse Act 2021 s.1(2)</a:t>
            </a:r>
            <a:endParaRPr lang="en-US"/>
          </a:p>
        </p:txBody>
      </p:sp>
      <p:sp>
        <p:nvSpPr>
          <p:cNvPr id="5" name="Text Placeholder 4">
            <a:extLst>
              <a:ext uri="{FF2B5EF4-FFF2-40B4-BE49-F238E27FC236}">
                <a16:creationId xmlns:a16="http://schemas.microsoft.com/office/drawing/2014/main" id="{84A9396C-D896-FBF1-E3BA-B73AF6B2591C}"/>
              </a:ext>
            </a:extLst>
          </p:cNvPr>
          <p:cNvSpPr>
            <a:spLocks noGrp="1"/>
          </p:cNvSpPr>
          <p:nvPr>
            <p:ph type="body" sz="quarter" idx="14"/>
          </p:nvPr>
        </p:nvSpPr>
        <p:spPr/>
        <p:txBody>
          <a:bodyPr/>
          <a:lstStyle/>
          <a:p>
            <a:pPr marL="171450" indent="-171450">
              <a:buFont typeface="Arial" panose="020B0604020202020204" pitchFamily="34" charset="0"/>
              <a:buChar char="•"/>
            </a:pPr>
            <a:r>
              <a:rPr lang="en-GB" dirty="0"/>
              <a:t>Physical or sexual abuse </a:t>
            </a:r>
          </a:p>
          <a:p>
            <a:pPr marL="171450" indent="-171450">
              <a:buFont typeface="Arial" panose="020B0604020202020204" pitchFamily="34" charset="0"/>
              <a:buChar char="•"/>
            </a:pPr>
            <a:r>
              <a:rPr lang="en-GB" dirty="0"/>
              <a:t>Violent / threatening behaviour</a:t>
            </a:r>
          </a:p>
          <a:p>
            <a:pPr marL="171450" indent="-171450">
              <a:buFont typeface="Arial" panose="020B0604020202020204" pitchFamily="34" charset="0"/>
              <a:buChar char="•"/>
            </a:pPr>
            <a:r>
              <a:rPr lang="en-GB" dirty="0"/>
              <a:t>Controlling / coercive behaviour</a:t>
            </a:r>
          </a:p>
          <a:p>
            <a:pPr marL="171450" indent="-171450">
              <a:buFont typeface="Arial" panose="020B0604020202020204" pitchFamily="34" charset="0"/>
              <a:buChar char="•"/>
            </a:pPr>
            <a:r>
              <a:rPr lang="en-GB" dirty="0"/>
              <a:t>Economic abuse </a:t>
            </a:r>
          </a:p>
          <a:p>
            <a:pPr marL="171450" indent="-171450">
              <a:buFont typeface="Arial" panose="020B0604020202020204" pitchFamily="34" charset="0"/>
              <a:buChar char="•"/>
            </a:pPr>
            <a:r>
              <a:rPr lang="en-GB" dirty="0"/>
              <a:t>Psychological, emotional or other abuse</a:t>
            </a:r>
          </a:p>
          <a:p>
            <a:pPr marL="171450" indent="-171450">
              <a:buFont typeface="Arial" panose="020B0604020202020204" pitchFamily="34" charset="0"/>
              <a:buChar char="•"/>
            </a:pPr>
            <a:endParaRPr lang="en-GB" dirty="0"/>
          </a:p>
          <a:p>
            <a:r>
              <a:rPr lang="en-GB" dirty="0"/>
              <a:t>It does not matter whether single incident or course of conduct: s.1(3) DAA 2021</a:t>
            </a:r>
          </a:p>
          <a:p>
            <a:endParaRPr lang="en-GB" dirty="0"/>
          </a:p>
          <a:p>
            <a:r>
              <a:rPr lang="en-GB" dirty="0"/>
              <a:t>Economic abuse = any behaviour that has a substantial adverse effect on B’s ability to acquire, use or maintain money or other property, or obtain goods or services</a:t>
            </a:r>
          </a:p>
        </p:txBody>
      </p:sp>
      <p:sp>
        <p:nvSpPr>
          <p:cNvPr id="6" name="Text Placeholder 5">
            <a:extLst>
              <a:ext uri="{FF2B5EF4-FFF2-40B4-BE49-F238E27FC236}">
                <a16:creationId xmlns:a16="http://schemas.microsoft.com/office/drawing/2014/main" id="{03AF6E23-D3D0-6F48-353B-171ACE15FD29}"/>
              </a:ext>
            </a:extLst>
          </p:cNvPr>
          <p:cNvSpPr>
            <a:spLocks noGrp="1"/>
          </p:cNvSpPr>
          <p:nvPr>
            <p:ph type="body" sz="quarter" idx="15"/>
          </p:nvPr>
        </p:nvSpPr>
        <p:spPr/>
        <p:txBody>
          <a:bodyPr/>
          <a:lstStyle/>
          <a:p>
            <a:r>
              <a:rPr lang="en-GB"/>
              <a:t>Behaviour is abusive if it consists of:</a:t>
            </a:r>
            <a:endParaRPr lang="en-US"/>
          </a:p>
        </p:txBody>
      </p:sp>
    </p:spTree>
    <p:extLst>
      <p:ext uri="{BB962C8B-B14F-4D97-AF65-F5344CB8AC3E}">
        <p14:creationId xmlns:p14="http://schemas.microsoft.com/office/powerpoint/2010/main" val="237154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5" y="3092145"/>
            <a:ext cx="7842273" cy="763405"/>
          </a:xfrm>
        </p:spPr>
        <p:txBody>
          <a:bodyPr/>
          <a:lstStyle/>
          <a:p>
            <a:r>
              <a:rPr lang="en-GB" dirty="0"/>
              <a:t>Public Sector Equality Duty</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r>
              <a:rPr lang="en-GB" dirty="0"/>
              <a:t>The PSED, its purpose and limits, its role in housing cases, and compliance</a:t>
            </a:r>
          </a:p>
          <a:p>
            <a:r>
              <a:rPr lang="en-US" sz="1400" b="1" dirty="0">
                <a:solidFill>
                  <a:srgbClr val="F05AA0"/>
                </a:solidFill>
                <a:latin typeface="+mj-lt"/>
              </a:rPr>
              <a:t>Jack Barber</a:t>
            </a:r>
            <a:endParaRPr lang="en-GB" sz="1400" b="1" dirty="0">
              <a:latin typeface="+mj-lt"/>
            </a:endParaRP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a:t>02</a:t>
            </a:r>
          </a:p>
        </p:txBody>
      </p:sp>
    </p:spTree>
    <p:extLst>
      <p:ext uri="{BB962C8B-B14F-4D97-AF65-F5344CB8AC3E}">
        <p14:creationId xmlns:p14="http://schemas.microsoft.com/office/powerpoint/2010/main" val="2881236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26E933-4879-F651-13DB-DC3BFB59ECBE}"/>
              </a:ext>
            </a:extLst>
          </p:cNvPr>
          <p:cNvSpPr>
            <a:spLocks noGrp="1"/>
          </p:cNvSpPr>
          <p:nvPr>
            <p:ph type="body" sz="quarter" idx="10"/>
          </p:nvPr>
        </p:nvSpPr>
        <p:spPr/>
        <p:txBody>
          <a:bodyPr/>
          <a:lstStyle/>
          <a:p>
            <a:r>
              <a:rPr lang="en-GB" sz="1200" dirty="0"/>
              <a:t>A duty to have </a:t>
            </a:r>
            <a:r>
              <a:rPr lang="en-GB" sz="1200" b="1" u="sng" dirty="0"/>
              <a:t>DUE REGARD</a:t>
            </a:r>
            <a:r>
              <a:rPr lang="en-GB" sz="1200" dirty="0"/>
              <a:t> to…</a:t>
            </a:r>
          </a:p>
          <a:p>
            <a:endParaRPr lang="en-GB" sz="1200" dirty="0"/>
          </a:p>
          <a:p>
            <a:pPr marL="171450" indent="-171450">
              <a:buFont typeface="Arial" panose="020B0604020202020204" pitchFamily="34" charset="0"/>
              <a:buChar char="•"/>
            </a:pPr>
            <a:r>
              <a:rPr lang="en-GB" sz="1200" b="1" u="sng" dirty="0"/>
              <a:t>Eliminate discrimination, harassment, victimisation and any other conduct</a:t>
            </a:r>
            <a:r>
              <a:rPr lang="en-GB" sz="1200" dirty="0"/>
              <a:t> that is prohibited by or under the 2010 Act: s.149(1)(a)</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b="1" u="sng" dirty="0"/>
              <a:t>Advance equality of opportunity</a:t>
            </a:r>
            <a:r>
              <a:rPr lang="en-GB" sz="1200" dirty="0"/>
              <a:t> between persons who share a relevant protected characteristic and persons who do not share it: s.149(1)(b) and (3)</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b="1" u="sng" dirty="0"/>
              <a:t>Foster good relations</a:t>
            </a:r>
            <a:r>
              <a:rPr lang="en-GB" sz="1200" dirty="0"/>
              <a:t> between persons who share a relevant protected characteristic and persons who do not share it: s.149(1)(c) and (5)</a:t>
            </a:r>
            <a:endParaRPr lang="en-US" sz="1200" dirty="0"/>
          </a:p>
        </p:txBody>
      </p:sp>
      <p:sp>
        <p:nvSpPr>
          <p:cNvPr id="4" name="Text Placeholder 3">
            <a:extLst>
              <a:ext uri="{FF2B5EF4-FFF2-40B4-BE49-F238E27FC236}">
                <a16:creationId xmlns:a16="http://schemas.microsoft.com/office/drawing/2014/main" id="{13D74A90-E321-EE2A-535B-8A9CED2E1EFD}"/>
              </a:ext>
            </a:extLst>
          </p:cNvPr>
          <p:cNvSpPr>
            <a:spLocks noGrp="1"/>
          </p:cNvSpPr>
          <p:nvPr>
            <p:ph type="body" sz="quarter" idx="11"/>
          </p:nvPr>
        </p:nvSpPr>
        <p:spPr/>
        <p:txBody>
          <a:bodyPr/>
          <a:lstStyle/>
          <a:p>
            <a:pPr marL="171450" indent="-171450">
              <a:buFont typeface="Arial" panose="020B0604020202020204" pitchFamily="34" charset="0"/>
              <a:buChar char="•"/>
            </a:pPr>
            <a:r>
              <a:rPr lang="en-GB" sz="1200" dirty="0"/>
              <a:t>“Due regard” </a:t>
            </a:r>
            <a:r>
              <a:rPr lang="en-GB" sz="1200" u="sng" dirty="0"/>
              <a:t>highly sensitive</a:t>
            </a:r>
            <a:r>
              <a:rPr lang="en-GB" sz="1200" dirty="0"/>
              <a:t> to facts and context. </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How intense the “regard” must be to satisfy the requirements in s.149 will depend on the circumstances of the decision-making process in which the duty is engaged: </a:t>
            </a:r>
            <a:r>
              <a:rPr lang="en-GB" sz="1200" b="1" i="1" u="sng" dirty="0"/>
              <a:t>R (</a:t>
            </a:r>
            <a:r>
              <a:rPr lang="en-GB" sz="1200" b="1" i="1" u="sng" dirty="0" err="1"/>
              <a:t>Sheakh</a:t>
            </a:r>
            <a:r>
              <a:rPr lang="en-GB" sz="1200" b="1" i="1" u="sng" dirty="0"/>
              <a:t>) v Lambeth LBC </a:t>
            </a:r>
            <a:r>
              <a:rPr lang="en-GB" sz="1200" dirty="0"/>
              <a:t>[2022] EWCA </a:t>
            </a:r>
            <a:r>
              <a:rPr lang="en-GB" sz="1200" dirty="0" err="1"/>
              <a:t>Civ</a:t>
            </a:r>
            <a:r>
              <a:rPr lang="en-GB" sz="1200" dirty="0"/>
              <a:t> 457 at ¶56.</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Public sector landlord must </a:t>
            </a:r>
            <a:r>
              <a:rPr lang="en-GB" sz="1200" u="sng" dirty="0"/>
              <a:t>weigh the factors</a:t>
            </a:r>
            <a:r>
              <a:rPr lang="en-GB" sz="1200" dirty="0"/>
              <a:t> relevant to promoting the objects of the section against any material countervailing factors. </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In housing cases, such countervailing factors </a:t>
            </a:r>
            <a:r>
              <a:rPr lang="en-GB" sz="1200" i="1" dirty="0"/>
              <a:t>may</a:t>
            </a:r>
            <a:r>
              <a:rPr lang="en-GB" sz="1200" dirty="0"/>
              <a:t> include, for e.g., the impact which the disabled person’s behaviour is having upon others: </a:t>
            </a:r>
            <a:r>
              <a:rPr lang="en-GB" sz="1200" b="1" i="1" u="sng" dirty="0"/>
              <a:t>LQHT v Patrick</a:t>
            </a:r>
            <a:r>
              <a:rPr lang="en-GB" sz="1200" i="1" dirty="0"/>
              <a:t> </a:t>
            </a:r>
            <a:r>
              <a:rPr lang="en-GB" sz="1200" dirty="0"/>
              <a:t>[2019] EWHC 1263 (QB) at ¶42ii.</a:t>
            </a:r>
            <a:endParaRPr lang="en-US" sz="1200" dirty="0"/>
          </a:p>
        </p:txBody>
      </p:sp>
      <p:sp>
        <p:nvSpPr>
          <p:cNvPr id="5" name="Text Placeholder 4">
            <a:extLst>
              <a:ext uri="{FF2B5EF4-FFF2-40B4-BE49-F238E27FC236}">
                <a16:creationId xmlns:a16="http://schemas.microsoft.com/office/drawing/2014/main" id="{67B6DCE8-23FA-EA1D-03CE-CA8394D85225}"/>
              </a:ext>
            </a:extLst>
          </p:cNvPr>
          <p:cNvSpPr>
            <a:spLocks noGrp="1"/>
          </p:cNvSpPr>
          <p:nvPr>
            <p:ph type="body" sz="quarter" idx="12"/>
          </p:nvPr>
        </p:nvSpPr>
        <p:spPr/>
        <p:txBody>
          <a:bodyPr/>
          <a:lstStyle/>
          <a:p>
            <a:r>
              <a:rPr lang="en-GB"/>
              <a:t>The Public Sector Equality Duty</a:t>
            </a:r>
            <a:endParaRPr lang="en-US"/>
          </a:p>
        </p:txBody>
      </p:sp>
    </p:spTree>
    <p:extLst>
      <p:ext uri="{BB962C8B-B14F-4D97-AF65-F5344CB8AC3E}">
        <p14:creationId xmlns:p14="http://schemas.microsoft.com/office/powerpoint/2010/main" val="2366965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hild hiding in bushes">
            <a:extLst>
              <a:ext uri="{FF2B5EF4-FFF2-40B4-BE49-F238E27FC236}">
                <a16:creationId xmlns:a16="http://schemas.microsoft.com/office/drawing/2014/main" id="{43327153-CAD6-C771-A3B9-A1630CE1E230}"/>
              </a:ext>
            </a:extLst>
          </p:cNvPr>
          <p:cNvPicPr>
            <a:picLocks noGrp="1" noChangeAspect="1"/>
          </p:cNvPicPr>
          <p:nvPr>
            <p:ph type="pic" sz="quarter" idx="13"/>
          </p:nvPr>
        </p:nvPicPr>
        <p:blipFill>
          <a:blip r:embed="rId2"/>
          <a:srcRect l="18374" r="18374"/>
          <a:stretch/>
        </p:blipFill>
        <p:spPr/>
      </p:pic>
      <p:sp>
        <p:nvSpPr>
          <p:cNvPr id="3" name="Text Placeholder 2">
            <a:extLst>
              <a:ext uri="{FF2B5EF4-FFF2-40B4-BE49-F238E27FC236}">
                <a16:creationId xmlns:a16="http://schemas.microsoft.com/office/drawing/2014/main" id="{6DA91745-BAEA-1B9B-7A27-D50945DB6BB4}"/>
              </a:ext>
            </a:extLst>
          </p:cNvPr>
          <p:cNvSpPr>
            <a:spLocks noGrp="1"/>
          </p:cNvSpPr>
          <p:nvPr>
            <p:ph type="body" sz="quarter" idx="10"/>
          </p:nvPr>
        </p:nvSpPr>
        <p:spPr/>
        <p:txBody>
          <a:bodyPr/>
          <a:lstStyle/>
          <a:p>
            <a:pPr marL="171450" indent="-171450">
              <a:buFont typeface="Arial" panose="020B0604020202020204" pitchFamily="34" charset="0"/>
              <a:buChar char="•"/>
            </a:pPr>
            <a:r>
              <a:rPr lang="en-GB" dirty="0"/>
              <a:t>PSED implies a duty of reasonable enquiry: see </a:t>
            </a:r>
            <a:r>
              <a:rPr lang="en-GB" b="1" i="1" u="sng" dirty="0"/>
              <a:t>SSES v Tameside MBC</a:t>
            </a:r>
            <a:r>
              <a:rPr lang="en-GB" i="1" u="sng" dirty="0"/>
              <a:t> </a:t>
            </a:r>
            <a:r>
              <a:rPr lang="en-GB" dirty="0"/>
              <a:t>[1977] AC 1014</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It will only be unlawful for a public body not to make a particular inquiry if it was irrational for it not to do so…. It is for the public body, not the court to decide on the manner and intensity of any inquiry: see </a:t>
            </a:r>
            <a:r>
              <a:rPr lang="en-GB" b="1" i="1" u="sng" dirty="0" err="1"/>
              <a:t>Sheakh</a:t>
            </a:r>
            <a:r>
              <a:rPr lang="en-GB" i="1" dirty="0"/>
              <a:t> </a:t>
            </a:r>
            <a:r>
              <a:rPr lang="en-GB" dirty="0"/>
              <a:t>at ¶73.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i="1" u="sng" dirty="0"/>
              <a:t>R (Campaign Against Arms Trade) v SSIT </a:t>
            </a:r>
            <a:r>
              <a:rPr lang="en-GB" dirty="0"/>
              <a:t>[2019] EWCA </a:t>
            </a:r>
            <a:r>
              <a:rPr lang="en-GB" dirty="0" err="1"/>
              <a:t>Civ</a:t>
            </a:r>
            <a:r>
              <a:rPr lang="en-GB" dirty="0"/>
              <a:t> 1020:</a:t>
            </a:r>
          </a:p>
          <a:p>
            <a:pPr marL="171450">
              <a:buFont typeface="Courier New" panose="02070309020205020404" pitchFamily="49" charset="0"/>
              <a:buChar char="o"/>
            </a:pPr>
            <a:endParaRPr lang="en-GB" i="1" dirty="0"/>
          </a:p>
          <a:p>
            <a:pPr marL="342900" lvl="1">
              <a:buFont typeface="Courier New" panose="02070309020205020404" pitchFamily="49" charset="0"/>
              <a:buChar char="o"/>
            </a:pPr>
            <a:r>
              <a:rPr lang="en-GB" i="1" dirty="0"/>
              <a:t>“No reasonable authority could have been satisfied on the basis of the inquiries made that it possessed the information necessary for its decision”.</a:t>
            </a:r>
          </a:p>
          <a:p>
            <a:pPr marL="342900" lvl="1">
              <a:buFont typeface="Courier New" panose="02070309020205020404" pitchFamily="49" charset="0"/>
              <a:buChar char="o"/>
            </a:pPr>
            <a:endParaRPr lang="en-GB" dirty="0"/>
          </a:p>
          <a:p>
            <a:pPr marL="342900" lvl="1">
              <a:buFont typeface="Courier New" panose="02070309020205020404" pitchFamily="49" charset="0"/>
              <a:buChar char="o"/>
            </a:pPr>
            <a:r>
              <a:rPr lang="en-GB" dirty="0"/>
              <a:t>Not intervene if merely considering further inquiries sensible/desirable.</a:t>
            </a:r>
            <a:endParaRPr lang="en-US" i="1" dirty="0"/>
          </a:p>
        </p:txBody>
      </p:sp>
      <p:sp>
        <p:nvSpPr>
          <p:cNvPr id="4" name="Text Placeholder 3">
            <a:extLst>
              <a:ext uri="{FF2B5EF4-FFF2-40B4-BE49-F238E27FC236}">
                <a16:creationId xmlns:a16="http://schemas.microsoft.com/office/drawing/2014/main" id="{BE380739-9F9F-0DF6-FE66-1BAD7397CD8C}"/>
              </a:ext>
            </a:extLst>
          </p:cNvPr>
          <p:cNvSpPr>
            <a:spLocks noGrp="1"/>
          </p:cNvSpPr>
          <p:nvPr>
            <p:ph type="body" sz="quarter" idx="12"/>
          </p:nvPr>
        </p:nvSpPr>
        <p:spPr/>
        <p:txBody>
          <a:bodyPr/>
          <a:lstStyle/>
          <a:p>
            <a:r>
              <a:rPr lang="en-GB"/>
              <a:t>Reasonable enquiry</a:t>
            </a:r>
            <a:endParaRPr lang="en-US"/>
          </a:p>
        </p:txBody>
      </p:sp>
    </p:spTree>
    <p:extLst>
      <p:ext uri="{BB962C8B-B14F-4D97-AF65-F5344CB8AC3E}">
        <p14:creationId xmlns:p14="http://schemas.microsoft.com/office/powerpoint/2010/main" val="1370211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979546-C195-058B-164A-C12A1184DF74}"/>
              </a:ext>
            </a:extLst>
          </p:cNvPr>
          <p:cNvSpPr>
            <a:spLocks noGrp="1"/>
          </p:cNvSpPr>
          <p:nvPr>
            <p:ph type="title"/>
          </p:nvPr>
        </p:nvSpPr>
        <p:spPr/>
        <p:txBody>
          <a:bodyPr/>
          <a:lstStyle/>
          <a:p>
            <a:r>
              <a:rPr lang="en-GB"/>
              <a:t>Purpose / limitation of PSED</a:t>
            </a:r>
            <a:endParaRPr lang="en-US"/>
          </a:p>
        </p:txBody>
      </p:sp>
      <p:sp>
        <p:nvSpPr>
          <p:cNvPr id="2" name="Text Placeholder 1">
            <a:extLst>
              <a:ext uri="{FF2B5EF4-FFF2-40B4-BE49-F238E27FC236}">
                <a16:creationId xmlns:a16="http://schemas.microsoft.com/office/drawing/2014/main" id="{050F2AAF-1636-864D-37EF-E30C81E7476A}"/>
              </a:ext>
            </a:extLst>
          </p:cNvPr>
          <p:cNvSpPr>
            <a:spLocks noGrp="1"/>
          </p:cNvSpPr>
          <p:nvPr>
            <p:ph type="body" sz="quarter" idx="10"/>
          </p:nvPr>
        </p:nvSpPr>
        <p:spPr/>
        <p:txBody>
          <a:bodyPr/>
          <a:lstStyle/>
          <a:p>
            <a:r>
              <a:rPr lang="en-GB"/>
              <a:t>The Public Sector Equality Duty</a:t>
            </a:r>
            <a:endParaRPr lang="en-US"/>
          </a:p>
        </p:txBody>
      </p:sp>
      <p:sp>
        <p:nvSpPr>
          <p:cNvPr id="6" name="Subtitle 5">
            <a:extLst>
              <a:ext uri="{FF2B5EF4-FFF2-40B4-BE49-F238E27FC236}">
                <a16:creationId xmlns:a16="http://schemas.microsoft.com/office/drawing/2014/main" id="{F3682B39-2379-B0DB-5AEF-CF4CB0E25BFA}"/>
              </a:ext>
            </a:extLst>
          </p:cNvPr>
          <p:cNvSpPr>
            <a:spLocks noGrp="1"/>
          </p:cNvSpPr>
          <p:nvPr>
            <p:ph type="subTitle" idx="1"/>
          </p:nvPr>
        </p:nvSpPr>
        <p:spPr/>
        <p:txBody>
          <a:bodyPr/>
          <a:lstStyle/>
          <a:p>
            <a:endParaRPr lang="en-GB" dirty="0"/>
          </a:p>
          <a:p>
            <a:pPr algn="ctr"/>
            <a:r>
              <a:rPr lang="en-GB" dirty="0"/>
              <a:t>… but does not override it </a:t>
            </a:r>
          </a:p>
          <a:p>
            <a:pPr algn="ctr"/>
            <a:endParaRPr lang="en-GB" b="1" i="1" u="sng" dirty="0"/>
          </a:p>
          <a:p>
            <a:pPr algn="ctr"/>
            <a:r>
              <a:rPr lang="en-GB" b="1" i="1" u="sng" dirty="0"/>
              <a:t>McMahon v Watford BC; Kiefer v Hertsmere BC</a:t>
            </a:r>
            <a:r>
              <a:rPr lang="en-GB" b="1" i="1" dirty="0"/>
              <a:t> </a:t>
            </a:r>
            <a:r>
              <a:rPr lang="en-GB" dirty="0"/>
              <a:t>[2020] EWCA </a:t>
            </a:r>
            <a:r>
              <a:rPr lang="en-GB" dirty="0" err="1"/>
              <a:t>Civ</a:t>
            </a:r>
            <a:r>
              <a:rPr lang="en-GB" dirty="0"/>
              <a:t> 497 at ¶67.</a:t>
            </a:r>
            <a:endParaRPr lang="en-US" dirty="0"/>
          </a:p>
        </p:txBody>
      </p:sp>
      <p:sp>
        <p:nvSpPr>
          <p:cNvPr id="3" name="Text Placeholder 2">
            <a:extLst>
              <a:ext uri="{FF2B5EF4-FFF2-40B4-BE49-F238E27FC236}">
                <a16:creationId xmlns:a16="http://schemas.microsoft.com/office/drawing/2014/main" id="{8B49008E-744E-8F49-88CB-C716FD4D15E7}"/>
              </a:ext>
            </a:extLst>
          </p:cNvPr>
          <p:cNvSpPr>
            <a:spLocks noGrp="1"/>
          </p:cNvSpPr>
          <p:nvPr>
            <p:ph type="body" sz="quarter" idx="11"/>
          </p:nvPr>
        </p:nvSpPr>
        <p:spPr/>
        <p:txBody>
          <a:bodyPr/>
          <a:lstStyle/>
          <a:p>
            <a:endParaRPr lang="en-GB"/>
          </a:p>
          <a:p>
            <a:pPr algn="ctr"/>
            <a:r>
              <a:rPr lang="en-GB"/>
              <a:t>… NOT a duty to achieve a result</a:t>
            </a:r>
          </a:p>
          <a:p>
            <a:pPr algn="ctr"/>
            <a:endParaRPr lang="en-GB" b="1" i="1" u="sng"/>
          </a:p>
          <a:p>
            <a:pPr algn="ctr"/>
            <a:r>
              <a:rPr lang="en-GB" b="1" i="1" u="sng"/>
              <a:t>R (Hurley) v SSBIS</a:t>
            </a:r>
            <a:r>
              <a:rPr lang="en-GB" i="1"/>
              <a:t> </a:t>
            </a:r>
            <a:r>
              <a:rPr lang="en-GB"/>
              <a:t>[2012] EWHC 201 (Admin) at ¶76</a:t>
            </a:r>
            <a:endParaRPr lang="en-US"/>
          </a:p>
        </p:txBody>
      </p:sp>
      <p:sp>
        <p:nvSpPr>
          <p:cNvPr id="4" name="Text Placeholder 3">
            <a:extLst>
              <a:ext uri="{FF2B5EF4-FFF2-40B4-BE49-F238E27FC236}">
                <a16:creationId xmlns:a16="http://schemas.microsoft.com/office/drawing/2014/main" id="{905F3B72-B910-EDBF-ADD5-1AB3C18270B8}"/>
              </a:ext>
            </a:extLst>
          </p:cNvPr>
          <p:cNvSpPr>
            <a:spLocks noGrp="1"/>
          </p:cNvSpPr>
          <p:nvPr>
            <p:ph type="body" sz="quarter" idx="12"/>
          </p:nvPr>
        </p:nvSpPr>
        <p:spPr/>
        <p:txBody>
          <a:bodyPr/>
          <a:lstStyle/>
          <a:p>
            <a:r>
              <a:rPr lang="en-GB"/>
              <a:t>Informs decision-making process</a:t>
            </a:r>
            <a:endParaRPr lang="en-US"/>
          </a:p>
        </p:txBody>
      </p:sp>
      <p:sp>
        <p:nvSpPr>
          <p:cNvPr id="7" name="Text Placeholder 6">
            <a:extLst>
              <a:ext uri="{FF2B5EF4-FFF2-40B4-BE49-F238E27FC236}">
                <a16:creationId xmlns:a16="http://schemas.microsoft.com/office/drawing/2014/main" id="{56B8EA1A-E857-EA34-83AE-A05343CE6425}"/>
              </a:ext>
            </a:extLst>
          </p:cNvPr>
          <p:cNvSpPr>
            <a:spLocks noGrp="1"/>
          </p:cNvSpPr>
          <p:nvPr>
            <p:ph type="body" sz="quarter" idx="13"/>
          </p:nvPr>
        </p:nvSpPr>
        <p:spPr/>
        <p:txBody>
          <a:bodyPr/>
          <a:lstStyle/>
          <a:p>
            <a:r>
              <a:rPr lang="en-GB"/>
              <a:t>Duty of consideration….</a:t>
            </a:r>
            <a:endParaRPr lang="en-US"/>
          </a:p>
        </p:txBody>
      </p:sp>
    </p:spTree>
    <p:extLst>
      <p:ext uri="{BB962C8B-B14F-4D97-AF65-F5344CB8AC3E}">
        <p14:creationId xmlns:p14="http://schemas.microsoft.com/office/powerpoint/2010/main" val="1721003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21CDB-4D0C-F235-F670-6BBE000433BE}"/>
              </a:ext>
            </a:extLst>
          </p:cNvPr>
          <p:cNvSpPr>
            <a:spLocks noGrp="1"/>
          </p:cNvSpPr>
          <p:nvPr>
            <p:ph type="body" sz="quarter" idx="12"/>
          </p:nvPr>
        </p:nvSpPr>
        <p:spPr/>
        <p:txBody>
          <a:bodyPr/>
          <a:lstStyle/>
          <a:p>
            <a:r>
              <a:rPr lang="en-GB"/>
              <a:t>The PSED in housing cases</a:t>
            </a:r>
            <a:endParaRPr lang="en-US"/>
          </a:p>
        </p:txBody>
      </p:sp>
      <p:sp>
        <p:nvSpPr>
          <p:cNvPr id="3" name="Text Placeholder 2">
            <a:extLst>
              <a:ext uri="{FF2B5EF4-FFF2-40B4-BE49-F238E27FC236}">
                <a16:creationId xmlns:a16="http://schemas.microsoft.com/office/drawing/2014/main" id="{612B5A85-C9FC-09A2-1EEA-12E46CC7FF18}"/>
              </a:ext>
            </a:extLst>
          </p:cNvPr>
          <p:cNvSpPr>
            <a:spLocks noGrp="1"/>
          </p:cNvSpPr>
          <p:nvPr>
            <p:ph type="body" sz="quarter" idx="13"/>
          </p:nvPr>
        </p:nvSpPr>
        <p:spPr/>
        <p:txBody>
          <a:bodyPr/>
          <a:lstStyle/>
          <a:p>
            <a:r>
              <a:rPr lang="en-GB" sz="1800"/>
              <a:t>Possession defence</a:t>
            </a:r>
            <a:endParaRPr lang="en-US" sz="1800"/>
          </a:p>
        </p:txBody>
      </p:sp>
      <p:sp>
        <p:nvSpPr>
          <p:cNvPr id="4" name="Text Placeholder 3">
            <a:extLst>
              <a:ext uri="{FF2B5EF4-FFF2-40B4-BE49-F238E27FC236}">
                <a16:creationId xmlns:a16="http://schemas.microsoft.com/office/drawing/2014/main" id="{CDA83D0A-B451-BAEE-17F9-9F6EF1C8450D}"/>
              </a:ext>
            </a:extLst>
          </p:cNvPr>
          <p:cNvSpPr>
            <a:spLocks noGrp="1"/>
          </p:cNvSpPr>
          <p:nvPr>
            <p:ph type="body" sz="quarter" idx="14"/>
          </p:nvPr>
        </p:nvSpPr>
        <p:spPr/>
        <p:txBody>
          <a:bodyPr/>
          <a:lstStyle/>
          <a:p>
            <a:r>
              <a:rPr lang="en-GB" sz="1800"/>
              <a:t>JR challenge to policies</a:t>
            </a:r>
            <a:endParaRPr lang="en-US" sz="1800"/>
          </a:p>
        </p:txBody>
      </p:sp>
      <p:sp>
        <p:nvSpPr>
          <p:cNvPr id="5" name="Text Placeholder 4">
            <a:extLst>
              <a:ext uri="{FF2B5EF4-FFF2-40B4-BE49-F238E27FC236}">
                <a16:creationId xmlns:a16="http://schemas.microsoft.com/office/drawing/2014/main" id="{25335446-BA16-A7B8-8166-51A39FDF7E49}"/>
              </a:ext>
            </a:extLst>
          </p:cNvPr>
          <p:cNvSpPr>
            <a:spLocks noGrp="1"/>
          </p:cNvSpPr>
          <p:nvPr>
            <p:ph type="body" sz="quarter" idx="15"/>
          </p:nvPr>
        </p:nvSpPr>
        <p:spPr/>
        <p:txBody>
          <a:bodyPr/>
          <a:lstStyle/>
          <a:p>
            <a:r>
              <a:rPr lang="en-GB" sz="1800"/>
              <a:t>Priority need / suitability</a:t>
            </a:r>
            <a:endParaRPr lang="en-US" sz="1800"/>
          </a:p>
        </p:txBody>
      </p:sp>
      <p:sp>
        <p:nvSpPr>
          <p:cNvPr id="11" name="Text Placeholder 10">
            <a:extLst>
              <a:ext uri="{FF2B5EF4-FFF2-40B4-BE49-F238E27FC236}">
                <a16:creationId xmlns:a16="http://schemas.microsoft.com/office/drawing/2014/main" id="{0CB181A3-4907-9B87-9295-730EFC79A19A}"/>
              </a:ext>
            </a:extLst>
          </p:cNvPr>
          <p:cNvSpPr>
            <a:spLocks noGrp="1"/>
          </p:cNvSpPr>
          <p:nvPr>
            <p:ph type="body" sz="quarter" idx="19"/>
          </p:nvPr>
        </p:nvSpPr>
        <p:spPr/>
        <p:txBody>
          <a:bodyPr/>
          <a:lstStyle/>
          <a:p>
            <a:r>
              <a:rPr lang="en-GB"/>
              <a:t>ASB</a:t>
            </a:r>
            <a:endParaRPr lang="en-US"/>
          </a:p>
        </p:txBody>
      </p:sp>
    </p:spTree>
    <p:extLst>
      <p:ext uri="{BB962C8B-B14F-4D97-AF65-F5344CB8AC3E}">
        <p14:creationId xmlns:p14="http://schemas.microsoft.com/office/powerpoint/2010/main" val="181774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826DD-E5A7-40EF-7FF4-324128EDD5B4}"/>
              </a:ext>
            </a:extLst>
          </p:cNvPr>
          <p:cNvSpPr>
            <a:spLocks noGrp="1"/>
          </p:cNvSpPr>
          <p:nvPr>
            <p:ph type="body" sz="quarter" idx="10"/>
          </p:nvPr>
        </p:nvSpPr>
        <p:spPr/>
        <p:txBody>
          <a:bodyPr/>
          <a:lstStyle/>
          <a:p>
            <a:r>
              <a:rPr lang="en-GB" sz="3200" dirty="0"/>
              <a:t>Overview</a:t>
            </a:r>
          </a:p>
        </p:txBody>
      </p:sp>
    </p:spTree>
    <p:extLst>
      <p:ext uri="{BB962C8B-B14F-4D97-AF65-F5344CB8AC3E}">
        <p14:creationId xmlns:p14="http://schemas.microsoft.com/office/powerpoint/2010/main" val="108351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ooden blocks with question marks">
            <a:extLst>
              <a:ext uri="{FF2B5EF4-FFF2-40B4-BE49-F238E27FC236}">
                <a16:creationId xmlns:a16="http://schemas.microsoft.com/office/drawing/2014/main" id="{077D7FB0-01E6-6882-2D30-50C7989206EE}"/>
              </a:ext>
            </a:extLst>
          </p:cNvPr>
          <p:cNvPicPr>
            <a:picLocks noGrp="1" noChangeAspect="1"/>
          </p:cNvPicPr>
          <p:nvPr>
            <p:ph type="pic" sz="quarter" idx="13"/>
          </p:nvPr>
        </p:nvPicPr>
        <p:blipFill>
          <a:blip r:embed="rId2"/>
          <a:srcRect l="26294" r="26294"/>
          <a:stretch/>
        </p:blipFill>
        <p:spPr/>
      </p:pic>
      <p:sp>
        <p:nvSpPr>
          <p:cNvPr id="3" name="Text Placeholder 2">
            <a:extLst>
              <a:ext uri="{FF2B5EF4-FFF2-40B4-BE49-F238E27FC236}">
                <a16:creationId xmlns:a16="http://schemas.microsoft.com/office/drawing/2014/main" id="{966C35E2-719C-A6CC-C29A-644E55E1B667}"/>
              </a:ext>
            </a:extLst>
          </p:cNvPr>
          <p:cNvSpPr>
            <a:spLocks noGrp="1"/>
          </p:cNvSpPr>
          <p:nvPr>
            <p:ph type="body" sz="quarter" idx="10"/>
          </p:nvPr>
        </p:nvSpPr>
        <p:spPr>
          <a:xfrm>
            <a:off x="3841212" y="1434224"/>
            <a:ext cx="3806113" cy="3199191"/>
          </a:xfrm>
        </p:spPr>
        <p:txBody>
          <a:bodyPr/>
          <a:lstStyle/>
          <a:p>
            <a:r>
              <a:rPr lang="en-GB" b="1" u="sng" dirty="0"/>
              <a:t>WHEN?</a:t>
            </a:r>
          </a:p>
          <a:p>
            <a:endParaRPr lang="en-GB" dirty="0"/>
          </a:p>
          <a:p>
            <a:r>
              <a:rPr lang="en-GB" dirty="0"/>
              <a:t>When making decisions: </a:t>
            </a:r>
          </a:p>
          <a:p>
            <a:endParaRPr lang="en-GB" dirty="0"/>
          </a:p>
          <a:p>
            <a:pPr marL="171450" indent="-171450">
              <a:buFont typeface="Arial" panose="020B0604020202020204" pitchFamily="34" charset="0"/>
              <a:buChar char="•"/>
            </a:pPr>
            <a:r>
              <a:rPr lang="en-GB" dirty="0"/>
              <a:t>Issuing a possession notice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Issuing proceedings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Discretionary succession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Policy formulation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r>
              <a:rPr lang="en-GB" b="1" u="sng" dirty="0"/>
              <a:t>ONGOING</a:t>
            </a:r>
            <a:r>
              <a:rPr lang="en-GB" dirty="0"/>
              <a:t> in nature </a:t>
            </a:r>
          </a:p>
        </p:txBody>
      </p:sp>
      <p:sp>
        <p:nvSpPr>
          <p:cNvPr id="4" name="Text Placeholder 3">
            <a:extLst>
              <a:ext uri="{FF2B5EF4-FFF2-40B4-BE49-F238E27FC236}">
                <a16:creationId xmlns:a16="http://schemas.microsoft.com/office/drawing/2014/main" id="{F133A90F-8310-75B2-1A4E-038381C01C69}"/>
              </a:ext>
            </a:extLst>
          </p:cNvPr>
          <p:cNvSpPr>
            <a:spLocks noGrp="1"/>
          </p:cNvSpPr>
          <p:nvPr>
            <p:ph type="body" sz="quarter" idx="12"/>
          </p:nvPr>
        </p:nvSpPr>
        <p:spPr/>
        <p:txBody>
          <a:bodyPr/>
          <a:lstStyle/>
          <a:p>
            <a:r>
              <a:rPr lang="en-GB"/>
              <a:t>PSED compliance</a:t>
            </a:r>
            <a:endParaRPr lang="en-US"/>
          </a:p>
        </p:txBody>
      </p:sp>
    </p:spTree>
    <p:extLst>
      <p:ext uri="{BB962C8B-B14F-4D97-AF65-F5344CB8AC3E}">
        <p14:creationId xmlns:p14="http://schemas.microsoft.com/office/powerpoint/2010/main" val="2569102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26F28E-E193-93A2-F888-A98A89ACBB1C}"/>
              </a:ext>
            </a:extLst>
          </p:cNvPr>
          <p:cNvSpPr>
            <a:spLocks noGrp="1"/>
          </p:cNvSpPr>
          <p:nvPr>
            <p:ph type="body" sz="quarter" idx="12"/>
          </p:nvPr>
        </p:nvSpPr>
        <p:spPr/>
        <p:txBody>
          <a:bodyPr/>
          <a:lstStyle/>
          <a:p>
            <a:r>
              <a:rPr lang="en-GB" dirty="0"/>
              <a:t>PSED compliance</a:t>
            </a:r>
            <a:endParaRPr lang="en-US" dirty="0"/>
          </a:p>
        </p:txBody>
      </p:sp>
      <p:sp>
        <p:nvSpPr>
          <p:cNvPr id="4" name="Text Placeholder 3">
            <a:extLst>
              <a:ext uri="{FF2B5EF4-FFF2-40B4-BE49-F238E27FC236}">
                <a16:creationId xmlns:a16="http://schemas.microsoft.com/office/drawing/2014/main" id="{0F80B7BA-5B5C-3B69-F5B0-DC3AA2E7A92F}"/>
              </a:ext>
            </a:extLst>
          </p:cNvPr>
          <p:cNvSpPr>
            <a:spLocks noGrp="1"/>
          </p:cNvSpPr>
          <p:nvPr>
            <p:ph type="body" sz="quarter" idx="13"/>
          </p:nvPr>
        </p:nvSpPr>
        <p:spPr/>
        <p:txBody>
          <a:bodyPr/>
          <a:lstStyle/>
          <a:p>
            <a:r>
              <a:rPr lang="en-GB"/>
              <a:t>Policy</a:t>
            </a:r>
            <a:endParaRPr lang="en-US"/>
          </a:p>
        </p:txBody>
      </p:sp>
      <p:sp>
        <p:nvSpPr>
          <p:cNvPr id="5" name="Text Placeholder 4">
            <a:extLst>
              <a:ext uri="{FF2B5EF4-FFF2-40B4-BE49-F238E27FC236}">
                <a16:creationId xmlns:a16="http://schemas.microsoft.com/office/drawing/2014/main" id="{1A178BD0-BCED-D394-58E6-48573B343E1A}"/>
              </a:ext>
            </a:extLst>
          </p:cNvPr>
          <p:cNvSpPr>
            <a:spLocks noGrp="1"/>
          </p:cNvSpPr>
          <p:nvPr>
            <p:ph type="body" sz="quarter" idx="15"/>
          </p:nvPr>
        </p:nvSpPr>
        <p:spPr/>
        <p:txBody>
          <a:bodyPr/>
          <a:lstStyle/>
          <a:p>
            <a:r>
              <a:rPr lang="en-GB" dirty="0"/>
              <a:t>Ensuring Compliance</a:t>
            </a:r>
            <a:endParaRPr lang="en-US" dirty="0"/>
          </a:p>
        </p:txBody>
      </p:sp>
      <p:sp>
        <p:nvSpPr>
          <p:cNvPr id="6" name="Text Placeholder 5">
            <a:extLst>
              <a:ext uri="{FF2B5EF4-FFF2-40B4-BE49-F238E27FC236}">
                <a16:creationId xmlns:a16="http://schemas.microsoft.com/office/drawing/2014/main" id="{8CEE27DC-02DC-8A79-B949-9B8D9CE30C8E}"/>
              </a:ext>
            </a:extLst>
          </p:cNvPr>
          <p:cNvSpPr>
            <a:spLocks noGrp="1"/>
          </p:cNvSpPr>
          <p:nvPr>
            <p:ph type="body" sz="quarter" idx="16"/>
          </p:nvPr>
        </p:nvSpPr>
        <p:spPr/>
        <p:txBody>
          <a:bodyPr/>
          <a:lstStyle/>
          <a:p>
            <a:r>
              <a:rPr lang="en-GB"/>
              <a:t>Data</a:t>
            </a:r>
            <a:endParaRPr lang="en-US"/>
          </a:p>
        </p:txBody>
      </p:sp>
      <p:sp>
        <p:nvSpPr>
          <p:cNvPr id="7" name="Text Placeholder 6">
            <a:extLst>
              <a:ext uri="{FF2B5EF4-FFF2-40B4-BE49-F238E27FC236}">
                <a16:creationId xmlns:a16="http://schemas.microsoft.com/office/drawing/2014/main" id="{2E47013F-7DA6-6652-8B86-58E819991C3F}"/>
              </a:ext>
            </a:extLst>
          </p:cNvPr>
          <p:cNvSpPr>
            <a:spLocks noGrp="1"/>
          </p:cNvSpPr>
          <p:nvPr>
            <p:ph type="body" sz="quarter" idx="17"/>
          </p:nvPr>
        </p:nvSpPr>
        <p:spPr/>
        <p:txBody>
          <a:bodyPr/>
          <a:lstStyle/>
          <a:p>
            <a:r>
              <a:rPr lang="en-GB" dirty="0" err="1"/>
              <a:t>EqIAs</a:t>
            </a:r>
            <a:endParaRPr lang="en-US" dirty="0"/>
          </a:p>
        </p:txBody>
      </p:sp>
      <p:sp>
        <p:nvSpPr>
          <p:cNvPr id="8" name="Text Placeholder 7">
            <a:extLst>
              <a:ext uri="{FF2B5EF4-FFF2-40B4-BE49-F238E27FC236}">
                <a16:creationId xmlns:a16="http://schemas.microsoft.com/office/drawing/2014/main" id="{FDB38964-1053-FAC7-4302-1BCBE7F6508B}"/>
              </a:ext>
            </a:extLst>
          </p:cNvPr>
          <p:cNvSpPr>
            <a:spLocks noGrp="1"/>
          </p:cNvSpPr>
          <p:nvPr>
            <p:ph type="body" sz="quarter" idx="18"/>
          </p:nvPr>
        </p:nvSpPr>
        <p:spPr/>
        <p:txBody>
          <a:bodyPr/>
          <a:lstStyle/>
          <a:p>
            <a:r>
              <a:rPr lang="en-GB"/>
              <a:t>Third parties</a:t>
            </a:r>
            <a:endParaRPr lang="en-US"/>
          </a:p>
        </p:txBody>
      </p:sp>
    </p:spTree>
    <p:extLst>
      <p:ext uri="{BB962C8B-B14F-4D97-AF65-F5344CB8AC3E}">
        <p14:creationId xmlns:p14="http://schemas.microsoft.com/office/powerpoint/2010/main" val="488829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artoon checklist and pencil">
            <a:extLst>
              <a:ext uri="{FF2B5EF4-FFF2-40B4-BE49-F238E27FC236}">
                <a16:creationId xmlns:a16="http://schemas.microsoft.com/office/drawing/2014/main" id="{9B3E678D-7792-FF7C-970B-D83A9598A224}"/>
              </a:ext>
            </a:extLst>
          </p:cNvPr>
          <p:cNvPicPr>
            <a:picLocks noGrp="1" noChangeAspect="1"/>
          </p:cNvPicPr>
          <p:nvPr>
            <p:ph type="pic" sz="quarter" idx="13"/>
          </p:nvPr>
        </p:nvPicPr>
        <p:blipFill>
          <a:blip r:embed="rId2"/>
          <a:srcRect l="23331" r="23331"/>
          <a:stretch/>
        </p:blipFill>
        <p:spPr/>
      </p:pic>
      <p:sp>
        <p:nvSpPr>
          <p:cNvPr id="3" name="Text Placeholder 2">
            <a:extLst>
              <a:ext uri="{FF2B5EF4-FFF2-40B4-BE49-F238E27FC236}">
                <a16:creationId xmlns:a16="http://schemas.microsoft.com/office/drawing/2014/main" id="{F5974AF5-07C4-D863-DF9E-ECBF518DDFB1}"/>
              </a:ext>
            </a:extLst>
          </p:cNvPr>
          <p:cNvSpPr>
            <a:spLocks noGrp="1"/>
          </p:cNvSpPr>
          <p:nvPr>
            <p:ph type="body" sz="quarter" idx="10"/>
          </p:nvPr>
        </p:nvSpPr>
        <p:spPr/>
        <p:txBody>
          <a:bodyPr/>
          <a:lstStyle/>
          <a:p>
            <a:pPr marL="171450" indent="-171450">
              <a:buFont typeface="Arial" panose="020B0604020202020204" pitchFamily="34" charset="0"/>
              <a:buChar char="•"/>
            </a:pPr>
            <a:r>
              <a:rPr lang="en-GB"/>
              <a:t>The PSED…</a:t>
            </a:r>
          </a:p>
          <a:p>
            <a:pPr marL="342900" lvl="1"/>
            <a:endParaRPr lang="en-GB"/>
          </a:p>
          <a:p>
            <a:pPr marL="342900" lvl="1"/>
            <a:r>
              <a:rPr lang="en-GB"/>
              <a:t>Does </a:t>
            </a:r>
            <a:r>
              <a:rPr lang="en-GB" u="sng"/>
              <a:t>NOT</a:t>
            </a:r>
            <a:r>
              <a:rPr lang="en-GB"/>
              <a:t> prescribe a particular procedure </a:t>
            </a:r>
          </a:p>
          <a:p>
            <a:pPr marL="342900" lvl="1"/>
            <a:endParaRPr lang="en-GB"/>
          </a:p>
          <a:p>
            <a:pPr marL="342900" lvl="1"/>
            <a:r>
              <a:rPr lang="en-GB"/>
              <a:t>Does </a:t>
            </a:r>
            <a:r>
              <a:rPr lang="en-GB" u="sng"/>
              <a:t>NOT</a:t>
            </a:r>
            <a:r>
              <a:rPr lang="en-GB"/>
              <a:t> mandate the production of an EQIA at any particular moment in a process of decision-making, or at all</a:t>
            </a:r>
          </a:p>
          <a:p>
            <a:pPr marL="171450"/>
            <a:endParaRPr lang="en-GB" b="1" i="1" u="sng"/>
          </a:p>
          <a:p>
            <a:pPr marL="171450"/>
            <a:r>
              <a:rPr lang="en-GB" b="1" i="1" u="sng"/>
              <a:t>R (Brown) v SSWP</a:t>
            </a:r>
            <a:r>
              <a:rPr lang="en-GB" i="1"/>
              <a:t> </a:t>
            </a:r>
            <a:r>
              <a:rPr lang="en-GB"/>
              <a:t>[2008] EWHC 3158 at ¶89. </a:t>
            </a:r>
          </a:p>
          <a:p>
            <a:pPr marL="171450"/>
            <a:endParaRPr lang="en-GB"/>
          </a:p>
          <a:p>
            <a:pPr marL="171450"/>
            <a:endParaRPr lang="en-GB"/>
          </a:p>
          <a:p>
            <a:pPr marL="342900" indent="-171450">
              <a:buFont typeface="Arial" panose="020B0604020202020204" pitchFamily="34" charset="0"/>
              <a:buChar char="•"/>
            </a:pPr>
            <a:r>
              <a:rPr lang="en-GB"/>
              <a:t>Is </a:t>
            </a:r>
            <a:r>
              <a:rPr lang="en-GB" u="sng"/>
              <a:t>NOT</a:t>
            </a:r>
            <a:r>
              <a:rPr lang="en-GB"/>
              <a:t> a “box-ticking” exercise</a:t>
            </a:r>
          </a:p>
          <a:p>
            <a:pPr marL="171450"/>
            <a:endParaRPr lang="en-GB"/>
          </a:p>
          <a:p>
            <a:pPr marL="171450"/>
            <a:r>
              <a:rPr lang="en-GB" b="1" i="1" u="sng"/>
              <a:t>R (End Violence Against Women Coalition) v DPP</a:t>
            </a:r>
            <a:r>
              <a:rPr lang="en-GB"/>
              <a:t> at ¶86.</a:t>
            </a:r>
          </a:p>
          <a:p>
            <a:pPr marL="171450" indent="-171450">
              <a:buFont typeface="Arial" panose="020B0604020202020204" pitchFamily="34" charset="0"/>
              <a:buChar char="•"/>
            </a:pPr>
            <a:endParaRPr lang="en-GB"/>
          </a:p>
          <a:p>
            <a:endParaRPr lang="en-GB" b="1" i="1" u="sng"/>
          </a:p>
          <a:p>
            <a:endParaRPr lang="en-GB"/>
          </a:p>
        </p:txBody>
      </p:sp>
      <p:sp>
        <p:nvSpPr>
          <p:cNvPr id="4" name="Text Placeholder 3">
            <a:extLst>
              <a:ext uri="{FF2B5EF4-FFF2-40B4-BE49-F238E27FC236}">
                <a16:creationId xmlns:a16="http://schemas.microsoft.com/office/drawing/2014/main" id="{B53A3334-3280-A604-8186-47A35FAB4CDD}"/>
              </a:ext>
            </a:extLst>
          </p:cNvPr>
          <p:cNvSpPr>
            <a:spLocks noGrp="1"/>
          </p:cNvSpPr>
          <p:nvPr>
            <p:ph type="body" sz="quarter" idx="12"/>
          </p:nvPr>
        </p:nvSpPr>
        <p:spPr/>
        <p:txBody>
          <a:bodyPr/>
          <a:lstStyle/>
          <a:p>
            <a:r>
              <a:rPr lang="en-GB"/>
              <a:t>Equality Impact Assessments</a:t>
            </a:r>
          </a:p>
        </p:txBody>
      </p:sp>
    </p:spTree>
    <p:extLst>
      <p:ext uri="{BB962C8B-B14F-4D97-AF65-F5344CB8AC3E}">
        <p14:creationId xmlns:p14="http://schemas.microsoft.com/office/powerpoint/2010/main" val="58613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A91745-BAEA-1B9B-7A27-D50945DB6BB4}"/>
              </a:ext>
            </a:extLst>
          </p:cNvPr>
          <p:cNvSpPr>
            <a:spLocks noGrp="1"/>
          </p:cNvSpPr>
          <p:nvPr>
            <p:ph type="body" sz="quarter" idx="10"/>
          </p:nvPr>
        </p:nvSpPr>
        <p:spPr/>
        <p:txBody>
          <a:bodyPr/>
          <a:lstStyle/>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CAN comply retrospectively and “remedy” breach</a:t>
            </a:r>
          </a:p>
          <a:p>
            <a:pPr marL="171450" indent="-171450">
              <a:buFont typeface="Arial" panose="020B0604020202020204" pitchFamily="34" charset="0"/>
              <a:buChar char="•"/>
            </a:pPr>
            <a:endParaRPr lang="en-GB"/>
          </a:p>
          <a:p>
            <a:r>
              <a:rPr lang="en-GB"/>
              <a:t>e.g. </a:t>
            </a:r>
            <a:r>
              <a:rPr lang="en-GB" b="1" i="1" u="sng"/>
              <a:t>Taylor v Slough BC </a:t>
            </a:r>
            <a:r>
              <a:rPr lang="en-GB"/>
              <a:t>[2020] EWHC 3520 (cH)</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BUT there are limits</a:t>
            </a:r>
          </a:p>
          <a:p>
            <a:pPr marL="171450" indent="-171450">
              <a:buFont typeface="Arial" panose="020B0604020202020204" pitchFamily="34" charset="0"/>
              <a:buChar char="•"/>
            </a:pPr>
            <a:endParaRPr lang="en-GB" b="1" i="1" u="sng"/>
          </a:p>
          <a:p>
            <a:r>
              <a:rPr lang="en-GB" b="1" i="1" u="sng"/>
              <a:t>TM v Metropolitan Housing Trust</a:t>
            </a:r>
            <a:r>
              <a:rPr lang="en-GB"/>
              <a:t> [2021] EWCA Civ 1890</a:t>
            </a:r>
            <a:endParaRPr lang="en-US" i="1"/>
          </a:p>
        </p:txBody>
      </p:sp>
      <p:sp>
        <p:nvSpPr>
          <p:cNvPr id="4" name="Text Placeholder 3">
            <a:extLst>
              <a:ext uri="{FF2B5EF4-FFF2-40B4-BE49-F238E27FC236}">
                <a16:creationId xmlns:a16="http://schemas.microsoft.com/office/drawing/2014/main" id="{BE380739-9F9F-0DF6-FE66-1BAD7397CD8C}"/>
              </a:ext>
            </a:extLst>
          </p:cNvPr>
          <p:cNvSpPr>
            <a:spLocks noGrp="1"/>
          </p:cNvSpPr>
          <p:nvPr>
            <p:ph type="body" sz="quarter" idx="12"/>
          </p:nvPr>
        </p:nvSpPr>
        <p:spPr/>
        <p:txBody>
          <a:bodyPr/>
          <a:lstStyle/>
          <a:p>
            <a:r>
              <a:rPr lang="en-GB"/>
              <a:t>Retrospective compliance</a:t>
            </a:r>
            <a:endParaRPr lang="en-US"/>
          </a:p>
        </p:txBody>
      </p:sp>
      <p:pic>
        <p:nvPicPr>
          <p:cNvPr id="6" name="Picture 5" descr="Alarm clocks with mouths">
            <a:extLst>
              <a:ext uri="{FF2B5EF4-FFF2-40B4-BE49-F238E27FC236}">
                <a16:creationId xmlns:a16="http://schemas.microsoft.com/office/drawing/2014/main" id="{77CEBE5D-716A-22A2-A06E-97D1A1E87BB9}"/>
              </a:ext>
            </a:extLst>
          </p:cNvPr>
          <p:cNvPicPr>
            <a:picLocks noChangeAspect="1"/>
          </p:cNvPicPr>
          <p:nvPr/>
        </p:nvPicPr>
        <p:blipFill rotWithShape="1">
          <a:blip r:embed="rId2"/>
          <a:srcRect l="39216"/>
          <a:stretch/>
        </p:blipFill>
        <p:spPr>
          <a:xfrm>
            <a:off x="4746386" y="712642"/>
            <a:ext cx="3677764" cy="4064000"/>
          </a:xfrm>
          <a:prstGeom prst="rect">
            <a:avLst/>
          </a:prstGeom>
        </p:spPr>
      </p:pic>
      <p:sp>
        <p:nvSpPr>
          <p:cNvPr id="10" name="Picture Placeholder 9">
            <a:extLst>
              <a:ext uri="{FF2B5EF4-FFF2-40B4-BE49-F238E27FC236}">
                <a16:creationId xmlns:a16="http://schemas.microsoft.com/office/drawing/2014/main" id="{06D5F093-EAF9-F800-4BC7-376C1DA5328F}"/>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65995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B0465A-EFC5-9609-F6EC-64F1A05C77C1}"/>
              </a:ext>
            </a:extLst>
          </p:cNvPr>
          <p:cNvSpPr>
            <a:spLocks noGrp="1"/>
          </p:cNvSpPr>
          <p:nvPr>
            <p:ph type="title"/>
          </p:nvPr>
        </p:nvSpPr>
        <p:spPr>
          <a:xfrm>
            <a:off x="2277000" y="2985571"/>
            <a:ext cx="4590000" cy="531900"/>
          </a:xfrm>
        </p:spPr>
        <p:txBody>
          <a:bodyPr/>
          <a:lstStyle/>
          <a:p>
            <a:r>
              <a:rPr lang="en-GB" i="1" u="sng"/>
              <a:t>R (SG) v SSHD</a:t>
            </a:r>
            <a:r>
              <a:rPr lang="en-GB"/>
              <a:t> [2016] EWHC 2639 (Admin) ¶329</a:t>
            </a:r>
            <a:endParaRPr lang="en-GB" dirty="0"/>
          </a:p>
        </p:txBody>
      </p:sp>
      <p:sp>
        <p:nvSpPr>
          <p:cNvPr id="6" name="Subtitle 5">
            <a:extLst>
              <a:ext uri="{FF2B5EF4-FFF2-40B4-BE49-F238E27FC236}">
                <a16:creationId xmlns:a16="http://schemas.microsoft.com/office/drawing/2014/main" id="{AA1461C1-6609-B03D-7349-5A015F5D1FB9}"/>
              </a:ext>
            </a:extLst>
          </p:cNvPr>
          <p:cNvSpPr>
            <a:spLocks noGrp="1"/>
          </p:cNvSpPr>
          <p:nvPr>
            <p:ph type="subTitle" idx="1"/>
          </p:nvPr>
        </p:nvSpPr>
        <p:spPr/>
        <p:txBody>
          <a:bodyPr/>
          <a:lstStyle/>
          <a:p>
            <a:r>
              <a:rPr lang="en-GB"/>
              <a:t>“What is required is a realistic and proportionate approach to evidence of compliance with the PSED, not micro-management or a detailed forensic analysis by the court… it is clear that the PSED, despite its importance, is concerned with process, not outcome, and the court should only interfere in circumstances where the approach adopted by the relevant public authority is unreasonable or perverse”</a:t>
            </a:r>
            <a:endParaRPr lang="en-GB" dirty="0"/>
          </a:p>
        </p:txBody>
      </p:sp>
    </p:spTree>
    <p:extLst>
      <p:ext uri="{BB962C8B-B14F-4D97-AF65-F5344CB8AC3E}">
        <p14:creationId xmlns:p14="http://schemas.microsoft.com/office/powerpoint/2010/main" val="8268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4E0B79C-B8A5-29A0-0B0A-A5411A649218}"/>
              </a:ext>
            </a:extLst>
          </p:cNvPr>
          <p:cNvSpPr>
            <a:spLocks noGrp="1"/>
          </p:cNvSpPr>
          <p:nvPr>
            <p:ph type="body" sz="quarter" idx="10"/>
          </p:nvPr>
        </p:nvSpPr>
        <p:spPr/>
        <p:txBody>
          <a:bodyPr/>
          <a:lstStyle/>
          <a:p>
            <a:r>
              <a:rPr lang="en-GB" b="1" i="1" u="sng"/>
              <a:t>Webb-Harnden v Waltham Forest LBC</a:t>
            </a:r>
            <a:r>
              <a:rPr lang="en-GB" i="1"/>
              <a:t> </a:t>
            </a:r>
            <a:r>
              <a:rPr lang="en-GB"/>
              <a:t>[2023] EWCA Civ 992:</a:t>
            </a:r>
          </a:p>
          <a:p>
            <a:r>
              <a:rPr lang="en-GB"/>
              <a:t> </a:t>
            </a:r>
          </a:p>
          <a:p>
            <a:pPr marL="171450" indent="-171450">
              <a:buFont typeface="Arial" panose="020B0604020202020204" pitchFamily="34" charset="0"/>
              <a:buChar char="•"/>
            </a:pPr>
            <a:r>
              <a:rPr lang="en-GB"/>
              <a:t>A LA reviewing officer had due regard to the matters specified in s.149 EqA 2010 in deciding that an offer of private out-of-borough accommodation to a homeless single mother was reasonable and suitable and that the LA’s decision to discharge its discharge its duty under HA 1996 was correct.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Consideration of PSED would not have led to a different conclusion; in fact,t he Appellant was seeking a different result.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It was for the LA to determine how it should exercise its functions and discharge the s.193 and s.196 duty.</a:t>
            </a:r>
          </a:p>
          <a:p>
            <a:pPr marL="171450" indent="-171450">
              <a:buFont typeface="Arial" panose="020B0604020202020204" pitchFamily="34" charset="0"/>
              <a:buChar char="•"/>
            </a:pPr>
            <a:endParaRPr lang="en-GB"/>
          </a:p>
          <a:p>
            <a:endParaRPr lang="en-GB"/>
          </a:p>
          <a:p>
            <a:pPr marL="171450" indent="-171450">
              <a:buFont typeface="Arial" panose="020B0604020202020204" pitchFamily="34" charset="0"/>
              <a:buChar char="•"/>
            </a:pPr>
            <a:endParaRPr lang="en-GB" i="1"/>
          </a:p>
          <a:p>
            <a:pPr marL="171450" indent="-171450">
              <a:buFont typeface="Arial" panose="020B0604020202020204" pitchFamily="34" charset="0"/>
              <a:buChar char="•"/>
            </a:pPr>
            <a:endParaRPr lang="en-GB" i="1"/>
          </a:p>
          <a:p>
            <a:pPr marL="171450" indent="-171450">
              <a:buFont typeface="Arial" panose="020B0604020202020204" pitchFamily="34" charset="0"/>
              <a:buChar char="•"/>
            </a:pPr>
            <a:endParaRPr lang="en-GB" i="1"/>
          </a:p>
          <a:p>
            <a:pPr marL="171450" indent="-171450">
              <a:buFont typeface="Arial" panose="020B0604020202020204" pitchFamily="34" charset="0"/>
              <a:buChar char="•"/>
            </a:pPr>
            <a:endParaRPr lang="en-US" i="1"/>
          </a:p>
        </p:txBody>
      </p:sp>
      <p:sp>
        <p:nvSpPr>
          <p:cNvPr id="4" name="Text Placeholder 3">
            <a:extLst>
              <a:ext uri="{FF2B5EF4-FFF2-40B4-BE49-F238E27FC236}">
                <a16:creationId xmlns:a16="http://schemas.microsoft.com/office/drawing/2014/main" id="{45C38B68-24C4-B933-D111-707D5A9115BE}"/>
              </a:ext>
            </a:extLst>
          </p:cNvPr>
          <p:cNvSpPr>
            <a:spLocks noGrp="1"/>
          </p:cNvSpPr>
          <p:nvPr>
            <p:ph type="body" sz="quarter" idx="11"/>
          </p:nvPr>
        </p:nvSpPr>
        <p:spPr/>
        <p:txBody>
          <a:bodyPr/>
          <a:lstStyle/>
          <a:p>
            <a:r>
              <a:rPr lang="en-GB" b="1" i="1" u="sng"/>
              <a:t>Reading BC v Holland </a:t>
            </a:r>
            <a:r>
              <a:rPr lang="en-GB"/>
              <a:t>[2023] EWHC 1902 (Ch): </a:t>
            </a:r>
          </a:p>
          <a:p>
            <a:endParaRPr lang="en-GB"/>
          </a:p>
          <a:p>
            <a:endParaRPr lang="en-GB"/>
          </a:p>
          <a:p>
            <a:pPr marL="171450" indent="-171450">
              <a:buFont typeface="Arial" panose="020B0604020202020204" pitchFamily="34" charset="0"/>
              <a:buChar char="•"/>
            </a:pPr>
            <a:r>
              <a:rPr lang="en-GB"/>
              <a:t>A LA had sufficiently considered the PSED before taking possession proceedings on ASB grounds. The tenant’s eviction without suitable alternative accommodation was a proportionate means of achieving a legitimate aim for the purposes of s.15(1)(b) EqA 2010.</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No evidence LA had carried out a single formal exercise of considering effect of eviction on appellant, but no single formal exercise necessarily required and wider basis possible.. </a:t>
            </a:r>
            <a:endParaRPr lang="en-US"/>
          </a:p>
        </p:txBody>
      </p:sp>
      <p:sp>
        <p:nvSpPr>
          <p:cNvPr id="5" name="Text Placeholder 4">
            <a:extLst>
              <a:ext uri="{FF2B5EF4-FFF2-40B4-BE49-F238E27FC236}">
                <a16:creationId xmlns:a16="http://schemas.microsoft.com/office/drawing/2014/main" id="{E7AB93D7-3A66-29E5-DEDB-1DAEC2F52D3B}"/>
              </a:ext>
            </a:extLst>
          </p:cNvPr>
          <p:cNvSpPr>
            <a:spLocks noGrp="1"/>
          </p:cNvSpPr>
          <p:nvPr>
            <p:ph type="body" sz="quarter" idx="12"/>
          </p:nvPr>
        </p:nvSpPr>
        <p:spPr/>
        <p:txBody>
          <a:bodyPr/>
          <a:lstStyle/>
          <a:p>
            <a:r>
              <a:rPr lang="en-GB"/>
              <a:t>Recent PSED cases in housing context</a:t>
            </a:r>
            <a:endParaRPr lang="en-US"/>
          </a:p>
        </p:txBody>
      </p:sp>
      <p:sp>
        <p:nvSpPr>
          <p:cNvPr id="7" name="Text Placeholder 6">
            <a:extLst>
              <a:ext uri="{FF2B5EF4-FFF2-40B4-BE49-F238E27FC236}">
                <a16:creationId xmlns:a16="http://schemas.microsoft.com/office/drawing/2014/main" id="{AECE796E-DD97-7EF5-33F5-41D0CDAAA6E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9443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D5EFC-A98D-524B-0D3C-8E6671AF8A36}"/>
              </a:ext>
            </a:extLst>
          </p:cNvPr>
          <p:cNvSpPr>
            <a:spLocks noGrp="1"/>
          </p:cNvSpPr>
          <p:nvPr>
            <p:ph type="title"/>
          </p:nvPr>
        </p:nvSpPr>
        <p:spPr/>
        <p:txBody>
          <a:bodyPr/>
          <a:lstStyle/>
          <a:p>
            <a:r>
              <a:rPr lang="en-GB"/>
              <a:t>Case Preparation</a:t>
            </a:r>
            <a:endParaRPr lang="en-US"/>
          </a:p>
        </p:txBody>
      </p:sp>
      <p:sp>
        <p:nvSpPr>
          <p:cNvPr id="3" name="Subtitle 2">
            <a:extLst>
              <a:ext uri="{FF2B5EF4-FFF2-40B4-BE49-F238E27FC236}">
                <a16:creationId xmlns:a16="http://schemas.microsoft.com/office/drawing/2014/main" id="{3710A5AD-036B-7595-09E6-14D4B12CDE9D}"/>
              </a:ext>
            </a:extLst>
          </p:cNvPr>
          <p:cNvSpPr>
            <a:spLocks noGrp="1"/>
          </p:cNvSpPr>
          <p:nvPr>
            <p:ph type="subTitle" idx="1"/>
          </p:nvPr>
        </p:nvSpPr>
        <p:spPr/>
        <p:txBody>
          <a:bodyPr/>
          <a:lstStyle/>
          <a:p>
            <a:r>
              <a:rPr lang="en-US" sz="1400" b="1" dirty="0">
                <a:solidFill>
                  <a:srgbClr val="F05AA0"/>
                </a:solidFill>
                <a:latin typeface="+mj-lt"/>
              </a:rPr>
              <a:t>Kuljit Bhogal KC</a:t>
            </a:r>
            <a:endParaRPr lang="en-US" sz="1400" b="1" dirty="0">
              <a:latin typeface="+mj-lt"/>
            </a:endParaRPr>
          </a:p>
        </p:txBody>
      </p:sp>
      <p:sp>
        <p:nvSpPr>
          <p:cNvPr id="4" name="Text Placeholder 3">
            <a:extLst>
              <a:ext uri="{FF2B5EF4-FFF2-40B4-BE49-F238E27FC236}">
                <a16:creationId xmlns:a16="http://schemas.microsoft.com/office/drawing/2014/main" id="{603624F0-97BD-2483-8A06-80BC0CBE167F}"/>
              </a:ext>
            </a:extLst>
          </p:cNvPr>
          <p:cNvSpPr>
            <a:spLocks noGrp="1"/>
          </p:cNvSpPr>
          <p:nvPr>
            <p:ph type="body" sz="quarter" idx="10"/>
          </p:nvPr>
        </p:nvSpPr>
        <p:spPr/>
        <p:txBody>
          <a:bodyPr/>
          <a:lstStyle/>
          <a:p>
            <a:r>
              <a:rPr lang="en-GB"/>
              <a:t>03</a:t>
            </a:r>
            <a:endParaRPr lang="en-US"/>
          </a:p>
        </p:txBody>
      </p:sp>
    </p:spTree>
    <p:extLst>
      <p:ext uri="{BB962C8B-B14F-4D97-AF65-F5344CB8AC3E}">
        <p14:creationId xmlns:p14="http://schemas.microsoft.com/office/powerpoint/2010/main" val="1815424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Files on shelves">
            <a:extLst>
              <a:ext uri="{FF2B5EF4-FFF2-40B4-BE49-F238E27FC236}">
                <a16:creationId xmlns:a16="http://schemas.microsoft.com/office/drawing/2014/main" id="{1325C1F4-55CB-6E1A-6659-CE0432DDCB61}"/>
              </a:ext>
            </a:extLst>
          </p:cNvPr>
          <p:cNvPicPr>
            <a:picLocks noGrp="1" noChangeAspect="1"/>
          </p:cNvPicPr>
          <p:nvPr>
            <p:ph type="pic" sz="quarter" idx="13"/>
          </p:nvPr>
        </p:nvPicPr>
        <p:blipFill>
          <a:blip r:embed="rId2"/>
          <a:srcRect l="26357" r="26357"/>
          <a:stretch/>
        </p:blipFill>
        <p:spPr/>
      </p:pic>
      <p:sp>
        <p:nvSpPr>
          <p:cNvPr id="2" name="Text Placeholder 1">
            <a:extLst>
              <a:ext uri="{FF2B5EF4-FFF2-40B4-BE49-F238E27FC236}">
                <a16:creationId xmlns:a16="http://schemas.microsoft.com/office/drawing/2014/main" id="{8DC97E6E-A9C4-FB97-1CE2-8D0692F31F3E}"/>
              </a:ext>
            </a:extLst>
          </p:cNvPr>
          <p:cNvSpPr>
            <a:spLocks noGrp="1"/>
          </p:cNvSpPr>
          <p:nvPr>
            <p:ph type="body" sz="quarter" idx="10"/>
          </p:nvPr>
        </p:nvSpPr>
        <p:spPr/>
        <p:txBody>
          <a:bodyPr/>
          <a:lstStyle/>
          <a:p>
            <a:pPr marL="171450" indent="-171450">
              <a:buFont typeface="Arial" panose="020B0604020202020204" pitchFamily="34" charset="0"/>
              <a:buChar char="•"/>
            </a:pPr>
            <a:r>
              <a:rPr lang="en-GB" sz="1200" b="1" dirty="0"/>
              <a:t>Data and record-keeping – </a:t>
            </a:r>
            <a:r>
              <a:rPr lang="en-GB" sz="1200" dirty="0"/>
              <a:t>appropriate processes and secure systems to ensure that potential issues or considerations are flagged at an early stage and can be referenced easily</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b="1" dirty="0"/>
          </a:p>
          <a:p>
            <a:pPr marL="171450" indent="-171450">
              <a:buFont typeface="Arial" panose="020B0604020202020204" pitchFamily="34" charset="0"/>
              <a:buChar char="•"/>
            </a:pPr>
            <a:r>
              <a:rPr lang="en-GB" sz="1200" b="1" dirty="0"/>
              <a:t>Liaising with third parties —</a:t>
            </a:r>
            <a:r>
              <a:rPr lang="en-GB" sz="1200" dirty="0"/>
              <a:t> both in terms of evidencing compliance with PSED and to build an understanding of what has happened and what is the appropriate course of action to take</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b="1" dirty="0" err="1"/>
              <a:t>EqIA</a:t>
            </a:r>
            <a:r>
              <a:rPr lang="en-GB" sz="1200" b="1" dirty="0"/>
              <a:t> – </a:t>
            </a:r>
            <a:r>
              <a:rPr lang="en-GB" sz="1200" dirty="0"/>
              <a:t>Not simply having due regard, but evidencing having due regard.  </a:t>
            </a:r>
          </a:p>
        </p:txBody>
      </p:sp>
      <p:sp>
        <p:nvSpPr>
          <p:cNvPr id="3" name="Text Placeholder 2">
            <a:extLst>
              <a:ext uri="{FF2B5EF4-FFF2-40B4-BE49-F238E27FC236}">
                <a16:creationId xmlns:a16="http://schemas.microsoft.com/office/drawing/2014/main" id="{88E815FC-D836-5867-3F67-18DEE14CAB20}"/>
              </a:ext>
            </a:extLst>
          </p:cNvPr>
          <p:cNvSpPr>
            <a:spLocks noGrp="1"/>
          </p:cNvSpPr>
          <p:nvPr>
            <p:ph type="body" sz="quarter" idx="12"/>
          </p:nvPr>
        </p:nvSpPr>
        <p:spPr/>
        <p:txBody>
          <a:bodyPr/>
          <a:lstStyle/>
          <a:p>
            <a:r>
              <a:rPr lang="en-GB"/>
              <a:t>Record-keeping</a:t>
            </a:r>
            <a:endParaRPr lang="en-US"/>
          </a:p>
        </p:txBody>
      </p:sp>
    </p:spTree>
    <p:extLst>
      <p:ext uri="{BB962C8B-B14F-4D97-AF65-F5344CB8AC3E}">
        <p14:creationId xmlns:p14="http://schemas.microsoft.com/office/powerpoint/2010/main" val="3697569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29CDF4-1352-F07D-A0EA-76279716ED1D}"/>
              </a:ext>
            </a:extLst>
          </p:cNvPr>
          <p:cNvSpPr>
            <a:spLocks noGrp="1"/>
          </p:cNvSpPr>
          <p:nvPr>
            <p:ph type="body" sz="quarter" idx="10"/>
          </p:nvPr>
        </p:nvSpPr>
        <p:spPr/>
        <p:txBody>
          <a:bodyPr/>
          <a:lstStyle/>
          <a:p>
            <a:pPr marL="171450" indent="-171450">
              <a:buFont typeface="Arial" panose="020B0604020202020204" pitchFamily="34" charset="0"/>
              <a:buChar char="•"/>
            </a:pPr>
            <a:r>
              <a:rPr lang="en-GB" sz="1400" dirty="0"/>
              <a:t>Direct evidence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Witnesses attend</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Clear audit trail</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Contemporaneous records</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Independent source / support</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Clarity</a:t>
            </a:r>
          </a:p>
        </p:txBody>
      </p:sp>
      <p:sp>
        <p:nvSpPr>
          <p:cNvPr id="5" name="Text Placeholder 4">
            <a:extLst>
              <a:ext uri="{FF2B5EF4-FFF2-40B4-BE49-F238E27FC236}">
                <a16:creationId xmlns:a16="http://schemas.microsoft.com/office/drawing/2014/main" id="{A5A3404D-3C97-3951-E143-4F4C1ED1969B}"/>
              </a:ext>
            </a:extLst>
          </p:cNvPr>
          <p:cNvSpPr>
            <a:spLocks noGrp="1"/>
          </p:cNvSpPr>
          <p:nvPr>
            <p:ph type="body" sz="quarter" idx="12"/>
          </p:nvPr>
        </p:nvSpPr>
        <p:spPr/>
        <p:txBody>
          <a:bodyPr/>
          <a:lstStyle/>
          <a:p>
            <a:r>
              <a:rPr lang="en-GB" dirty="0"/>
              <a:t>Advancing the right allegations</a:t>
            </a:r>
          </a:p>
          <a:p>
            <a:r>
              <a:rPr lang="en-GB" sz="1800" dirty="0"/>
              <a:t>(Note the evidence session later on…)</a:t>
            </a:r>
            <a:endParaRPr lang="en-US" sz="1800" dirty="0"/>
          </a:p>
        </p:txBody>
      </p:sp>
      <p:sp>
        <p:nvSpPr>
          <p:cNvPr id="6" name="Text Placeholder 5">
            <a:extLst>
              <a:ext uri="{FF2B5EF4-FFF2-40B4-BE49-F238E27FC236}">
                <a16:creationId xmlns:a16="http://schemas.microsoft.com/office/drawing/2014/main" id="{C76ED489-B5B6-01BB-EF09-34BA647C016A}"/>
              </a:ext>
            </a:extLst>
          </p:cNvPr>
          <p:cNvSpPr>
            <a:spLocks noGrp="1"/>
          </p:cNvSpPr>
          <p:nvPr>
            <p:ph type="body" sz="quarter" idx="13"/>
          </p:nvPr>
        </p:nvSpPr>
        <p:spPr/>
        <p:txBody>
          <a:bodyPr/>
          <a:lstStyle/>
          <a:p>
            <a:r>
              <a:rPr lang="en-GB" dirty="0"/>
              <a:t>Stronger evidence</a:t>
            </a:r>
            <a:endParaRPr lang="en-US" dirty="0"/>
          </a:p>
        </p:txBody>
      </p:sp>
      <p:sp>
        <p:nvSpPr>
          <p:cNvPr id="3" name="Subtitle 2">
            <a:extLst>
              <a:ext uri="{FF2B5EF4-FFF2-40B4-BE49-F238E27FC236}">
                <a16:creationId xmlns:a16="http://schemas.microsoft.com/office/drawing/2014/main" id="{3FE7F2C1-7F71-A8FD-F14A-B861AA1B9059}"/>
              </a:ext>
            </a:extLst>
          </p:cNvPr>
          <p:cNvSpPr>
            <a:spLocks noGrp="1"/>
          </p:cNvSpPr>
          <p:nvPr>
            <p:ph type="body" sz="quarter" idx="14"/>
          </p:nvPr>
        </p:nvSpPr>
        <p:spPr/>
        <p:txBody>
          <a:bodyPr/>
          <a:lstStyle/>
          <a:p>
            <a:pPr marL="171450" indent="-171450">
              <a:buFont typeface="Arial" panose="020B0604020202020204" pitchFamily="34" charset="0"/>
              <a:buChar char="•"/>
            </a:pPr>
            <a:r>
              <a:rPr lang="en-GB" sz="1400" dirty="0"/>
              <a:t>Not witnessed by person telling you</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No corroboration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No contemporary record</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Unclear, inconsistent or uncertain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Tit-for-tat</a:t>
            </a:r>
            <a:endParaRPr lang="en-US" sz="1400" dirty="0"/>
          </a:p>
        </p:txBody>
      </p:sp>
      <p:sp>
        <p:nvSpPr>
          <p:cNvPr id="7" name="Text Placeholder 6">
            <a:extLst>
              <a:ext uri="{FF2B5EF4-FFF2-40B4-BE49-F238E27FC236}">
                <a16:creationId xmlns:a16="http://schemas.microsoft.com/office/drawing/2014/main" id="{DF5DF15C-43CD-97B4-26D2-5B8408FF8C4B}"/>
              </a:ext>
            </a:extLst>
          </p:cNvPr>
          <p:cNvSpPr>
            <a:spLocks noGrp="1"/>
          </p:cNvSpPr>
          <p:nvPr>
            <p:ph type="body" sz="quarter" idx="15"/>
          </p:nvPr>
        </p:nvSpPr>
        <p:spPr/>
        <p:txBody>
          <a:bodyPr/>
          <a:lstStyle/>
          <a:p>
            <a:r>
              <a:rPr lang="en-GB" dirty="0"/>
              <a:t>Weaker evidence</a:t>
            </a:r>
            <a:endParaRPr lang="en-US" dirty="0"/>
          </a:p>
        </p:txBody>
      </p:sp>
    </p:spTree>
    <p:extLst>
      <p:ext uri="{BB962C8B-B14F-4D97-AF65-F5344CB8AC3E}">
        <p14:creationId xmlns:p14="http://schemas.microsoft.com/office/powerpoint/2010/main" val="2765627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rawn maze with white chalk on blackboard">
            <a:extLst>
              <a:ext uri="{FF2B5EF4-FFF2-40B4-BE49-F238E27FC236}">
                <a16:creationId xmlns:a16="http://schemas.microsoft.com/office/drawing/2014/main" id="{954A5922-1BEE-FE22-E821-A8AAF95DCA23}"/>
              </a:ext>
            </a:extLst>
          </p:cNvPr>
          <p:cNvPicPr>
            <a:picLocks noGrp="1" noChangeAspect="1"/>
          </p:cNvPicPr>
          <p:nvPr>
            <p:ph type="pic" sz="quarter" idx="10"/>
          </p:nvPr>
        </p:nvPicPr>
        <p:blipFill>
          <a:blip r:embed="rId2"/>
          <a:srcRect t="7806" b="7806"/>
          <a:stretch/>
        </p:blipFill>
        <p:spPr>
          <a:xfrm>
            <a:off x="1714021" y="964137"/>
            <a:ext cx="5715957" cy="3215226"/>
          </a:xfrm>
        </p:spPr>
      </p:pic>
      <p:sp>
        <p:nvSpPr>
          <p:cNvPr id="12" name="Title 11">
            <a:extLst>
              <a:ext uri="{FF2B5EF4-FFF2-40B4-BE49-F238E27FC236}">
                <a16:creationId xmlns:a16="http://schemas.microsoft.com/office/drawing/2014/main" id="{8A9B7D1B-7457-0CD5-AAE0-691590BD9A49}"/>
              </a:ext>
            </a:extLst>
          </p:cNvPr>
          <p:cNvSpPr>
            <a:spLocks noGrp="1"/>
          </p:cNvSpPr>
          <p:nvPr>
            <p:ph type="title"/>
          </p:nvPr>
        </p:nvSpPr>
        <p:spPr/>
        <p:txBody>
          <a:bodyPr/>
          <a:lstStyle/>
          <a:p>
            <a:pPr algn="ctr"/>
            <a:r>
              <a:rPr lang="en-GB"/>
              <a:t>Keeping matters under review</a:t>
            </a:r>
            <a:endParaRPr lang="en-US"/>
          </a:p>
        </p:txBody>
      </p:sp>
    </p:spTree>
    <p:extLst>
      <p:ext uri="{BB962C8B-B14F-4D97-AF65-F5344CB8AC3E}">
        <p14:creationId xmlns:p14="http://schemas.microsoft.com/office/powerpoint/2010/main" val="264085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00F3B02-D719-282C-7056-DC6623037F40}"/>
              </a:ext>
            </a:extLst>
          </p:cNvPr>
          <p:cNvSpPr>
            <a:spLocks noGrp="1"/>
          </p:cNvSpPr>
          <p:nvPr>
            <p:ph type="title"/>
          </p:nvPr>
        </p:nvSpPr>
        <p:spPr/>
        <p:txBody>
          <a:bodyPr/>
          <a:lstStyle/>
          <a:p>
            <a:r>
              <a:rPr lang="en-GB" dirty="0"/>
              <a:t>Overview</a:t>
            </a:r>
          </a:p>
        </p:txBody>
      </p:sp>
      <p:sp>
        <p:nvSpPr>
          <p:cNvPr id="10" name="Subtitle 9">
            <a:extLst>
              <a:ext uri="{FF2B5EF4-FFF2-40B4-BE49-F238E27FC236}">
                <a16:creationId xmlns:a16="http://schemas.microsoft.com/office/drawing/2014/main" id="{5986D929-7078-31B0-2786-24E4E0A4BEA8}"/>
              </a:ext>
            </a:extLst>
          </p:cNvPr>
          <p:cNvSpPr>
            <a:spLocks noGrp="1"/>
          </p:cNvSpPr>
          <p:nvPr>
            <p:ph type="subTitle" idx="1"/>
          </p:nvPr>
        </p:nvSpPr>
        <p:spPr/>
        <p:txBody>
          <a:bodyPr/>
          <a:lstStyle/>
          <a:p>
            <a:endParaRPr lang="en-GB"/>
          </a:p>
        </p:txBody>
      </p:sp>
      <p:sp>
        <p:nvSpPr>
          <p:cNvPr id="11" name="Text Placeholder 10">
            <a:extLst>
              <a:ext uri="{FF2B5EF4-FFF2-40B4-BE49-F238E27FC236}">
                <a16:creationId xmlns:a16="http://schemas.microsoft.com/office/drawing/2014/main" id="{5ACA3A45-303B-DF96-90C9-481DC8A51841}"/>
              </a:ext>
            </a:extLst>
          </p:cNvPr>
          <p:cNvSpPr>
            <a:spLocks noGrp="1"/>
          </p:cNvSpPr>
          <p:nvPr>
            <p:ph type="body" sz="quarter" idx="10"/>
          </p:nvPr>
        </p:nvSpPr>
        <p:spPr/>
        <p:txBody>
          <a:bodyPr/>
          <a:lstStyle/>
          <a:p>
            <a:endParaRPr lang="en-GB"/>
          </a:p>
        </p:txBody>
      </p:sp>
      <p:sp>
        <p:nvSpPr>
          <p:cNvPr id="12" name="Text Placeholder 11">
            <a:extLst>
              <a:ext uri="{FF2B5EF4-FFF2-40B4-BE49-F238E27FC236}">
                <a16:creationId xmlns:a16="http://schemas.microsoft.com/office/drawing/2014/main" id="{B1DDB550-C151-0D51-6927-14A97933C7E4}"/>
              </a:ext>
            </a:extLst>
          </p:cNvPr>
          <p:cNvSpPr>
            <a:spLocks noGrp="1"/>
          </p:cNvSpPr>
          <p:nvPr>
            <p:ph type="body" sz="quarter" idx="11"/>
          </p:nvPr>
        </p:nvSpPr>
        <p:spPr/>
        <p:txBody>
          <a:bodyPr/>
          <a:lstStyle/>
          <a:p>
            <a:endParaRPr lang="en-GB"/>
          </a:p>
        </p:txBody>
      </p:sp>
      <p:sp>
        <p:nvSpPr>
          <p:cNvPr id="13" name="Text Placeholder 12">
            <a:extLst>
              <a:ext uri="{FF2B5EF4-FFF2-40B4-BE49-F238E27FC236}">
                <a16:creationId xmlns:a16="http://schemas.microsoft.com/office/drawing/2014/main" id="{A5B41899-F348-1B5A-91C0-5D5B05A7D5CA}"/>
              </a:ext>
            </a:extLst>
          </p:cNvPr>
          <p:cNvSpPr>
            <a:spLocks noGrp="1"/>
          </p:cNvSpPr>
          <p:nvPr>
            <p:ph type="body" sz="quarter" idx="12"/>
          </p:nvPr>
        </p:nvSpPr>
        <p:spPr/>
        <p:txBody>
          <a:bodyPr/>
          <a:lstStyle/>
          <a:p>
            <a:endParaRPr lang="en-GB"/>
          </a:p>
        </p:txBody>
      </p:sp>
      <p:sp>
        <p:nvSpPr>
          <p:cNvPr id="14" name="Text Placeholder 13">
            <a:extLst>
              <a:ext uri="{FF2B5EF4-FFF2-40B4-BE49-F238E27FC236}">
                <a16:creationId xmlns:a16="http://schemas.microsoft.com/office/drawing/2014/main" id="{221FAE9D-E663-427F-91DD-CE5A2EE89F67}"/>
              </a:ext>
            </a:extLst>
          </p:cNvPr>
          <p:cNvSpPr>
            <a:spLocks noGrp="1"/>
          </p:cNvSpPr>
          <p:nvPr>
            <p:ph type="body" sz="quarter" idx="13"/>
          </p:nvPr>
        </p:nvSpPr>
        <p:spPr/>
        <p:txBody>
          <a:bodyPr/>
          <a:lstStyle/>
          <a:p>
            <a:r>
              <a:rPr lang="en-GB" dirty="0"/>
              <a:t>Vulnerability</a:t>
            </a:r>
          </a:p>
        </p:txBody>
      </p:sp>
      <p:sp>
        <p:nvSpPr>
          <p:cNvPr id="15" name="Text Placeholder 14">
            <a:extLst>
              <a:ext uri="{FF2B5EF4-FFF2-40B4-BE49-F238E27FC236}">
                <a16:creationId xmlns:a16="http://schemas.microsoft.com/office/drawing/2014/main" id="{355944DF-B163-52AF-407E-17DB0FCF4AB3}"/>
              </a:ext>
            </a:extLst>
          </p:cNvPr>
          <p:cNvSpPr>
            <a:spLocks noGrp="1"/>
          </p:cNvSpPr>
          <p:nvPr>
            <p:ph type="body" sz="quarter" idx="14"/>
          </p:nvPr>
        </p:nvSpPr>
        <p:spPr/>
        <p:txBody>
          <a:bodyPr/>
          <a:lstStyle/>
          <a:p>
            <a:r>
              <a:rPr lang="en-GB"/>
              <a:t>PSED</a:t>
            </a:r>
          </a:p>
        </p:txBody>
      </p:sp>
      <p:sp>
        <p:nvSpPr>
          <p:cNvPr id="16" name="Text Placeholder 15">
            <a:extLst>
              <a:ext uri="{FF2B5EF4-FFF2-40B4-BE49-F238E27FC236}">
                <a16:creationId xmlns:a16="http://schemas.microsoft.com/office/drawing/2014/main" id="{61B17DB6-B71F-D5CE-DABE-C76D39199BDC}"/>
              </a:ext>
            </a:extLst>
          </p:cNvPr>
          <p:cNvSpPr>
            <a:spLocks noGrp="1"/>
          </p:cNvSpPr>
          <p:nvPr>
            <p:ph type="body" sz="quarter" idx="15"/>
          </p:nvPr>
        </p:nvSpPr>
        <p:spPr/>
        <p:txBody>
          <a:bodyPr/>
          <a:lstStyle/>
          <a:p>
            <a:r>
              <a:rPr lang="en-GB" dirty="0"/>
              <a:t>Case Preparation</a:t>
            </a:r>
          </a:p>
        </p:txBody>
      </p:sp>
      <p:sp>
        <p:nvSpPr>
          <p:cNvPr id="17" name="Text Placeholder 16">
            <a:extLst>
              <a:ext uri="{FF2B5EF4-FFF2-40B4-BE49-F238E27FC236}">
                <a16:creationId xmlns:a16="http://schemas.microsoft.com/office/drawing/2014/main" id="{EE21BA2C-88EB-9A9F-80C9-C46732FB8FDB}"/>
              </a:ext>
            </a:extLst>
          </p:cNvPr>
          <p:cNvSpPr>
            <a:spLocks noGrp="1"/>
          </p:cNvSpPr>
          <p:nvPr>
            <p:ph type="body" sz="quarter" idx="16"/>
          </p:nvPr>
        </p:nvSpPr>
        <p:spPr/>
        <p:txBody>
          <a:bodyPr/>
          <a:lstStyle/>
          <a:p>
            <a:r>
              <a:rPr lang="en-GB" dirty="0"/>
              <a:t>Getting it wrong</a:t>
            </a:r>
          </a:p>
        </p:txBody>
      </p:sp>
    </p:spTree>
    <p:extLst>
      <p:ext uri="{BB962C8B-B14F-4D97-AF65-F5344CB8AC3E}">
        <p14:creationId xmlns:p14="http://schemas.microsoft.com/office/powerpoint/2010/main" val="290031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5" y="3075099"/>
            <a:ext cx="7471042" cy="907937"/>
          </a:xfrm>
        </p:spPr>
        <p:txBody>
          <a:bodyPr/>
          <a:lstStyle/>
          <a:p>
            <a:r>
              <a:rPr lang="en-GB" dirty="0"/>
              <a:t>Getting it wrong</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r>
              <a:rPr lang="en-US" sz="1200" b="1" dirty="0">
                <a:solidFill>
                  <a:srgbClr val="F05AA0"/>
                </a:solidFill>
                <a:latin typeface="+mj-lt"/>
              </a:rPr>
              <a:t>Kuljit Bhogal KC</a:t>
            </a:r>
            <a:endParaRPr lang="en-US" sz="1200" b="1" dirty="0">
              <a:latin typeface="+mj-lt"/>
            </a:endParaRPr>
          </a:p>
          <a:p>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a:t>04</a:t>
            </a:r>
          </a:p>
        </p:txBody>
      </p:sp>
    </p:spTree>
    <p:extLst>
      <p:ext uri="{BB962C8B-B14F-4D97-AF65-F5344CB8AC3E}">
        <p14:creationId xmlns:p14="http://schemas.microsoft.com/office/powerpoint/2010/main" val="876434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1AFB2F-BBE4-9FF2-3AAB-9D814FDDF6C5}"/>
              </a:ext>
            </a:extLst>
          </p:cNvPr>
          <p:cNvSpPr>
            <a:spLocks noGrp="1"/>
          </p:cNvSpPr>
          <p:nvPr>
            <p:ph type="title"/>
          </p:nvPr>
        </p:nvSpPr>
        <p:spPr/>
        <p:txBody>
          <a:bodyPr/>
          <a:lstStyle/>
          <a:p>
            <a:r>
              <a:rPr lang="en-GB" dirty="0"/>
              <a:t>Claims and counterclaims</a:t>
            </a:r>
            <a:endParaRPr lang="en-US" dirty="0"/>
          </a:p>
        </p:txBody>
      </p:sp>
      <p:sp>
        <p:nvSpPr>
          <p:cNvPr id="4" name="Text Placeholder 3">
            <a:extLst>
              <a:ext uri="{FF2B5EF4-FFF2-40B4-BE49-F238E27FC236}">
                <a16:creationId xmlns:a16="http://schemas.microsoft.com/office/drawing/2014/main" id="{45151CCA-4018-BE6B-95CD-03BA386D564F}"/>
              </a:ext>
            </a:extLst>
          </p:cNvPr>
          <p:cNvSpPr>
            <a:spLocks noGrp="1"/>
          </p:cNvSpPr>
          <p:nvPr>
            <p:ph type="body" sz="quarter" idx="10"/>
          </p:nvPr>
        </p:nvSpPr>
        <p:spPr/>
        <p:txBody>
          <a:bodyPr/>
          <a:lstStyle/>
          <a:p>
            <a:r>
              <a:rPr lang="en-GB"/>
              <a:t>Vulnerable tenants and the PSED</a:t>
            </a:r>
            <a:endParaRPr lang="en-US"/>
          </a:p>
        </p:txBody>
      </p:sp>
      <p:sp>
        <p:nvSpPr>
          <p:cNvPr id="11" name="Subtitle 10">
            <a:extLst>
              <a:ext uri="{FF2B5EF4-FFF2-40B4-BE49-F238E27FC236}">
                <a16:creationId xmlns:a16="http://schemas.microsoft.com/office/drawing/2014/main" id="{6F60A6A6-2D44-64AE-5709-274B96543820}"/>
              </a:ext>
            </a:extLst>
          </p:cNvPr>
          <p:cNvSpPr>
            <a:spLocks noGrp="1"/>
          </p:cNvSpPr>
          <p:nvPr>
            <p:ph type="subTitle" idx="1"/>
          </p:nvPr>
        </p:nvSpPr>
        <p:spPr/>
        <p:txBody>
          <a:bodyPr/>
          <a:lstStyle/>
          <a:p>
            <a:pPr algn="ctr"/>
            <a:endParaRPr lang="en-GB" dirty="0"/>
          </a:p>
          <a:p>
            <a:pPr algn="ctr"/>
            <a:r>
              <a:rPr lang="en-GB" dirty="0"/>
              <a:t>County Court has power to grant any remedy which could be granted by High Court in tort proceedings/on a claim for J.R. (I.e., declaration, damages etc)</a:t>
            </a:r>
            <a:endParaRPr lang="en-US" dirty="0"/>
          </a:p>
        </p:txBody>
      </p:sp>
      <p:sp>
        <p:nvSpPr>
          <p:cNvPr id="5" name="Text Placeholder 4">
            <a:extLst>
              <a:ext uri="{FF2B5EF4-FFF2-40B4-BE49-F238E27FC236}">
                <a16:creationId xmlns:a16="http://schemas.microsoft.com/office/drawing/2014/main" id="{14F29EE8-F336-E79E-B4FC-B6F7B372FE3A}"/>
              </a:ext>
            </a:extLst>
          </p:cNvPr>
          <p:cNvSpPr>
            <a:spLocks noGrp="1"/>
          </p:cNvSpPr>
          <p:nvPr>
            <p:ph type="body" sz="quarter" idx="11"/>
          </p:nvPr>
        </p:nvSpPr>
        <p:spPr/>
        <p:txBody>
          <a:bodyPr/>
          <a:lstStyle/>
          <a:p>
            <a:pPr algn="ctr"/>
            <a:endParaRPr lang="en-GB"/>
          </a:p>
          <a:p>
            <a:pPr algn="ctr"/>
            <a:endParaRPr lang="en-GB"/>
          </a:p>
          <a:p>
            <a:pPr algn="ctr"/>
            <a:r>
              <a:rPr lang="en-GB"/>
              <a:t>But other remedies available (e.g., declaration of unlawfulness)</a:t>
            </a:r>
            <a:endParaRPr lang="en-US"/>
          </a:p>
        </p:txBody>
      </p:sp>
      <p:sp>
        <p:nvSpPr>
          <p:cNvPr id="6" name="Text Placeholder 5">
            <a:extLst>
              <a:ext uri="{FF2B5EF4-FFF2-40B4-BE49-F238E27FC236}">
                <a16:creationId xmlns:a16="http://schemas.microsoft.com/office/drawing/2014/main" id="{02B79355-E621-5442-8C4A-F5CF98000087}"/>
              </a:ext>
            </a:extLst>
          </p:cNvPr>
          <p:cNvSpPr>
            <a:spLocks noGrp="1"/>
          </p:cNvSpPr>
          <p:nvPr>
            <p:ph type="body" sz="quarter" idx="12"/>
          </p:nvPr>
        </p:nvSpPr>
        <p:spPr/>
        <p:txBody>
          <a:bodyPr/>
          <a:lstStyle/>
          <a:p>
            <a:pPr algn="ctr"/>
            <a:endParaRPr lang="en-GB" dirty="0"/>
          </a:p>
          <a:p>
            <a:pPr algn="ctr"/>
            <a:endParaRPr lang="en-GB" dirty="0"/>
          </a:p>
          <a:p>
            <a:pPr algn="ctr"/>
            <a:r>
              <a:rPr lang="en-GB" dirty="0"/>
              <a:t>Any damages </a:t>
            </a:r>
            <a:r>
              <a:rPr lang="en-GB" u="sng" dirty="0"/>
              <a:t>may</a:t>
            </a:r>
            <a:r>
              <a:rPr lang="en-GB" dirty="0"/>
              <a:t> include compensation for injured feelings </a:t>
            </a:r>
            <a:endParaRPr lang="en-US" dirty="0"/>
          </a:p>
        </p:txBody>
      </p:sp>
      <p:sp>
        <p:nvSpPr>
          <p:cNvPr id="7" name="Text Placeholder 6">
            <a:extLst>
              <a:ext uri="{FF2B5EF4-FFF2-40B4-BE49-F238E27FC236}">
                <a16:creationId xmlns:a16="http://schemas.microsoft.com/office/drawing/2014/main" id="{0883A683-E57C-D508-C40F-BCE5D9E64478}"/>
              </a:ext>
            </a:extLst>
          </p:cNvPr>
          <p:cNvSpPr>
            <a:spLocks noGrp="1"/>
          </p:cNvSpPr>
          <p:nvPr>
            <p:ph type="body" sz="quarter" idx="13"/>
          </p:nvPr>
        </p:nvSpPr>
        <p:spPr/>
        <p:txBody>
          <a:bodyPr/>
          <a:lstStyle/>
          <a:p>
            <a:r>
              <a:rPr lang="en-GB"/>
              <a:t>Discrimination or failure to make R.A.</a:t>
            </a:r>
            <a:endParaRPr lang="en-US"/>
          </a:p>
        </p:txBody>
      </p:sp>
      <p:sp>
        <p:nvSpPr>
          <p:cNvPr id="8" name="Text Placeholder 7">
            <a:extLst>
              <a:ext uri="{FF2B5EF4-FFF2-40B4-BE49-F238E27FC236}">
                <a16:creationId xmlns:a16="http://schemas.microsoft.com/office/drawing/2014/main" id="{C701D1FA-96D5-E38C-DA56-CEFFB442A76C}"/>
              </a:ext>
            </a:extLst>
          </p:cNvPr>
          <p:cNvSpPr>
            <a:spLocks noGrp="1"/>
          </p:cNvSpPr>
          <p:nvPr>
            <p:ph type="body" sz="quarter" idx="14"/>
          </p:nvPr>
        </p:nvSpPr>
        <p:spPr/>
        <p:txBody>
          <a:bodyPr/>
          <a:lstStyle/>
          <a:p>
            <a:r>
              <a:rPr lang="en-GB"/>
              <a:t>No damages for breach of PSED</a:t>
            </a:r>
            <a:endParaRPr lang="en-US"/>
          </a:p>
        </p:txBody>
      </p:sp>
      <p:sp>
        <p:nvSpPr>
          <p:cNvPr id="9" name="Text Placeholder 8">
            <a:extLst>
              <a:ext uri="{FF2B5EF4-FFF2-40B4-BE49-F238E27FC236}">
                <a16:creationId xmlns:a16="http://schemas.microsoft.com/office/drawing/2014/main" id="{32C01967-8BDC-31E2-D9D4-92E6C215E38D}"/>
              </a:ext>
            </a:extLst>
          </p:cNvPr>
          <p:cNvSpPr>
            <a:spLocks noGrp="1"/>
          </p:cNvSpPr>
          <p:nvPr>
            <p:ph type="body" sz="quarter" idx="15"/>
          </p:nvPr>
        </p:nvSpPr>
        <p:spPr/>
        <p:txBody>
          <a:bodyPr/>
          <a:lstStyle/>
          <a:p>
            <a:r>
              <a:rPr lang="en-GB" dirty="0"/>
              <a:t>Scope of damages</a:t>
            </a:r>
            <a:endParaRPr lang="en-US" dirty="0"/>
          </a:p>
        </p:txBody>
      </p:sp>
    </p:spTree>
    <p:extLst>
      <p:ext uri="{BB962C8B-B14F-4D97-AF65-F5344CB8AC3E}">
        <p14:creationId xmlns:p14="http://schemas.microsoft.com/office/powerpoint/2010/main" val="3217100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tacks of gold coins">
            <a:extLst>
              <a:ext uri="{FF2B5EF4-FFF2-40B4-BE49-F238E27FC236}">
                <a16:creationId xmlns:a16="http://schemas.microsoft.com/office/drawing/2014/main" id="{5F1A6FCF-A754-D5A8-3A3E-78E361AC21B5}"/>
              </a:ext>
            </a:extLst>
          </p:cNvPr>
          <p:cNvPicPr>
            <a:picLocks noGrp="1" noChangeAspect="1"/>
          </p:cNvPicPr>
          <p:nvPr>
            <p:ph type="pic" sz="quarter" idx="13"/>
          </p:nvPr>
        </p:nvPicPr>
        <p:blipFill>
          <a:blip r:embed="rId2"/>
          <a:srcRect l="26294" r="26294"/>
          <a:stretch/>
        </p:blipFill>
        <p:spPr/>
      </p:pic>
      <p:sp>
        <p:nvSpPr>
          <p:cNvPr id="2" name="Text Placeholder 1">
            <a:extLst>
              <a:ext uri="{FF2B5EF4-FFF2-40B4-BE49-F238E27FC236}">
                <a16:creationId xmlns:a16="http://schemas.microsoft.com/office/drawing/2014/main" id="{09546E25-B095-4825-0139-F2DE762A5A7B}"/>
              </a:ext>
            </a:extLst>
          </p:cNvPr>
          <p:cNvSpPr>
            <a:spLocks noGrp="1"/>
          </p:cNvSpPr>
          <p:nvPr>
            <p:ph type="body" sz="quarter" idx="10"/>
          </p:nvPr>
        </p:nvSpPr>
        <p:spPr>
          <a:xfrm>
            <a:off x="4268671" y="1220039"/>
            <a:ext cx="3806113" cy="2885678"/>
          </a:xfrm>
        </p:spPr>
        <p:txBody>
          <a:bodyPr/>
          <a:lstStyle/>
          <a:p>
            <a:pPr marL="171450" indent="-171450">
              <a:buFont typeface="Arial" panose="020B0604020202020204" pitchFamily="34" charset="0"/>
              <a:buChar char="•"/>
            </a:pPr>
            <a:r>
              <a:rPr lang="en-GB" sz="1300" dirty="0"/>
              <a:t>County court / sheriff must not make award of damages for breach of s.19 unless it first considers whether to make any other disposal. </a:t>
            </a:r>
          </a:p>
          <a:p>
            <a:pPr marL="171450" indent="-171450">
              <a:buFont typeface="Arial" panose="020B0604020202020204" pitchFamily="34" charset="0"/>
              <a:buChar char="•"/>
            </a:pPr>
            <a:endParaRPr lang="en-GB" sz="1300" dirty="0"/>
          </a:p>
          <a:p>
            <a:pPr marL="171450" indent="-171450">
              <a:buFont typeface="Arial" panose="020B0604020202020204" pitchFamily="34" charset="0"/>
              <a:buChar char="•"/>
            </a:pPr>
            <a:r>
              <a:rPr lang="en-GB" sz="1300" dirty="0"/>
              <a:t>County court must not grant remedy other than award of damages or making of a declaration unless satisfied no criminal matter would be prejudiced by doing so. </a:t>
            </a:r>
          </a:p>
          <a:p>
            <a:pPr marL="171450" indent="-171450">
              <a:buFont typeface="Arial" panose="020B0604020202020204" pitchFamily="34" charset="0"/>
              <a:buChar char="•"/>
            </a:pPr>
            <a:endParaRPr lang="en-GB" sz="1300" dirty="0"/>
          </a:p>
          <a:p>
            <a:pPr marL="171450" indent="-171450">
              <a:buFont typeface="Arial" panose="020B0604020202020204" pitchFamily="34" charset="0"/>
              <a:buChar char="•"/>
            </a:pPr>
            <a:r>
              <a:rPr lang="en-GB" sz="1300" dirty="0"/>
              <a:t>If claim under </a:t>
            </a:r>
            <a:r>
              <a:rPr lang="en-GB" sz="1300" dirty="0" err="1"/>
              <a:t>EqA</a:t>
            </a:r>
            <a:r>
              <a:rPr lang="en-GB" sz="1300" dirty="0"/>
              <a:t> 2010 (including counterclaim), power under s.63(1) County Courts Act 1984 (appointment of assessors) must be exercised unless judge satisfied good reasons for not doing so: s.114(7) </a:t>
            </a:r>
            <a:r>
              <a:rPr lang="en-GB" sz="1300" dirty="0" err="1"/>
              <a:t>EqA</a:t>
            </a:r>
            <a:r>
              <a:rPr lang="en-GB" sz="1300" dirty="0"/>
              <a:t> 2010.</a:t>
            </a:r>
          </a:p>
        </p:txBody>
      </p:sp>
      <p:sp>
        <p:nvSpPr>
          <p:cNvPr id="3" name="Text Placeholder 2">
            <a:extLst>
              <a:ext uri="{FF2B5EF4-FFF2-40B4-BE49-F238E27FC236}">
                <a16:creationId xmlns:a16="http://schemas.microsoft.com/office/drawing/2014/main" id="{5D6EECC9-467D-7F19-AC2B-5C9F384DBCDF}"/>
              </a:ext>
            </a:extLst>
          </p:cNvPr>
          <p:cNvSpPr>
            <a:spLocks noGrp="1"/>
          </p:cNvSpPr>
          <p:nvPr>
            <p:ph type="body" sz="quarter" idx="12"/>
          </p:nvPr>
        </p:nvSpPr>
        <p:spPr>
          <a:xfrm>
            <a:off x="3738200" y="534394"/>
            <a:ext cx="5122071" cy="531886"/>
          </a:xfrm>
        </p:spPr>
        <p:txBody>
          <a:bodyPr/>
          <a:lstStyle/>
          <a:p>
            <a:r>
              <a:rPr lang="en-GB" dirty="0"/>
              <a:t>Claims and counterclaims</a:t>
            </a:r>
          </a:p>
        </p:txBody>
      </p:sp>
    </p:spTree>
    <p:extLst>
      <p:ext uri="{BB962C8B-B14F-4D97-AF65-F5344CB8AC3E}">
        <p14:creationId xmlns:p14="http://schemas.microsoft.com/office/powerpoint/2010/main" val="1675945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6BF1C7-BA9C-1B08-D1CC-624FA453280F}"/>
              </a:ext>
            </a:extLst>
          </p:cNvPr>
          <p:cNvSpPr>
            <a:spLocks noGrp="1"/>
          </p:cNvSpPr>
          <p:nvPr>
            <p:ph type="body" sz="quarter" idx="10"/>
          </p:nvPr>
        </p:nvSpPr>
        <p:spPr/>
        <p:txBody>
          <a:bodyPr/>
          <a:lstStyle/>
          <a:p>
            <a:endParaRPr lang="en-GB" dirty="0"/>
          </a:p>
          <a:p>
            <a:r>
              <a:rPr lang="en-GB" b="1" dirty="0"/>
              <a:t>Lower band:</a:t>
            </a:r>
            <a:r>
              <a:rPr lang="en-GB" dirty="0"/>
              <a:t> £1,100 - £11,200</a:t>
            </a:r>
          </a:p>
          <a:p>
            <a:endParaRPr lang="en-GB" dirty="0"/>
          </a:p>
          <a:p>
            <a:r>
              <a:rPr lang="en-GB" b="1" dirty="0"/>
              <a:t>Middle band:</a:t>
            </a:r>
            <a:r>
              <a:rPr lang="en-GB" dirty="0"/>
              <a:t> £11,200 - £33,700</a:t>
            </a:r>
          </a:p>
          <a:p>
            <a:endParaRPr lang="en-GB" dirty="0"/>
          </a:p>
          <a:p>
            <a:r>
              <a:rPr lang="en-GB" b="1" dirty="0"/>
              <a:t>Upper band: </a:t>
            </a:r>
            <a:r>
              <a:rPr lang="en-GB" dirty="0"/>
              <a:t>£33,700 - £56,200</a:t>
            </a:r>
          </a:p>
          <a:p>
            <a:endParaRPr lang="en-GB" dirty="0"/>
          </a:p>
          <a:p>
            <a:r>
              <a:rPr lang="en-GB" b="1" dirty="0"/>
              <a:t>Exceptional cases</a:t>
            </a:r>
            <a:r>
              <a:rPr lang="en-GB" dirty="0"/>
              <a:t> capable of exceeding £56,200</a:t>
            </a:r>
          </a:p>
          <a:p>
            <a:endParaRPr lang="en-GB" dirty="0"/>
          </a:p>
          <a:p>
            <a:r>
              <a:rPr lang="en-GB" i="1" dirty="0"/>
              <a:t>In respect of claims presented on or after 6 April 2023</a:t>
            </a:r>
          </a:p>
        </p:txBody>
      </p:sp>
      <p:sp>
        <p:nvSpPr>
          <p:cNvPr id="7" name="Text Placeholder 6">
            <a:extLst>
              <a:ext uri="{FF2B5EF4-FFF2-40B4-BE49-F238E27FC236}">
                <a16:creationId xmlns:a16="http://schemas.microsoft.com/office/drawing/2014/main" id="{EF8893C1-05A0-BDD4-99AF-A9E79CDB3962}"/>
              </a:ext>
            </a:extLst>
          </p:cNvPr>
          <p:cNvSpPr>
            <a:spLocks noGrp="1"/>
          </p:cNvSpPr>
          <p:nvPr>
            <p:ph type="body" sz="quarter" idx="12"/>
          </p:nvPr>
        </p:nvSpPr>
        <p:spPr/>
        <p:txBody>
          <a:bodyPr/>
          <a:lstStyle/>
          <a:p>
            <a:r>
              <a:rPr lang="en-GB" dirty="0"/>
              <a:t>Damages</a:t>
            </a:r>
          </a:p>
        </p:txBody>
      </p:sp>
      <p:sp>
        <p:nvSpPr>
          <p:cNvPr id="8" name="Text Placeholder 7">
            <a:extLst>
              <a:ext uri="{FF2B5EF4-FFF2-40B4-BE49-F238E27FC236}">
                <a16:creationId xmlns:a16="http://schemas.microsoft.com/office/drawing/2014/main" id="{6FE90CCC-4F40-CA43-2324-F0BD05F689F5}"/>
              </a:ext>
            </a:extLst>
          </p:cNvPr>
          <p:cNvSpPr>
            <a:spLocks noGrp="1"/>
          </p:cNvSpPr>
          <p:nvPr>
            <p:ph type="body" sz="quarter" idx="13"/>
          </p:nvPr>
        </p:nvSpPr>
        <p:spPr/>
        <p:txBody>
          <a:bodyPr/>
          <a:lstStyle/>
          <a:p>
            <a:r>
              <a:rPr lang="en-GB"/>
              <a:t>Current Vento bands</a:t>
            </a:r>
          </a:p>
        </p:txBody>
      </p:sp>
      <p:sp>
        <p:nvSpPr>
          <p:cNvPr id="6" name="Text Placeholder 5">
            <a:extLst>
              <a:ext uri="{FF2B5EF4-FFF2-40B4-BE49-F238E27FC236}">
                <a16:creationId xmlns:a16="http://schemas.microsoft.com/office/drawing/2014/main" id="{5A5DFF17-468D-CD82-0ED5-320E5644373E}"/>
              </a:ext>
            </a:extLst>
          </p:cNvPr>
          <p:cNvSpPr>
            <a:spLocks noGrp="1"/>
          </p:cNvSpPr>
          <p:nvPr>
            <p:ph type="body" sz="quarter" idx="11"/>
          </p:nvPr>
        </p:nvSpPr>
        <p:spPr/>
        <p:txBody>
          <a:bodyPr/>
          <a:lstStyle/>
          <a:p>
            <a:r>
              <a:rPr lang="en-GB" sz="1300" dirty="0"/>
              <a:t>Guidance as to how damages assessed in Employment Tribunal cases: </a:t>
            </a:r>
            <a:r>
              <a:rPr lang="en-GB" sz="1300" b="1" i="1" u="sng" dirty="0"/>
              <a:t>Vento v Chief Constable of West Yorks Police (No. 2)</a:t>
            </a:r>
            <a:r>
              <a:rPr lang="en-GB" sz="1300" dirty="0"/>
              <a:t> [2002] EWCA </a:t>
            </a:r>
            <a:r>
              <a:rPr lang="en-GB" sz="1300" dirty="0" err="1"/>
              <a:t>Civ</a:t>
            </a:r>
            <a:r>
              <a:rPr lang="en-GB" sz="1300" dirty="0"/>
              <a:t> 1871 </a:t>
            </a:r>
          </a:p>
          <a:p>
            <a:endParaRPr lang="en-GB" sz="1300" dirty="0"/>
          </a:p>
          <a:p>
            <a:r>
              <a:rPr lang="en-GB" sz="1300" b="1" dirty="0"/>
              <a:t>Three broad bands </a:t>
            </a:r>
            <a:r>
              <a:rPr lang="en-GB" sz="1300" dirty="0"/>
              <a:t>for injury to feelings awards</a:t>
            </a:r>
          </a:p>
          <a:p>
            <a:endParaRPr lang="en-GB" sz="1300" dirty="0"/>
          </a:p>
          <a:p>
            <a:r>
              <a:rPr lang="en-GB" sz="1300" b="1" dirty="0"/>
              <a:t>Potential factors include:</a:t>
            </a:r>
            <a:r>
              <a:rPr lang="en-GB" sz="1300" dirty="0"/>
              <a:t> </a:t>
            </a:r>
          </a:p>
          <a:p>
            <a:endParaRPr lang="en-GB" sz="1300" dirty="0"/>
          </a:p>
          <a:p>
            <a:pPr marL="285750" indent="-285750">
              <a:buFont typeface="Arial" panose="020B0604020202020204" pitchFamily="34" charset="0"/>
              <a:buChar char="•"/>
            </a:pPr>
            <a:r>
              <a:rPr lang="en-GB" sz="1300" dirty="0"/>
              <a:t>Particularly rude/insensitive treatment</a:t>
            </a:r>
          </a:p>
          <a:p>
            <a:pPr marL="285750" indent="-285750">
              <a:buFont typeface="Arial" panose="020B0604020202020204" pitchFamily="34" charset="0"/>
              <a:buChar char="•"/>
            </a:pPr>
            <a:r>
              <a:rPr lang="en-GB" sz="1300" dirty="0"/>
              <a:t>Whether discrimination public</a:t>
            </a:r>
          </a:p>
          <a:p>
            <a:pPr marL="285750" indent="-285750">
              <a:buFont typeface="Arial" panose="020B0604020202020204" pitchFamily="34" charset="0"/>
              <a:buChar char="•"/>
            </a:pPr>
            <a:r>
              <a:rPr lang="en-GB" sz="1300" dirty="0"/>
              <a:t>Matters relating to private/intimate aspects of life</a:t>
            </a:r>
          </a:p>
          <a:p>
            <a:pPr marL="285750" indent="-285750">
              <a:buFont typeface="Arial" panose="020B0604020202020204" pitchFamily="34" charset="0"/>
              <a:buChar char="•"/>
            </a:pPr>
            <a:r>
              <a:rPr lang="en-GB" sz="1300" dirty="0"/>
              <a:t>Where treatment causes illness or depression</a:t>
            </a:r>
          </a:p>
          <a:p>
            <a:endParaRPr lang="en-GB" sz="1300" dirty="0"/>
          </a:p>
          <a:p>
            <a:r>
              <a:rPr lang="en-GB" sz="1300" b="1" i="1" u="sng" dirty="0"/>
              <a:t>Rosebery HA v Williams &amp; Anor</a:t>
            </a:r>
            <a:r>
              <a:rPr lang="en-GB" sz="1300" dirty="0"/>
              <a:t> [2021] EW </a:t>
            </a:r>
            <a:r>
              <a:rPr lang="en-GB" sz="1300" dirty="0" err="1"/>
              <a:t>Misc</a:t>
            </a:r>
            <a:r>
              <a:rPr lang="en-GB" sz="1300" dirty="0"/>
              <a:t> 22 (CC) </a:t>
            </a:r>
          </a:p>
        </p:txBody>
      </p:sp>
    </p:spTree>
    <p:extLst>
      <p:ext uri="{BB962C8B-B14F-4D97-AF65-F5344CB8AC3E}">
        <p14:creationId xmlns:p14="http://schemas.microsoft.com/office/powerpoint/2010/main" val="289897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27504-B5C2-FAB5-C20F-6D4A67E7627C}"/>
              </a:ext>
            </a:extLst>
          </p:cNvPr>
          <p:cNvSpPr>
            <a:spLocks noGrp="1"/>
          </p:cNvSpPr>
          <p:nvPr>
            <p:ph type="body" sz="quarter" idx="10"/>
          </p:nvPr>
        </p:nvSpPr>
        <p:spPr/>
        <p:txBody>
          <a:bodyPr/>
          <a:lstStyle/>
          <a:p>
            <a:r>
              <a:rPr lang="en-GB"/>
              <a:t>Thank You</a:t>
            </a:r>
          </a:p>
        </p:txBody>
      </p:sp>
      <p:sp>
        <p:nvSpPr>
          <p:cNvPr id="6" name="Text Placeholder 5">
            <a:extLst>
              <a:ext uri="{FF2B5EF4-FFF2-40B4-BE49-F238E27FC236}">
                <a16:creationId xmlns:a16="http://schemas.microsoft.com/office/drawing/2014/main" id="{28839869-213C-E608-6033-C0C7171C026A}"/>
              </a:ext>
            </a:extLst>
          </p:cNvPr>
          <p:cNvSpPr>
            <a:spLocks noGrp="1"/>
          </p:cNvSpPr>
          <p:nvPr>
            <p:ph type="body" sz="quarter" idx="11"/>
          </p:nvPr>
        </p:nvSpPr>
        <p:spPr/>
        <p:txBody>
          <a:bodyPr/>
          <a:lstStyle/>
          <a:p>
            <a:r>
              <a:rPr lang="en-GB"/>
              <a:t>Questions</a:t>
            </a:r>
          </a:p>
        </p:txBody>
      </p:sp>
      <p:sp>
        <p:nvSpPr>
          <p:cNvPr id="7" name="Text Placeholder 6">
            <a:extLst>
              <a:ext uri="{FF2B5EF4-FFF2-40B4-BE49-F238E27FC236}">
                <a16:creationId xmlns:a16="http://schemas.microsoft.com/office/drawing/2014/main" id="{B200B6CE-8CAE-2F49-4694-080F721DA868}"/>
              </a:ext>
            </a:extLst>
          </p:cNvPr>
          <p:cNvSpPr>
            <a:spLocks noGrp="1"/>
          </p:cNvSpPr>
          <p:nvPr>
            <p:ph type="body" sz="quarter" idx="12"/>
          </p:nvPr>
        </p:nvSpPr>
        <p:spPr/>
        <p:txBody>
          <a:bodyPr/>
          <a:lstStyle/>
          <a:p>
            <a:r>
              <a:rPr lang="en-GB"/>
              <a:t>Events@cornerstonebarristers.com</a:t>
            </a:r>
          </a:p>
        </p:txBody>
      </p:sp>
      <p:sp>
        <p:nvSpPr>
          <p:cNvPr id="8" name="Text Placeholder 7">
            <a:extLst>
              <a:ext uri="{FF2B5EF4-FFF2-40B4-BE49-F238E27FC236}">
                <a16:creationId xmlns:a16="http://schemas.microsoft.com/office/drawing/2014/main" id="{7A527C24-6DA5-7AD1-67FA-FCF0A5793F66}"/>
              </a:ext>
            </a:extLst>
          </p:cNvPr>
          <p:cNvSpPr>
            <a:spLocks noGrp="1"/>
          </p:cNvSpPr>
          <p:nvPr>
            <p:ph type="body" sz="quarter" idx="13"/>
          </p:nvPr>
        </p:nvSpPr>
        <p:spPr/>
        <p:txBody>
          <a:bodyPr/>
          <a:lstStyle/>
          <a:p>
            <a:r>
              <a:rPr lang="en-GB"/>
              <a:t>Instructions &amp; Inquiries</a:t>
            </a:r>
          </a:p>
        </p:txBody>
      </p:sp>
      <p:sp>
        <p:nvSpPr>
          <p:cNvPr id="9" name="Text Placeholder 8">
            <a:extLst>
              <a:ext uri="{FF2B5EF4-FFF2-40B4-BE49-F238E27FC236}">
                <a16:creationId xmlns:a16="http://schemas.microsoft.com/office/drawing/2014/main" id="{EB2AB829-B0F3-9CFE-8971-0236B9603D2A}"/>
              </a:ext>
            </a:extLst>
          </p:cNvPr>
          <p:cNvSpPr>
            <a:spLocks noGrp="1"/>
          </p:cNvSpPr>
          <p:nvPr>
            <p:ph type="body" sz="quarter" idx="14"/>
          </p:nvPr>
        </p:nvSpPr>
        <p:spPr/>
        <p:txBody>
          <a:bodyPr/>
          <a:lstStyle/>
          <a:p>
            <a:r>
              <a:rPr lang="en-GB"/>
              <a:t>Clerks@cornerstonebarristers.com</a:t>
            </a:r>
          </a:p>
        </p:txBody>
      </p:sp>
    </p:spTree>
    <p:extLst>
      <p:ext uri="{BB962C8B-B14F-4D97-AF65-F5344CB8AC3E}">
        <p14:creationId xmlns:p14="http://schemas.microsoft.com/office/powerpoint/2010/main" val="381109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Vulnerability</a:t>
            </a:r>
          </a:p>
        </p:txBody>
      </p:sp>
      <p:sp>
        <p:nvSpPr>
          <p:cNvPr id="7" name="Subtitle 6">
            <a:extLst>
              <a:ext uri="{FF2B5EF4-FFF2-40B4-BE49-F238E27FC236}">
                <a16:creationId xmlns:a16="http://schemas.microsoft.com/office/drawing/2014/main" id="{B0F45BDB-CD86-2F30-D6AC-E951ACB08DF4}"/>
              </a:ext>
            </a:extLst>
          </p:cNvPr>
          <p:cNvSpPr>
            <a:spLocks noGrp="1"/>
          </p:cNvSpPr>
          <p:nvPr>
            <p:ph type="subTitle" idx="1"/>
          </p:nvPr>
        </p:nvSpPr>
        <p:spPr/>
        <p:txBody>
          <a:bodyPr/>
          <a:lstStyle/>
          <a:p>
            <a:r>
              <a:rPr lang="en-US" sz="1400" b="1" dirty="0">
                <a:solidFill>
                  <a:srgbClr val="F05AA0"/>
                </a:solidFill>
                <a:latin typeface="+mj-lt"/>
              </a:rPr>
              <a:t>Sarah Salmon</a:t>
            </a:r>
          </a:p>
          <a:p>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a:t>01</a:t>
            </a:r>
          </a:p>
        </p:txBody>
      </p:sp>
    </p:spTree>
    <p:extLst>
      <p:ext uri="{BB962C8B-B14F-4D97-AF65-F5344CB8AC3E}">
        <p14:creationId xmlns:p14="http://schemas.microsoft.com/office/powerpoint/2010/main" val="68824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p:txBody>
          <a:bodyPr/>
          <a:lstStyle/>
          <a:p>
            <a:pPr marL="171450" indent="-171450">
              <a:buFont typeface="Arial" panose="020B0604020202020204" pitchFamily="34" charset="0"/>
              <a:buChar char="•"/>
            </a:pPr>
            <a:r>
              <a:rPr lang="en-GB" sz="1200" dirty="0"/>
              <a:t>ARTICLE 6 European Convention of Human Rights (ECHR)</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ARTICLE 14 ECHR prohibits discrimination in enjoyment of convention rights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SECTION 6(1) Human Rights Act 1998 – Unlawful for public body to act in way which is incompatible with ECHR</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ARTICLE 13 UN Convention on the Rights of Persons with Disabilities (adopted 2007): </a:t>
            </a:r>
          </a:p>
          <a:p>
            <a:pPr marL="171450" indent="-171450">
              <a:buFont typeface="Arial" panose="020B0604020202020204" pitchFamily="34" charset="0"/>
              <a:buChar char="•"/>
            </a:pPr>
            <a:endParaRPr lang="en-GB" sz="1200" dirty="0"/>
          </a:p>
          <a:p>
            <a:pPr marL="171450"/>
            <a:r>
              <a:rPr lang="en-GB" sz="1200" i="1" dirty="0"/>
              <a:t>“State Parties shall ensure effective access to justice for persons with disabilities on an equal basis with others, including through the provision of procedural and age-appropriate accommodations, in order to </a:t>
            </a:r>
            <a:r>
              <a:rPr lang="en-GB" sz="1200" i="1" dirty="0" err="1"/>
              <a:t>facilitie</a:t>
            </a:r>
            <a:r>
              <a:rPr lang="en-GB" sz="1200" i="1" dirty="0"/>
              <a:t> their effective role as direct and indirect participants, including as witnesses, in all legal proceedings, including at investigative and other preliminary stages”</a:t>
            </a:r>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What do we mean by vulnerability?</a:t>
            </a:r>
          </a:p>
        </p:txBody>
      </p:sp>
    </p:spTree>
    <p:extLst>
      <p:ext uri="{BB962C8B-B14F-4D97-AF65-F5344CB8AC3E}">
        <p14:creationId xmlns:p14="http://schemas.microsoft.com/office/powerpoint/2010/main" val="264213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B0465A-EFC5-9609-F6EC-64F1A05C77C1}"/>
              </a:ext>
            </a:extLst>
          </p:cNvPr>
          <p:cNvSpPr>
            <a:spLocks noGrp="1"/>
          </p:cNvSpPr>
          <p:nvPr>
            <p:ph type="title"/>
          </p:nvPr>
        </p:nvSpPr>
        <p:spPr>
          <a:xfrm>
            <a:off x="2277000" y="2985571"/>
            <a:ext cx="4590000" cy="531900"/>
          </a:xfrm>
        </p:spPr>
        <p:txBody>
          <a:bodyPr/>
          <a:lstStyle/>
          <a:p>
            <a:r>
              <a:rPr lang="en-GB" dirty="0"/>
              <a:t>July 2020, Anti-social Behaviour and the Civil Courts (Civil Justice Council), at para. 217.</a:t>
            </a:r>
          </a:p>
        </p:txBody>
      </p:sp>
      <p:sp>
        <p:nvSpPr>
          <p:cNvPr id="6" name="Subtitle 5">
            <a:extLst>
              <a:ext uri="{FF2B5EF4-FFF2-40B4-BE49-F238E27FC236}">
                <a16:creationId xmlns:a16="http://schemas.microsoft.com/office/drawing/2014/main" id="{AA1461C1-6609-B03D-7349-5A015F5D1FB9}"/>
              </a:ext>
            </a:extLst>
          </p:cNvPr>
          <p:cNvSpPr>
            <a:spLocks noGrp="1"/>
          </p:cNvSpPr>
          <p:nvPr>
            <p:ph type="subTitle" idx="1"/>
          </p:nvPr>
        </p:nvSpPr>
        <p:spPr/>
        <p:txBody>
          <a:bodyPr/>
          <a:lstStyle/>
          <a:p>
            <a:r>
              <a:rPr lang="en-GB" dirty="0"/>
              <a:t>“Vulnerability may be endogenous or arise as a reaction to some step or factor within the litigation process; it may be general or situational, permanent or temporary (or a mixture). Some people have mental and/or physical conditions which render them vulnerable and hamper their access to justice and some are vulnerable by reason of the subject matter of the proceedings before the court…”</a:t>
            </a:r>
          </a:p>
        </p:txBody>
      </p:sp>
    </p:spTree>
    <p:extLst>
      <p:ext uri="{BB962C8B-B14F-4D97-AF65-F5344CB8AC3E}">
        <p14:creationId xmlns:p14="http://schemas.microsoft.com/office/powerpoint/2010/main" val="1701862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2D192F-E39E-DE8C-AC49-A75B9414C8F9}"/>
              </a:ext>
            </a:extLst>
          </p:cNvPr>
          <p:cNvSpPr>
            <a:spLocks noGrp="1"/>
          </p:cNvSpPr>
          <p:nvPr>
            <p:ph type="body" sz="quarter" idx="12"/>
          </p:nvPr>
        </p:nvSpPr>
        <p:spPr/>
        <p:txBody>
          <a:bodyPr/>
          <a:lstStyle/>
          <a:p>
            <a:r>
              <a:rPr lang="en-GB" dirty="0"/>
              <a:t>Key issues</a:t>
            </a:r>
          </a:p>
        </p:txBody>
      </p:sp>
      <p:sp>
        <p:nvSpPr>
          <p:cNvPr id="6" name="Text Placeholder 5">
            <a:extLst>
              <a:ext uri="{FF2B5EF4-FFF2-40B4-BE49-F238E27FC236}">
                <a16:creationId xmlns:a16="http://schemas.microsoft.com/office/drawing/2014/main" id="{E501A618-C1AB-7C43-75E3-653D2F89994B}"/>
              </a:ext>
            </a:extLst>
          </p:cNvPr>
          <p:cNvSpPr>
            <a:spLocks noGrp="1"/>
          </p:cNvSpPr>
          <p:nvPr>
            <p:ph type="body" sz="quarter" idx="13"/>
          </p:nvPr>
        </p:nvSpPr>
        <p:spPr/>
        <p:txBody>
          <a:bodyPr/>
          <a:lstStyle/>
          <a:p>
            <a:r>
              <a:rPr lang="en-GB" sz="1300" dirty="0"/>
              <a:t>Capacity</a:t>
            </a:r>
          </a:p>
        </p:txBody>
      </p:sp>
      <p:sp>
        <p:nvSpPr>
          <p:cNvPr id="7" name="Text Placeholder 6">
            <a:extLst>
              <a:ext uri="{FF2B5EF4-FFF2-40B4-BE49-F238E27FC236}">
                <a16:creationId xmlns:a16="http://schemas.microsoft.com/office/drawing/2014/main" id="{FC468637-E998-51A0-0557-47235A6EE439}"/>
              </a:ext>
            </a:extLst>
          </p:cNvPr>
          <p:cNvSpPr>
            <a:spLocks noGrp="1"/>
          </p:cNvSpPr>
          <p:nvPr>
            <p:ph type="body" sz="quarter" idx="14"/>
          </p:nvPr>
        </p:nvSpPr>
        <p:spPr/>
        <p:txBody>
          <a:bodyPr/>
          <a:lstStyle/>
          <a:p>
            <a:r>
              <a:rPr lang="en-GB" sz="1200"/>
              <a:t>Communication</a:t>
            </a:r>
          </a:p>
        </p:txBody>
      </p:sp>
      <p:sp>
        <p:nvSpPr>
          <p:cNvPr id="8" name="Text Placeholder 7">
            <a:extLst>
              <a:ext uri="{FF2B5EF4-FFF2-40B4-BE49-F238E27FC236}">
                <a16:creationId xmlns:a16="http://schemas.microsoft.com/office/drawing/2014/main" id="{38F89188-A3F4-BA2B-8368-8CBEF68B0089}"/>
              </a:ext>
            </a:extLst>
          </p:cNvPr>
          <p:cNvSpPr>
            <a:spLocks noGrp="1"/>
          </p:cNvSpPr>
          <p:nvPr>
            <p:ph type="body" sz="quarter" idx="15"/>
          </p:nvPr>
        </p:nvSpPr>
        <p:spPr/>
        <p:txBody>
          <a:bodyPr/>
          <a:lstStyle/>
          <a:p>
            <a:r>
              <a:rPr lang="en-GB" sz="1300"/>
              <a:t>Maturity</a:t>
            </a:r>
          </a:p>
        </p:txBody>
      </p:sp>
      <p:sp>
        <p:nvSpPr>
          <p:cNvPr id="9" name="Text Placeholder 8">
            <a:extLst>
              <a:ext uri="{FF2B5EF4-FFF2-40B4-BE49-F238E27FC236}">
                <a16:creationId xmlns:a16="http://schemas.microsoft.com/office/drawing/2014/main" id="{1A3B574C-8DE7-5939-18BC-AE59E5E6A2E4}"/>
              </a:ext>
            </a:extLst>
          </p:cNvPr>
          <p:cNvSpPr>
            <a:spLocks noGrp="1"/>
          </p:cNvSpPr>
          <p:nvPr>
            <p:ph type="body" sz="quarter" idx="19"/>
          </p:nvPr>
        </p:nvSpPr>
        <p:spPr/>
        <p:txBody>
          <a:bodyPr/>
          <a:lstStyle/>
          <a:p>
            <a:r>
              <a:rPr lang="en-GB" sz="1300"/>
              <a:t>Physical disability</a:t>
            </a:r>
          </a:p>
        </p:txBody>
      </p:sp>
      <p:sp>
        <p:nvSpPr>
          <p:cNvPr id="10" name="Text Placeholder 9">
            <a:extLst>
              <a:ext uri="{FF2B5EF4-FFF2-40B4-BE49-F238E27FC236}">
                <a16:creationId xmlns:a16="http://schemas.microsoft.com/office/drawing/2014/main" id="{FC330CF5-C347-4F35-06BA-89E38E37BBC6}"/>
              </a:ext>
            </a:extLst>
          </p:cNvPr>
          <p:cNvSpPr>
            <a:spLocks noGrp="1"/>
          </p:cNvSpPr>
          <p:nvPr>
            <p:ph type="body" sz="quarter" idx="20"/>
          </p:nvPr>
        </p:nvSpPr>
        <p:spPr/>
        <p:txBody>
          <a:bodyPr/>
          <a:lstStyle/>
          <a:p>
            <a:r>
              <a:rPr lang="en-GB" sz="1300"/>
              <a:t>Impact of subject matter</a:t>
            </a:r>
          </a:p>
        </p:txBody>
      </p:sp>
      <p:sp>
        <p:nvSpPr>
          <p:cNvPr id="11" name="Text Placeholder 10">
            <a:extLst>
              <a:ext uri="{FF2B5EF4-FFF2-40B4-BE49-F238E27FC236}">
                <a16:creationId xmlns:a16="http://schemas.microsoft.com/office/drawing/2014/main" id="{2BDCD8E6-38B4-72EC-7EA0-A5581C018B85}"/>
              </a:ext>
            </a:extLst>
          </p:cNvPr>
          <p:cNvSpPr>
            <a:spLocks noGrp="1"/>
          </p:cNvSpPr>
          <p:nvPr>
            <p:ph type="body" sz="quarter" idx="21"/>
          </p:nvPr>
        </p:nvSpPr>
        <p:spPr/>
        <p:txBody>
          <a:bodyPr/>
          <a:lstStyle/>
          <a:p>
            <a:r>
              <a:rPr lang="en-GB" sz="1300"/>
              <a:t>Social, cultural &amp; domestic </a:t>
            </a:r>
          </a:p>
        </p:txBody>
      </p:sp>
      <p:sp>
        <p:nvSpPr>
          <p:cNvPr id="12" name="Text Placeholder 11">
            <a:extLst>
              <a:ext uri="{FF2B5EF4-FFF2-40B4-BE49-F238E27FC236}">
                <a16:creationId xmlns:a16="http://schemas.microsoft.com/office/drawing/2014/main" id="{471157E8-AC52-AE05-715B-45D7DC8DFF28}"/>
              </a:ext>
            </a:extLst>
          </p:cNvPr>
          <p:cNvSpPr>
            <a:spLocks noGrp="1"/>
          </p:cNvSpPr>
          <p:nvPr>
            <p:ph type="body" sz="quarter" idx="22"/>
          </p:nvPr>
        </p:nvSpPr>
        <p:spPr/>
        <p:txBody>
          <a:bodyPr/>
          <a:lstStyle/>
          <a:p>
            <a:r>
              <a:rPr lang="en-GB" sz="1300"/>
              <a:t>Relationship with parties &amp; witnesses</a:t>
            </a:r>
          </a:p>
        </p:txBody>
      </p:sp>
      <p:sp>
        <p:nvSpPr>
          <p:cNvPr id="13" name="Text Placeholder 12">
            <a:extLst>
              <a:ext uri="{FF2B5EF4-FFF2-40B4-BE49-F238E27FC236}">
                <a16:creationId xmlns:a16="http://schemas.microsoft.com/office/drawing/2014/main" id="{0A2BD81C-6A36-B8BE-0E70-C00335BFE0FA}"/>
              </a:ext>
            </a:extLst>
          </p:cNvPr>
          <p:cNvSpPr>
            <a:spLocks noGrp="1"/>
          </p:cNvSpPr>
          <p:nvPr>
            <p:ph type="body" sz="quarter" idx="23"/>
          </p:nvPr>
        </p:nvSpPr>
        <p:spPr/>
        <p:txBody>
          <a:bodyPr/>
          <a:lstStyle/>
          <a:p>
            <a:r>
              <a:rPr lang="en-GB" sz="1300"/>
              <a:t>Other</a:t>
            </a:r>
          </a:p>
        </p:txBody>
      </p:sp>
    </p:spTree>
    <p:extLst>
      <p:ext uri="{BB962C8B-B14F-4D97-AF65-F5344CB8AC3E}">
        <p14:creationId xmlns:p14="http://schemas.microsoft.com/office/powerpoint/2010/main" val="3221381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830784-80D9-5DF9-944A-84A3F26A0DA9}"/>
              </a:ext>
            </a:extLst>
          </p:cNvPr>
          <p:cNvPicPr>
            <a:picLocks noGrp="1" noChangeAspect="1"/>
          </p:cNvPicPr>
          <p:nvPr>
            <p:ph type="pic" sz="quarter" idx="13"/>
          </p:nvPr>
        </p:nvPicPr>
        <p:blipFill>
          <a:blip r:embed="rId2"/>
          <a:srcRect l="29095" r="29095"/>
          <a:stretch/>
        </p:blipFill>
        <p:spPr/>
      </p:pic>
      <p:sp>
        <p:nvSpPr>
          <p:cNvPr id="2" name="Text Placeholder 1">
            <a:extLst>
              <a:ext uri="{FF2B5EF4-FFF2-40B4-BE49-F238E27FC236}">
                <a16:creationId xmlns:a16="http://schemas.microsoft.com/office/drawing/2014/main" id="{90A87AE1-EEF4-AC01-85AE-C675C4D0389B}"/>
              </a:ext>
            </a:extLst>
          </p:cNvPr>
          <p:cNvSpPr>
            <a:spLocks noGrp="1"/>
          </p:cNvSpPr>
          <p:nvPr>
            <p:ph type="body" sz="quarter" idx="10"/>
          </p:nvPr>
        </p:nvSpPr>
        <p:spPr>
          <a:xfrm>
            <a:off x="3738200" y="1517619"/>
            <a:ext cx="3806113" cy="2885678"/>
          </a:xfrm>
        </p:spPr>
        <p:txBody>
          <a:bodyPr/>
          <a:lstStyle/>
          <a:p>
            <a:pPr marL="171450" indent="-171450">
              <a:buFont typeface="Arial" panose="020B0604020202020204" pitchFamily="34" charset="0"/>
              <a:buChar char="•"/>
            </a:pPr>
            <a:r>
              <a:rPr lang="en-GB" dirty="0"/>
              <a:t>Does the person have a protected characteristic?</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Section 4 </a:t>
            </a:r>
            <a:r>
              <a:rPr lang="en-GB" dirty="0" err="1"/>
              <a:t>EqA</a:t>
            </a:r>
            <a:r>
              <a:rPr lang="en-GB" dirty="0"/>
              <a:t> 2010</a:t>
            </a:r>
          </a:p>
          <a:p>
            <a:pPr marL="171450" indent="-171450">
              <a:buFont typeface="Arial" panose="020B0604020202020204" pitchFamily="34" charset="0"/>
              <a:buChar char="•"/>
            </a:pPr>
            <a:endParaRPr lang="en-GB" dirty="0"/>
          </a:p>
          <a:p>
            <a:pPr marL="342900" lvl="1">
              <a:buFont typeface="Courier New" panose="02070309020205020404" pitchFamily="49" charset="0"/>
              <a:buChar char="o"/>
            </a:pPr>
            <a:r>
              <a:rPr lang="en-GB" dirty="0"/>
              <a:t>Age</a:t>
            </a:r>
          </a:p>
          <a:p>
            <a:pPr marL="342900" lvl="1">
              <a:buFont typeface="Courier New" panose="02070309020205020404" pitchFamily="49" charset="0"/>
              <a:buChar char="o"/>
            </a:pPr>
            <a:r>
              <a:rPr lang="en-GB" dirty="0"/>
              <a:t>Disability </a:t>
            </a:r>
          </a:p>
          <a:p>
            <a:pPr marL="342900" lvl="1">
              <a:buFont typeface="Courier New" panose="02070309020205020404" pitchFamily="49" charset="0"/>
              <a:buChar char="o"/>
            </a:pPr>
            <a:r>
              <a:rPr lang="en-GB" dirty="0"/>
              <a:t>Gender reassignment </a:t>
            </a:r>
          </a:p>
          <a:p>
            <a:pPr marL="342900" lvl="1">
              <a:buFont typeface="Courier New" panose="02070309020205020404" pitchFamily="49" charset="0"/>
              <a:buChar char="o"/>
            </a:pPr>
            <a:r>
              <a:rPr lang="en-GB" dirty="0"/>
              <a:t>Marital or civil partnership status</a:t>
            </a:r>
          </a:p>
          <a:p>
            <a:pPr marL="342900" lvl="1">
              <a:buFont typeface="Courier New" panose="02070309020205020404" pitchFamily="49" charset="0"/>
              <a:buChar char="o"/>
            </a:pPr>
            <a:r>
              <a:rPr lang="en-GB" dirty="0"/>
              <a:t>Pregnancy or maternity</a:t>
            </a:r>
          </a:p>
          <a:p>
            <a:pPr marL="342900" lvl="1">
              <a:buFont typeface="Courier New" panose="02070309020205020404" pitchFamily="49" charset="0"/>
              <a:buChar char="o"/>
            </a:pPr>
            <a:r>
              <a:rPr lang="en-GB" dirty="0"/>
              <a:t>Race</a:t>
            </a:r>
          </a:p>
          <a:p>
            <a:pPr marL="342900" lvl="1">
              <a:buFont typeface="Courier New" panose="02070309020205020404" pitchFamily="49" charset="0"/>
              <a:buChar char="o"/>
            </a:pPr>
            <a:r>
              <a:rPr lang="en-GB" dirty="0"/>
              <a:t>Religion </a:t>
            </a:r>
          </a:p>
          <a:p>
            <a:pPr marL="342900" lvl="1">
              <a:buFont typeface="Courier New" panose="02070309020205020404" pitchFamily="49" charset="0"/>
              <a:buChar char="o"/>
            </a:pPr>
            <a:r>
              <a:rPr lang="en-GB" dirty="0"/>
              <a:t>Sex</a:t>
            </a:r>
          </a:p>
          <a:p>
            <a:pPr marL="342900" lvl="1">
              <a:buFont typeface="Courier New" panose="02070309020205020404" pitchFamily="49" charset="0"/>
              <a:buChar char="o"/>
            </a:pPr>
            <a:r>
              <a:rPr lang="en-GB" dirty="0"/>
              <a:t>Sexual orientation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 person (P) has a disability if (a) P has a physical or mental impairment, and (b) the impairment has a substantial and long-term adverse effect on P’s ability to carry out normal day-to-day activities: s.6 </a:t>
            </a:r>
            <a:r>
              <a:rPr lang="en-GB" dirty="0" err="1"/>
              <a:t>EqA</a:t>
            </a:r>
            <a:r>
              <a:rPr lang="en-GB" dirty="0"/>
              <a:t> 2010.</a:t>
            </a:r>
          </a:p>
          <a:p>
            <a:pPr marL="171450" indent="-171450">
              <a:buFont typeface="Courier New" panose="02070309020205020404" pitchFamily="49" charset="0"/>
              <a:buChar char="o"/>
            </a:pPr>
            <a:endParaRPr lang="en-GB" dirty="0"/>
          </a:p>
          <a:p>
            <a:pPr marL="342900" lvl="1">
              <a:buFont typeface="Courier New" panose="02070309020205020404" pitchFamily="49" charset="0"/>
              <a:buChar char="o"/>
            </a:pPr>
            <a:endParaRPr lang="en-GB" dirty="0"/>
          </a:p>
          <a:p>
            <a:pPr marL="342900" lvl="1">
              <a:buFont typeface="Courier New" panose="02070309020205020404" pitchFamily="49" charset="0"/>
              <a:buChar char="o"/>
            </a:pPr>
            <a:endParaRPr lang="en-GB" dirty="0"/>
          </a:p>
        </p:txBody>
      </p:sp>
      <p:sp>
        <p:nvSpPr>
          <p:cNvPr id="3" name="Text Placeholder 2">
            <a:extLst>
              <a:ext uri="{FF2B5EF4-FFF2-40B4-BE49-F238E27FC236}">
                <a16:creationId xmlns:a16="http://schemas.microsoft.com/office/drawing/2014/main" id="{449520F9-DD1C-719E-8E42-4C209DF92F3E}"/>
              </a:ext>
            </a:extLst>
          </p:cNvPr>
          <p:cNvSpPr>
            <a:spLocks noGrp="1"/>
          </p:cNvSpPr>
          <p:nvPr>
            <p:ph type="body" sz="quarter" idx="12"/>
          </p:nvPr>
        </p:nvSpPr>
        <p:spPr/>
        <p:txBody>
          <a:bodyPr/>
          <a:lstStyle/>
          <a:p>
            <a:r>
              <a:rPr lang="en-GB" dirty="0"/>
              <a:t>Equality Act 2010</a:t>
            </a:r>
          </a:p>
        </p:txBody>
      </p:sp>
    </p:spTree>
    <p:extLst>
      <p:ext uri="{BB962C8B-B14F-4D97-AF65-F5344CB8AC3E}">
        <p14:creationId xmlns:p14="http://schemas.microsoft.com/office/powerpoint/2010/main" val="4080714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7F9AE7-DDFF-22DA-3299-6F5A2CBB1447}"/>
              </a:ext>
            </a:extLst>
          </p:cNvPr>
          <p:cNvSpPr>
            <a:spLocks noGrp="1"/>
          </p:cNvSpPr>
          <p:nvPr>
            <p:ph type="body" sz="quarter" idx="12"/>
          </p:nvPr>
        </p:nvSpPr>
        <p:spPr/>
        <p:txBody>
          <a:bodyPr/>
          <a:lstStyle/>
          <a:p>
            <a:r>
              <a:rPr lang="en-GB" dirty="0"/>
              <a:t>Key considerations</a:t>
            </a:r>
          </a:p>
        </p:txBody>
      </p:sp>
      <p:sp>
        <p:nvSpPr>
          <p:cNvPr id="6" name="Text Placeholder 5">
            <a:extLst>
              <a:ext uri="{FF2B5EF4-FFF2-40B4-BE49-F238E27FC236}">
                <a16:creationId xmlns:a16="http://schemas.microsoft.com/office/drawing/2014/main" id="{108850A7-4557-45CE-93E2-18D6CACBFD1C}"/>
              </a:ext>
            </a:extLst>
          </p:cNvPr>
          <p:cNvSpPr>
            <a:spLocks noGrp="1"/>
          </p:cNvSpPr>
          <p:nvPr>
            <p:ph type="body" sz="quarter" idx="13"/>
          </p:nvPr>
        </p:nvSpPr>
        <p:spPr/>
        <p:txBody>
          <a:bodyPr/>
          <a:lstStyle/>
          <a:p>
            <a:r>
              <a:rPr lang="en-GB" sz="1300"/>
              <a:t>Managing the tenancy</a:t>
            </a:r>
          </a:p>
        </p:txBody>
      </p:sp>
      <p:sp>
        <p:nvSpPr>
          <p:cNvPr id="7" name="Text Placeholder 6">
            <a:extLst>
              <a:ext uri="{FF2B5EF4-FFF2-40B4-BE49-F238E27FC236}">
                <a16:creationId xmlns:a16="http://schemas.microsoft.com/office/drawing/2014/main" id="{A6E19FDC-8B6D-1CA7-EC22-283BC4176B01}"/>
              </a:ext>
            </a:extLst>
          </p:cNvPr>
          <p:cNvSpPr>
            <a:spLocks noGrp="1"/>
          </p:cNvSpPr>
          <p:nvPr>
            <p:ph type="body" sz="quarter" idx="15"/>
          </p:nvPr>
        </p:nvSpPr>
        <p:spPr/>
        <p:txBody>
          <a:bodyPr/>
          <a:lstStyle/>
          <a:p>
            <a:r>
              <a:rPr lang="en-GB"/>
              <a:t>How will this impact on…</a:t>
            </a:r>
          </a:p>
        </p:txBody>
      </p:sp>
      <p:sp>
        <p:nvSpPr>
          <p:cNvPr id="8" name="Text Placeholder 7">
            <a:extLst>
              <a:ext uri="{FF2B5EF4-FFF2-40B4-BE49-F238E27FC236}">
                <a16:creationId xmlns:a16="http://schemas.microsoft.com/office/drawing/2014/main" id="{DC8F1FC9-6CAA-5A6B-FEAE-34B588504870}"/>
              </a:ext>
            </a:extLst>
          </p:cNvPr>
          <p:cNvSpPr>
            <a:spLocks noGrp="1"/>
          </p:cNvSpPr>
          <p:nvPr>
            <p:ph type="body" sz="quarter" idx="16"/>
          </p:nvPr>
        </p:nvSpPr>
        <p:spPr/>
        <p:txBody>
          <a:bodyPr/>
          <a:lstStyle/>
          <a:p>
            <a:r>
              <a:rPr lang="en-GB" sz="1300"/>
              <a:t>Attending court</a:t>
            </a:r>
          </a:p>
        </p:txBody>
      </p:sp>
      <p:sp>
        <p:nvSpPr>
          <p:cNvPr id="9" name="Text Placeholder 8">
            <a:extLst>
              <a:ext uri="{FF2B5EF4-FFF2-40B4-BE49-F238E27FC236}">
                <a16:creationId xmlns:a16="http://schemas.microsoft.com/office/drawing/2014/main" id="{ECB0B3A9-9015-783A-0A2B-7DDFD8A487C6}"/>
              </a:ext>
            </a:extLst>
          </p:cNvPr>
          <p:cNvSpPr>
            <a:spLocks noGrp="1"/>
          </p:cNvSpPr>
          <p:nvPr>
            <p:ph type="body" sz="quarter" idx="17"/>
          </p:nvPr>
        </p:nvSpPr>
        <p:spPr/>
        <p:txBody>
          <a:bodyPr/>
          <a:lstStyle/>
          <a:p>
            <a:r>
              <a:rPr lang="en-GB" sz="1300"/>
              <a:t>Evidence</a:t>
            </a:r>
          </a:p>
        </p:txBody>
      </p:sp>
      <p:sp>
        <p:nvSpPr>
          <p:cNvPr id="10" name="Text Placeholder 9">
            <a:extLst>
              <a:ext uri="{FF2B5EF4-FFF2-40B4-BE49-F238E27FC236}">
                <a16:creationId xmlns:a16="http://schemas.microsoft.com/office/drawing/2014/main" id="{5A73DB43-926B-0F46-A2E9-240C7C8D369E}"/>
              </a:ext>
            </a:extLst>
          </p:cNvPr>
          <p:cNvSpPr>
            <a:spLocks noGrp="1"/>
          </p:cNvSpPr>
          <p:nvPr>
            <p:ph type="body" sz="quarter" idx="18"/>
          </p:nvPr>
        </p:nvSpPr>
        <p:spPr/>
        <p:txBody>
          <a:bodyPr/>
          <a:lstStyle/>
          <a:p>
            <a:r>
              <a:rPr lang="en-GB" sz="1300"/>
              <a:t>Defence?</a:t>
            </a:r>
          </a:p>
        </p:txBody>
      </p:sp>
      <p:sp>
        <p:nvSpPr>
          <p:cNvPr id="11" name="Text Placeholder 10">
            <a:extLst>
              <a:ext uri="{FF2B5EF4-FFF2-40B4-BE49-F238E27FC236}">
                <a16:creationId xmlns:a16="http://schemas.microsoft.com/office/drawing/2014/main" id="{B472B53A-91E7-5B51-B563-D5F8BA29CE05}"/>
              </a:ext>
            </a:extLst>
          </p:cNvPr>
          <p:cNvSpPr>
            <a:spLocks noGrp="1"/>
          </p:cNvSpPr>
          <p:nvPr>
            <p:ph type="body" sz="quarter" idx="19"/>
          </p:nvPr>
        </p:nvSpPr>
        <p:spPr/>
        <p:txBody>
          <a:bodyPr/>
          <a:lstStyle/>
          <a:p>
            <a:r>
              <a:rPr lang="en-GB" sz="1300"/>
              <a:t>Access to justice</a:t>
            </a:r>
          </a:p>
        </p:txBody>
      </p:sp>
      <p:sp>
        <p:nvSpPr>
          <p:cNvPr id="12" name="Text Placeholder 11">
            <a:extLst>
              <a:ext uri="{FF2B5EF4-FFF2-40B4-BE49-F238E27FC236}">
                <a16:creationId xmlns:a16="http://schemas.microsoft.com/office/drawing/2014/main" id="{125DC852-B698-5A45-CD17-08FFD947921D}"/>
              </a:ext>
            </a:extLst>
          </p:cNvPr>
          <p:cNvSpPr>
            <a:spLocks noGrp="1"/>
          </p:cNvSpPr>
          <p:nvPr>
            <p:ph type="body" sz="quarter" idx="20"/>
          </p:nvPr>
        </p:nvSpPr>
        <p:spPr/>
        <p:txBody>
          <a:bodyPr/>
          <a:lstStyle/>
          <a:p>
            <a:r>
              <a:rPr lang="en-GB" sz="1300"/>
              <a:t>Case mgmt.</a:t>
            </a:r>
          </a:p>
        </p:txBody>
      </p:sp>
    </p:spTree>
    <p:extLst>
      <p:ext uri="{BB962C8B-B14F-4D97-AF65-F5344CB8AC3E}">
        <p14:creationId xmlns:p14="http://schemas.microsoft.com/office/powerpoint/2010/main" val="1797642079"/>
      </p:ext>
    </p:extLst>
  </p:cSld>
  <p:clrMapOvr>
    <a:masterClrMapping/>
  </p:clrMapOvr>
</p:sld>
</file>

<file path=ppt/theme/theme1.xml><?xml version="1.0" encoding="utf-8"?>
<a:theme xmlns:a="http://schemas.openxmlformats.org/drawingml/2006/main" name="Minimalist Business Basic Template by Slidesgo">
  <a:themeElements>
    <a:clrScheme name="Custom 15">
      <a:dk1>
        <a:srgbClr val="182B2A"/>
      </a:dk1>
      <a:lt1>
        <a:srgbClr val="FFFFFF"/>
      </a:lt1>
      <a:dk2>
        <a:srgbClr val="2C4444"/>
      </a:dk2>
      <a:lt2>
        <a:srgbClr val="C6DADA"/>
      </a:lt2>
      <a:accent1>
        <a:srgbClr val="2C4444"/>
      </a:accent1>
      <a:accent2>
        <a:srgbClr val="FF5AA4"/>
      </a:accent2>
      <a:accent3>
        <a:srgbClr val="8E0040"/>
      </a:accent3>
      <a:accent4>
        <a:srgbClr val="182B2A"/>
      </a:accent4>
      <a:accent5>
        <a:srgbClr val="567A78"/>
      </a:accent5>
      <a:accent6>
        <a:srgbClr val="FFABD1"/>
      </a:accent6>
      <a:hlink>
        <a:srgbClr val="FF5AA4"/>
      </a:hlink>
      <a:folHlink>
        <a:srgbClr val="8E0040"/>
      </a:folHlink>
    </a:clrScheme>
    <a:fontScheme name="Custom 4">
      <a:majorFont>
        <a:latin typeface="montserra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TotalTime>
  <Words>2338</Words>
  <Application>Microsoft Office PowerPoint</Application>
  <PresentationFormat>On-screen Show (16:9)</PresentationFormat>
  <Paragraphs>303</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Roboto</vt:lpstr>
      <vt:lpstr>Courier New</vt:lpstr>
      <vt:lpstr>Arial</vt:lpstr>
      <vt:lpstr>Open Sans</vt:lpstr>
      <vt:lpstr>Montserrat</vt:lpstr>
      <vt:lpstr>Montserrat</vt:lpstr>
      <vt:lpstr>Roboto</vt:lpstr>
      <vt:lpstr>Minimalist Business Basic Template by Slidesgo</vt:lpstr>
      <vt:lpstr>PowerPoint Presentation</vt:lpstr>
      <vt:lpstr>PowerPoint Presentation</vt:lpstr>
      <vt:lpstr>Overview</vt:lpstr>
      <vt:lpstr>Vulnerability</vt:lpstr>
      <vt:lpstr>PowerPoint Presentation</vt:lpstr>
      <vt:lpstr>July 2020, Anti-social Behaviour and the Civil Courts (Civil Justice Council), at para. 217.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Sector Equality Duty</vt:lpstr>
      <vt:lpstr>PowerPoint Presentation</vt:lpstr>
      <vt:lpstr>PowerPoint Presentation</vt:lpstr>
      <vt:lpstr>Purpose / limitation of PSED</vt:lpstr>
      <vt:lpstr>PowerPoint Presentation</vt:lpstr>
      <vt:lpstr>PowerPoint Presentation</vt:lpstr>
      <vt:lpstr>PowerPoint Presentation</vt:lpstr>
      <vt:lpstr>PowerPoint Presentation</vt:lpstr>
      <vt:lpstr>PowerPoint Presentation</vt:lpstr>
      <vt:lpstr>R (SG) v SSHD [2016] EWHC 2639 (Admin) ¶329</vt:lpstr>
      <vt:lpstr>PowerPoint Presentation</vt:lpstr>
      <vt:lpstr>Case Preparation</vt:lpstr>
      <vt:lpstr>PowerPoint Presentation</vt:lpstr>
      <vt:lpstr>PowerPoint Presentation</vt:lpstr>
      <vt:lpstr>Keeping matters under review</vt:lpstr>
      <vt:lpstr>Getting it wrong</vt:lpstr>
      <vt:lpstr>Claims and counterclaims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Basic Template</dc:title>
  <dc:creator>Manuel Dominguez</dc:creator>
  <cp:lastModifiedBy>William Murphy</cp:lastModifiedBy>
  <cp:revision>15</cp:revision>
  <dcterms:modified xsi:type="dcterms:W3CDTF">2023-10-06T16:01:09Z</dcterms:modified>
</cp:coreProperties>
</file>