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44"/>
  </p:notesMasterIdLst>
  <p:sldIdLst>
    <p:sldId id="372" r:id="rId2"/>
    <p:sldId id="375" r:id="rId3"/>
    <p:sldId id="340" r:id="rId4"/>
    <p:sldId id="309" r:id="rId5"/>
    <p:sldId id="302" r:id="rId6"/>
    <p:sldId id="303" r:id="rId7"/>
    <p:sldId id="304" r:id="rId8"/>
    <p:sldId id="342" r:id="rId9"/>
    <p:sldId id="301" r:id="rId10"/>
    <p:sldId id="343" r:id="rId11"/>
    <p:sldId id="316" r:id="rId12"/>
    <p:sldId id="344" r:id="rId13"/>
    <p:sldId id="355" r:id="rId14"/>
    <p:sldId id="312" r:id="rId15"/>
    <p:sldId id="346" r:id="rId16"/>
    <p:sldId id="347" r:id="rId17"/>
    <p:sldId id="356" r:id="rId18"/>
    <p:sldId id="349" r:id="rId19"/>
    <p:sldId id="350" r:id="rId20"/>
    <p:sldId id="351" r:id="rId21"/>
    <p:sldId id="352" r:id="rId22"/>
    <p:sldId id="353" r:id="rId23"/>
    <p:sldId id="354" r:id="rId24"/>
    <p:sldId id="357" r:id="rId25"/>
    <p:sldId id="359" r:id="rId26"/>
    <p:sldId id="358" r:id="rId27"/>
    <p:sldId id="360" r:id="rId28"/>
    <p:sldId id="361" r:id="rId29"/>
    <p:sldId id="314" r:id="rId30"/>
    <p:sldId id="362" r:id="rId31"/>
    <p:sldId id="363" r:id="rId32"/>
    <p:sldId id="364" r:id="rId33"/>
    <p:sldId id="365" r:id="rId34"/>
    <p:sldId id="367" r:id="rId35"/>
    <p:sldId id="369" r:id="rId36"/>
    <p:sldId id="370" r:id="rId37"/>
    <p:sldId id="371" r:id="rId38"/>
    <p:sldId id="373" r:id="rId39"/>
    <p:sldId id="376" r:id="rId40"/>
    <p:sldId id="378" r:id="rId41"/>
    <p:sldId id="377" r:id="rId42"/>
    <p:sldId id="374" r:id="rId43"/>
  </p:sldIdLst>
  <p:sldSz cx="9144000" cy="5143500" type="screen16x9"/>
  <p:notesSz cx="6858000" cy="9144000"/>
  <p:embeddedFontLst>
    <p:embeddedFont>
      <p:font typeface="Montserrat" pitchFamily="2" charset="77"/>
      <p:regular r:id="rId45"/>
      <p:bold r:id="rId46"/>
      <p:italic r:id="rId47"/>
      <p:boldItalic r:id="rId48"/>
    </p:embeddedFont>
    <p:embeddedFont>
      <p:font typeface="Montserrat" pitchFamily="2" charset="77"/>
      <p:regular r:id="rId45"/>
      <p:bold r:id="rId46"/>
      <p:italic r:id="rId47"/>
      <p:boldItalic r:id="rId48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A0"/>
    <a:srgbClr val="5FC594"/>
    <a:srgbClr val="F2F6F6"/>
    <a:srgbClr val="C6DADA"/>
    <a:srgbClr val="37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97E755-C6C0-493F-A988-B7DA6ADB126D}">
  <a:tblStyle styleId="{9297E755-C6C0-493F-A988-B7DA6ADB12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/>
    <p:restoredTop sz="94694"/>
  </p:normalViewPr>
  <p:slideViewPr>
    <p:cSldViewPr snapToGrid="0">
      <p:cViewPr varScale="1">
        <p:scale>
          <a:sx n="161" d="100"/>
          <a:sy n="161" d="100"/>
        </p:scale>
        <p:origin x="768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 A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6ADB9AD-7F88-929A-51A3-394740C0D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0" y="387914"/>
            <a:ext cx="1214555" cy="3807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85E7B3-D304-6508-4DBB-6F27230386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3107" y="387915"/>
            <a:ext cx="2659678" cy="380720"/>
          </a:xfrm>
          <a:prstGeom prst="rect">
            <a:avLst/>
          </a:prstGeom>
        </p:spPr>
      </p:pic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rgbClr val="C6DADA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E2686C-91FC-CFE1-7779-5BAEDA2E6A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762" y="1503133"/>
            <a:ext cx="7406923" cy="11557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Presentation title in two lines if need 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062856-66B7-0FE0-8118-72A8F6C23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660" y="3583495"/>
            <a:ext cx="6090771" cy="342867"/>
          </a:xfrm>
          <a:prstGeom prst="rect">
            <a:avLst/>
          </a:prstGeom>
        </p:spPr>
        <p:txBody>
          <a:bodyPr anchor="ctr"/>
          <a:lstStyle>
            <a:lvl1pPr algn="l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Speaker One · Speaker Two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A820A8C-3AC3-5B5F-DE6E-950F1FA21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194" y="3926362"/>
            <a:ext cx="6091237" cy="279689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November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E45E82-58EC-70BA-0BDB-5867FC7D2BA4}"/>
              </a:ext>
            </a:extLst>
          </p:cNvPr>
          <p:cNvCxnSpPr>
            <a:cxnSpLocks/>
          </p:cNvCxnSpPr>
          <p:nvPr userDrawn="1"/>
        </p:nvCxnSpPr>
        <p:spPr>
          <a:xfrm>
            <a:off x="676484" y="3520010"/>
            <a:ext cx="0" cy="7567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9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bg1"/>
                </a:solidFill>
              </a:rPr>
              <a:t>© Cornerstone Barristers · cornerstonebarristers.com · @cornerstonebarr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38D24E-3EFA-58B1-0426-258BD1BA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075" y="1036240"/>
            <a:ext cx="2659678" cy="3807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E4AB4A-2DE8-3F54-5BB4-E15B6FC1E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108561" y="5066068"/>
            <a:ext cx="2659678" cy="380720"/>
          </a:xfrm>
          <a:prstGeom prst="rect">
            <a:avLst/>
          </a:prstGeom>
        </p:spPr>
      </p:pic>
      <p:sp>
        <p:nvSpPr>
          <p:cNvPr id="2" name="Google Shape;213;p25">
            <a:extLst>
              <a:ext uri="{FF2B5EF4-FFF2-40B4-BE49-F238E27FC236}">
                <a16:creationId xmlns:a16="http://schemas.microsoft.com/office/drawing/2014/main" id="{22C5520D-ADA8-7B6C-A92C-F87D3924FD92}"/>
              </a:ext>
            </a:extLst>
          </p:cNvPr>
          <p:cNvSpPr/>
          <p:nvPr userDrawn="1"/>
        </p:nvSpPr>
        <p:spPr>
          <a:xfrm>
            <a:off x="746539" y="1240824"/>
            <a:ext cx="1432200" cy="1432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14;p25">
            <a:extLst>
              <a:ext uri="{FF2B5EF4-FFF2-40B4-BE49-F238E27FC236}">
                <a16:creationId xmlns:a16="http://schemas.microsoft.com/office/drawing/2014/main" id="{E830B0A3-AA7B-020F-0A28-7A2EA3E48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475" y="3075100"/>
            <a:ext cx="616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8" name="Google Shape;216;p25">
            <a:extLst>
              <a:ext uri="{FF2B5EF4-FFF2-40B4-BE49-F238E27FC236}">
                <a16:creationId xmlns:a16="http://schemas.microsoft.com/office/drawing/2014/main" id="{F27E0EC1-1367-7154-3B4D-885616A440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5600" y="3855550"/>
            <a:ext cx="6161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3C7017C-4B1C-BA88-55D5-818E95549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475" y="1160463"/>
            <a:ext cx="1472575" cy="1512887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59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2312921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Two bubbles with text</a:t>
            </a:r>
            <a:endParaRPr dirty="0"/>
          </a:p>
        </p:txBody>
      </p:sp>
      <p:sp>
        <p:nvSpPr>
          <p:cNvPr id="44" name="Google Shape;174;p24">
            <a:extLst>
              <a:ext uri="{FF2B5EF4-FFF2-40B4-BE49-F238E27FC236}">
                <a16:creationId xmlns:a16="http://schemas.microsoft.com/office/drawing/2014/main" id="{B9CC32EE-DEC2-491E-2FF5-C248D8ED1E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80854" y="2809353"/>
            <a:ext cx="2998834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2312921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2583821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98253" y="1268502"/>
            <a:ext cx="2659678" cy="380720"/>
          </a:xfrm>
          <a:prstGeom prst="rect">
            <a:avLst/>
          </a:prstGeom>
        </p:spPr>
      </p:pic>
      <p:sp>
        <p:nvSpPr>
          <p:cNvPr id="86" name="Google Shape;171;p24">
            <a:extLst>
              <a:ext uri="{FF2B5EF4-FFF2-40B4-BE49-F238E27FC236}">
                <a16:creationId xmlns:a16="http://schemas.microsoft.com/office/drawing/2014/main" id="{9282BBD2-7C69-A20A-5278-5575E9C37038}"/>
              </a:ext>
            </a:extLst>
          </p:cNvPr>
          <p:cNvSpPr/>
          <p:nvPr userDrawn="1"/>
        </p:nvSpPr>
        <p:spPr>
          <a:xfrm>
            <a:off x="6096381" y="1622751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79;p24">
            <a:extLst>
              <a:ext uri="{FF2B5EF4-FFF2-40B4-BE49-F238E27FC236}">
                <a16:creationId xmlns:a16="http://schemas.microsoft.com/office/drawing/2014/main" id="{51BD6611-672D-7E2C-F11F-663006B7BECC}"/>
              </a:ext>
            </a:extLst>
          </p:cNvPr>
          <p:cNvSpPr txBox="1">
            <a:spLocks/>
          </p:cNvSpPr>
          <p:nvPr userDrawn="1"/>
        </p:nvSpPr>
        <p:spPr>
          <a:xfrm>
            <a:off x="6096381" y="176630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0" name="Google Shape;185;p24">
            <a:extLst>
              <a:ext uri="{FF2B5EF4-FFF2-40B4-BE49-F238E27FC236}">
                <a16:creationId xmlns:a16="http://schemas.microsoft.com/office/drawing/2014/main" id="{F7A423AB-AD18-679B-6F2B-5462EDB23669}"/>
              </a:ext>
            </a:extLst>
          </p:cNvPr>
          <p:cNvSpPr/>
          <p:nvPr userDrawn="1"/>
        </p:nvSpPr>
        <p:spPr>
          <a:xfrm>
            <a:off x="6367281" y="4197366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2960E7-EE36-A868-9601-23BDB75C4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4113" y="2809875"/>
            <a:ext cx="2998787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91F77C1-6D7C-6AF6-B4E9-489BF17082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2263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BD0B767-30E6-0EB6-A389-60694CC9AD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76506" y="2375868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91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1657925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Three bubbles with text</a:t>
            </a:r>
            <a:endParaRPr dirty="0"/>
          </a:p>
        </p:txBody>
      </p:sp>
      <p:sp>
        <p:nvSpPr>
          <p:cNvPr id="44" name="Google Shape;174;p24">
            <a:extLst>
              <a:ext uri="{FF2B5EF4-FFF2-40B4-BE49-F238E27FC236}">
                <a16:creationId xmlns:a16="http://schemas.microsoft.com/office/drawing/2014/main" id="{B9CC32EE-DEC2-491E-2FF5-C248D8ED1E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37625" y="2809353"/>
            <a:ext cx="21753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1657925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1928825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183" y="2298442"/>
            <a:ext cx="2659678" cy="380720"/>
          </a:xfrm>
          <a:prstGeom prst="rect">
            <a:avLst/>
          </a:prstGeom>
        </p:spPr>
      </p:pic>
      <p:sp>
        <p:nvSpPr>
          <p:cNvPr id="76" name="Google Shape;171;p24">
            <a:extLst>
              <a:ext uri="{FF2B5EF4-FFF2-40B4-BE49-F238E27FC236}">
                <a16:creationId xmlns:a16="http://schemas.microsoft.com/office/drawing/2014/main" id="{3B01C853-8338-D9BD-6C02-0EA46E4D53CA}"/>
              </a:ext>
            </a:extLst>
          </p:cNvPr>
          <p:cNvSpPr/>
          <p:nvPr userDrawn="1"/>
        </p:nvSpPr>
        <p:spPr>
          <a:xfrm>
            <a:off x="6751377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79;p24">
            <a:extLst>
              <a:ext uri="{FF2B5EF4-FFF2-40B4-BE49-F238E27FC236}">
                <a16:creationId xmlns:a16="http://schemas.microsoft.com/office/drawing/2014/main" id="{6D7EE7CA-2E78-F51E-A7C3-A1C23450C7D7}"/>
              </a:ext>
            </a:extLst>
          </p:cNvPr>
          <p:cNvSpPr txBox="1">
            <a:spLocks/>
          </p:cNvSpPr>
          <p:nvPr userDrawn="1"/>
        </p:nvSpPr>
        <p:spPr>
          <a:xfrm>
            <a:off x="6751377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80" name="Google Shape;185;p24">
            <a:extLst>
              <a:ext uri="{FF2B5EF4-FFF2-40B4-BE49-F238E27FC236}">
                <a16:creationId xmlns:a16="http://schemas.microsoft.com/office/drawing/2014/main" id="{48042222-508E-B3C4-0D84-FDBC65FBC00C}"/>
              </a:ext>
            </a:extLst>
          </p:cNvPr>
          <p:cNvSpPr/>
          <p:nvPr userDrawn="1"/>
        </p:nvSpPr>
        <p:spPr>
          <a:xfrm>
            <a:off x="7022277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71;p24">
            <a:extLst>
              <a:ext uri="{FF2B5EF4-FFF2-40B4-BE49-F238E27FC236}">
                <a16:creationId xmlns:a16="http://schemas.microsoft.com/office/drawing/2014/main" id="{931648A8-1B2E-588B-22B9-28FD4A20462C}"/>
              </a:ext>
            </a:extLst>
          </p:cNvPr>
          <p:cNvSpPr/>
          <p:nvPr userDrawn="1"/>
        </p:nvSpPr>
        <p:spPr>
          <a:xfrm>
            <a:off x="4204650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79;p24">
            <a:extLst>
              <a:ext uri="{FF2B5EF4-FFF2-40B4-BE49-F238E27FC236}">
                <a16:creationId xmlns:a16="http://schemas.microsoft.com/office/drawing/2014/main" id="{7CE8CC6B-C6EE-31D7-5CB7-846878CB3CA4}"/>
              </a:ext>
            </a:extLst>
          </p:cNvPr>
          <p:cNvSpPr txBox="1">
            <a:spLocks/>
          </p:cNvSpPr>
          <p:nvPr userDrawn="1"/>
        </p:nvSpPr>
        <p:spPr>
          <a:xfrm>
            <a:off x="4204650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85" name="Google Shape;185;p24">
            <a:extLst>
              <a:ext uri="{FF2B5EF4-FFF2-40B4-BE49-F238E27FC236}">
                <a16:creationId xmlns:a16="http://schemas.microsoft.com/office/drawing/2014/main" id="{C0C2771E-E15D-5C0C-DBA5-56913FBBAB0A}"/>
              </a:ext>
            </a:extLst>
          </p:cNvPr>
          <p:cNvSpPr/>
          <p:nvPr userDrawn="1"/>
        </p:nvSpPr>
        <p:spPr>
          <a:xfrm>
            <a:off x="4475550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0B3B87-85C2-ED33-D8A7-43F67AE1F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563" y="2809875"/>
            <a:ext cx="2174875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28582BB-55FC-1C9F-B7B6-772A66318D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0913" y="2806700"/>
            <a:ext cx="2174875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C120B22-E65D-5B32-464C-21324ED5A9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7036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393A548-6047-E166-1698-B69BFC44A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563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B4F0F9F-B222-0279-25D5-9A6A6A7AD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0913" y="2375311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1262145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Four bubbles with text</a:t>
            </a:r>
            <a:endParaRPr dirty="0"/>
          </a:p>
        </p:txBody>
      </p:sp>
      <p:sp>
        <p:nvSpPr>
          <p:cNvPr id="44" name="Google Shape;174;p24">
            <a:extLst>
              <a:ext uri="{FF2B5EF4-FFF2-40B4-BE49-F238E27FC236}">
                <a16:creationId xmlns:a16="http://schemas.microsoft.com/office/drawing/2014/main" id="{B9CC32EE-DEC2-491E-2FF5-C248D8ED1E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2703177"/>
            <a:ext cx="1810857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1262145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1533045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44111" y="4114136"/>
            <a:ext cx="2659678" cy="380720"/>
          </a:xfrm>
          <a:prstGeom prst="rect">
            <a:avLst/>
          </a:prstGeom>
        </p:spPr>
      </p:pic>
      <p:sp>
        <p:nvSpPr>
          <p:cNvPr id="2" name="Google Shape;171;p24">
            <a:extLst>
              <a:ext uri="{FF2B5EF4-FFF2-40B4-BE49-F238E27FC236}">
                <a16:creationId xmlns:a16="http://schemas.microsoft.com/office/drawing/2014/main" id="{5CABAB8C-281B-5A35-E532-1E8CFA678E67}"/>
              </a:ext>
            </a:extLst>
          </p:cNvPr>
          <p:cNvSpPr/>
          <p:nvPr userDrawn="1"/>
        </p:nvSpPr>
        <p:spPr>
          <a:xfrm>
            <a:off x="7169688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9;p24">
            <a:extLst>
              <a:ext uri="{FF2B5EF4-FFF2-40B4-BE49-F238E27FC236}">
                <a16:creationId xmlns:a16="http://schemas.microsoft.com/office/drawing/2014/main" id="{D995E367-7421-039C-78EA-4371F195ADC6}"/>
              </a:ext>
            </a:extLst>
          </p:cNvPr>
          <p:cNvSpPr txBox="1">
            <a:spLocks/>
          </p:cNvSpPr>
          <p:nvPr userDrawn="1"/>
        </p:nvSpPr>
        <p:spPr>
          <a:xfrm>
            <a:off x="7169688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" name="Google Shape;185;p24">
            <a:extLst>
              <a:ext uri="{FF2B5EF4-FFF2-40B4-BE49-F238E27FC236}">
                <a16:creationId xmlns:a16="http://schemas.microsoft.com/office/drawing/2014/main" id="{BDB0C3BB-FEAB-C872-E87C-2713CF2B0D7D}"/>
              </a:ext>
            </a:extLst>
          </p:cNvPr>
          <p:cNvSpPr/>
          <p:nvPr userDrawn="1"/>
        </p:nvSpPr>
        <p:spPr>
          <a:xfrm>
            <a:off x="7440588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;p24">
            <a:extLst>
              <a:ext uri="{FF2B5EF4-FFF2-40B4-BE49-F238E27FC236}">
                <a16:creationId xmlns:a16="http://schemas.microsoft.com/office/drawing/2014/main" id="{8C8EDBE8-95C7-E513-308B-C3CA90138006}"/>
              </a:ext>
            </a:extLst>
          </p:cNvPr>
          <p:cNvSpPr/>
          <p:nvPr userDrawn="1"/>
        </p:nvSpPr>
        <p:spPr>
          <a:xfrm>
            <a:off x="3231326" y="1633347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1;p24">
            <a:extLst>
              <a:ext uri="{FF2B5EF4-FFF2-40B4-BE49-F238E27FC236}">
                <a16:creationId xmlns:a16="http://schemas.microsoft.com/office/drawing/2014/main" id="{B057787C-D781-80EF-99BD-CF81839E103A}"/>
              </a:ext>
            </a:extLst>
          </p:cNvPr>
          <p:cNvSpPr/>
          <p:nvPr userDrawn="1"/>
        </p:nvSpPr>
        <p:spPr>
          <a:xfrm>
            <a:off x="5200507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79;p24">
            <a:extLst>
              <a:ext uri="{FF2B5EF4-FFF2-40B4-BE49-F238E27FC236}">
                <a16:creationId xmlns:a16="http://schemas.microsoft.com/office/drawing/2014/main" id="{4252AA63-4984-62EC-923A-A6C344C9D142}"/>
              </a:ext>
            </a:extLst>
          </p:cNvPr>
          <p:cNvSpPr txBox="1">
            <a:spLocks/>
          </p:cNvSpPr>
          <p:nvPr userDrawn="1"/>
        </p:nvSpPr>
        <p:spPr>
          <a:xfrm>
            <a:off x="3231326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Google Shape;185;p24">
            <a:extLst>
              <a:ext uri="{FF2B5EF4-FFF2-40B4-BE49-F238E27FC236}">
                <a16:creationId xmlns:a16="http://schemas.microsoft.com/office/drawing/2014/main" id="{0A448385-6DFD-51B2-E819-065CDC5DEEC7}"/>
              </a:ext>
            </a:extLst>
          </p:cNvPr>
          <p:cNvSpPr/>
          <p:nvPr userDrawn="1"/>
        </p:nvSpPr>
        <p:spPr>
          <a:xfrm>
            <a:off x="3502226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9;p24">
            <a:extLst>
              <a:ext uri="{FF2B5EF4-FFF2-40B4-BE49-F238E27FC236}">
                <a16:creationId xmlns:a16="http://schemas.microsoft.com/office/drawing/2014/main" id="{2ABCF594-95E4-778F-F866-1996612B7BD5}"/>
              </a:ext>
            </a:extLst>
          </p:cNvPr>
          <p:cNvSpPr txBox="1">
            <a:spLocks/>
          </p:cNvSpPr>
          <p:nvPr userDrawn="1"/>
        </p:nvSpPr>
        <p:spPr>
          <a:xfrm>
            <a:off x="5200507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Google Shape;185;p24">
            <a:extLst>
              <a:ext uri="{FF2B5EF4-FFF2-40B4-BE49-F238E27FC236}">
                <a16:creationId xmlns:a16="http://schemas.microsoft.com/office/drawing/2014/main" id="{CB42D020-D1B3-E17A-4046-D2921C60FEA2}"/>
              </a:ext>
            </a:extLst>
          </p:cNvPr>
          <p:cNvSpPr/>
          <p:nvPr userDrawn="1"/>
        </p:nvSpPr>
        <p:spPr>
          <a:xfrm>
            <a:off x="5471407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EDEF661-66CA-5223-CE25-CF1C248DB5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8400" y="4118231"/>
            <a:ext cx="2659678" cy="380720"/>
          </a:xfrm>
          <a:prstGeom prst="rect">
            <a:avLst/>
          </a:prstGeom>
        </p:spPr>
      </p:pic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C0BE3B96-A445-20CC-CFDF-723346A0A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225" y="2703513"/>
            <a:ext cx="1811338" cy="1246187"/>
          </a:xfrm>
          <a:prstGeom prst="rect">
            <a:avLst/>
          </a:prstGeom>
        </p:spPr>
        <p:txBody>
          <a:bodyPr/>
          <a:lstStyle>
            <a:lvl1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A0F8FD93-D984-40D5-1502-BB62EBAD2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8121" y="2703513"/>
            <a:ext cx="1811338" cy="1246187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GB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87EA5B5-DEC8-3CFB-205C-1AC8A3FF73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6225" y="2703513"/>
            <a:ext cx="1797050" cy="1246187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GB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6D7638F-F3F6-290F-618B-A654E4359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567" y="2365375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B422E648-5B96-706B-4464-D98EF093F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1467" y="2370181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BECC353E-6B20-65F8-1B4A-08CBCCDDD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8121" y="2365714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E9F1A1BD-BC61-E9A4-D904-2317ABC88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4021" y="2370520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62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one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84823" y="81355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38928"/>
            <a:ext cx="7718550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1260BC4D-2BE6-03E8-4588-09264AFFD5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4056" y="813554"/>
            <a:ext cx="2659678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1254874" y="285278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DFEEDD92-7E8D-0260-7C51-EDD02DF14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7928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83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wo tit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2085277"/>
            <a:ext cx="3806113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titled</a:t>
            </a:r>
            <a:r>
              <a:rPr lang="es-ES" dirty="0"/>
              <a:t> </a:t>
            </a:r>
            <a:r>
              <a:rPr lang="es-ES" dirty="0" err="1"/>
              <a:t>columns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A2BC-E0C4-AB67-445E-F17D1600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40776"/>
            <a:ext cx="3806825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24207961-8422-C507-E816-E3C80B1AA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2287" y="2084018"/>
            <a:ext cx="3806113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FEEFF7-128B-97D0-B29A-70A7BE4CF8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1575" y="1639517"/>
            <a:ext cx="3806825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</p:spTree>
    <p:extLst>
      <p:ext uri="{BB962C8B-B14F-4D97-AF65-F5344CB8AC3E}">
        <p14:creationId xmlns:p14="http://schemas.microsoft.com/office/powerpoint/2010/main" val="357702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ist and 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1" y="2085277"/>
            <a:ext cx="2483792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list</a:t>
            </a:r>
            <a:r>
              <a:rPr lang="es-ES" dirty="0"/>
              <a:t> and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box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A2BC-E0C4-AB67-445E-F17D1600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40776"/>
            <a:ext cx="2484257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E4141E71-5AE9-18B2-B237-FD8A70CCA6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1914" y="1641841"/>
            <a:ext cx="5132128" cy="28847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272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lumn an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1254874" y="285278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Slide with column and box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3370A670-7728-C5F0-9628-F83E41372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7928" y="1640581"/>
            <a:ext cx="3806113" cy="2991575"/>
          </a:xfrm>
          <a:prstGeom prst="rect">
            <a:avLst/>
          </a:prstGeom>
          <a:solidFill>
            <a:srgbClr val="F2F6F6"/>
          </a:solidFill>
          <a:effectLst>
            <a:outerShdw blurRad="25400" dist="63500" dir="2760000" sx="99000" sy="99000" algn="ctr" rotWithShape="0">
              <a:schemeClr val="accent5">
                <a:alpha val="24000"/>
              </a:schemeClr>
            </a:outerShdw>
          </a:effectLst>
        </p:spPr>
        <p:txBody>
          <a:bodyPr/>
          <a:lstStyle>
            <a:lvl1pPr marL="177800" indent="0">
              <a:defRPr sz="1100">
                <a:solidFill>
                  <a:schemeClr val="tx1"/>
                </a:solidFill>
                <a:latin typeface="+mn-lt"/>
              </a:defRPr>
            </a:lvl1pPr>
            <a:lvl2pPr marL="360363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538163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7159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985838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endParaRPr lang="en-GB" noProof="0"/>
          </a:p>
          <a:p>
            <a:pPr lvl="0"/>
            <a:endParaRPr lang="en-GB" noProof="0"/>
          </a:p>
          <a:p>
            <a:pPr lvl="0"/>
            <a:endParaRPr lang="en-GB" noProof="0"/>
          </a:p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A3C26-2428-D4D9-51FD-457641C9EE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8225" y="1712913"/>
            <a:ext cx="3590925" cy="430212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Box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C5F62-9B18-A146-D5D5-4D34CEA712D2}"/>
              </a:ext>
            </a:extLst>
          </p:cNvPr>
          <p:cNvCxnSpPr>
            <a:cxnSpLocks/>
          </p:cNvCxnSpPr>
          <p:nvPr userDrawn="1"/>
        </p:nvCxnSpPr>
        <p:spPr>
          <a:xfrm>
            <a:off x="4637928" y="1640581"/>
            <a:ext cx="0" cy="2991575"/>
          </a:xfrm>
          <a:prstGeom prst="line">
            <a:avLst/>
          </a:prstGeom>
          <a:ln w="28575">
            <a:solidFill>
              <a:srgbClr val="F05AA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44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picur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B464E9-8D1C-E071-CC1B-CF7A940DD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7098" y="725183"/>
            <a:ext cx="3677052" cy="38753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Google Shape;267;p26">
            <a:extLst>
              <a:ext uri="{FF2B5EF4-FFF2-40B4-BE49-F238E27FC236}">
                <a16:creationId xmlns:a16="http://schemas.microsoft.com/office/drawing/2014/main" id="{63E0EB4F-C5D6-855D-78E4-12E995650CCF}"/>
              </a:ext>
            </a:extLst>
          </p:cNvPr>
          <p:cNvSpPr/>
          <p:nvPr userDrawn="1"/>
        </p:nvSpPr>
        <p:spPr>
          <a:xfrm>
            <a:off x="7382620" y="2460496"/>
            <a:ext cx="1432200" cy="1432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66FD501B-497B-6225-4225-A4C2FB330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747737"/>
            <a:ext cx="3806113" cy="288567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7BA372E3-64C8-32B5-5879-BF3B25884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3806113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column and picture on the right</a:t>
            </a:r>
          </a:p>
        </p:txBody>
      </p:sp>
      <p:cxnSp>
        <p:nvCxnSpPr>
          <p:cNvPr id="39" name="Google Shape;555;p32">
            <a:extLst>
              <a:ext uri="{FF2B5EF4-FFF2-40B4-BE49-F238E27FC236}">
                <a16:creationId xmlns:a16="http://schemas.microsoft.com/office/drawing/2014/main" id="{8E0E047D-EC28-9F78-ED63-3C21812A60E8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39BF2AC-3343-7775-8AEC-63995D839C4A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E2E6679E-87EE-F7CD-9CA8-4CEB8C3A1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42" name="Google Shape;82;p22">
            <a:extLst>
              <a:ext uri="{FF2B5EF4-FFF2-40B4-BE49-F238E27FC236}">
                <a16:creationId xmlns:a16="http://schemas.microsoft.com/office/drawing/2014/main" id="{9022DD1B-B488-68E6-615E-38E0EBA44F93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4411AD-5923-82DA-90EF-BEB088F95FC2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F156DB2-6DB7-4E17-0353-449ABD1EF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7928" y="483293"/>
            <a:ext cx="2659678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8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85E7B3-D304-6508-4DBB-6F2723038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107" y="387915"/>
            <a:ext cx="2659678" cy="380720"/>
          </a:xfrm>
          <a:prstGeom prst="rect">
            <a:avLst/>
          </a:prstGeom>
        </p:spPr>
      </p:pic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rgbClr val="C6DADA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E2686C-91FC-CFE1-7779-5BAEDA2E6A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762" y="1503133"/>
            <a:ext cx="7406923" cy="11557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Presentation title in two lines if need 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062856-66B7-0FE0-8118-72A8F6C23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660" y="3583495"/>
            <a:ext cx="6090771" cy="342867"/>
          </a:xfrm>
          <a:prstGeom prst="rect">
            <a:avLst/>
          </a:prstGeom>
        </p:spPr>
        <p:txBody>
          <a:bodyPr anchor="ctr"/>
          <a:lstStyle>
            <a:lvl1pPr algn="l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Speaker One · Speaker Two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A820A8C-3AC3-5B5F-DE6E-950F1FA21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194" y="3926362"/>
            <a:ext cx="6091237" cy="279689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November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E45E82-58EC-70BA-0BDB-5867FC7D2BA4}"/>
              </a:ext>
            </a:extLst>
          </p:cNvPr>
          <p:cNvCxnSpPr>
            <a:cxnSpLocks/>
          </p:cNvCxnSpPr>
          <p:nvPr userDrawn="1"/>
        </p:nvCxnSpPr>
        <p:spPr>
          <a:xfrm>
            <a:off x="676484" y="3520010"/>
            <a:ext cx="0" cy="756745"/>
          </a:xfrm>
          <a:prstGeom prst="line">
            <a:avLst/>
          </a:prstGeom>
          <a:ln w="19050">
            <a:solidFill>
              <a:srgbClr val="5FC5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030AE02C-B6CF-EAB4-655A-6F6CB8B117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31" y="387914"/>
            <a:ext cx="1214554" cy="3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79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pic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5;p29">
            <a:extLst>
              <a:ext uri="{FF2B5EF4-FFF2-40B4-BE49-F238E27FC236}">
                <a16:creationId xmlns:a16="http://schemas.microsoft.com/office/drawing/2014/main" id="{18AFA9F9-4F05-1766-7AFF-564D789A9357}"/>
              </a:ext>
            </a:extLst>
          </p:cNvPr>
          <p:cNvSpPr/>
          <p:nvPr userDrawn="1"/>
        </p:nvSpPr>
        <p:spPr>
          <a:xfrm>
            <a:off x="7684189" y="-597989"/>
            <a:ext cx="1891200" cy="1891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B464E9-8D1C-E071-CC1B-CF7A940DD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3000" y="725183"/>
            <a:ext cx="2755200" cy="38753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66FD501B-497B-6225-4225-A4C2FB330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212" y="1747737"/>
            <a:ext cx="3806113" cy="288567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7BA372E3-64C8-32B5-5879-BF3B25884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500" y="725184"/>
            <a:ext cx="3806113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column and picture on the left</a:t>
            </a:r>
          </a:p>
        </p:txBody>
      </p:sp>
      <p:cxnSp>
        <p:nvCxnSpPr>
          <p:cNvPr id="39" name="Google Shape;555;p32">
            <a:extLst>
              <a:ext uri="{FF2B5EF4-FFF2-40B4-BE49-F238E27FC236}">
                <a16:creationId xmlns:a16="http://schemas.microsoft.com/office/drawing/2014/main" id="{8E0E047D-EC28-9F78-ED63-3C21812A60E8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39BF2AC-3343-7775-8AEC-63995D839C4A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E2E6679E-87EE-F7CD-9CA8-4CEB8C3A1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42" name="Google Shape;82;p22">
            <a:extLst>
              <a:ext uri="{FF2B5EF4-FFF2-40B4-BE49-F238E27FC236}">
                <a16:creationId xmlns:a16="http://schemas.microsoft.com/office/drawing/2014/main" id="{9022DD1B-B488-68E6-615E-38E0EBA44F93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4411AD-5923-82DA-90EF-BEB088F95FC2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F156DB2-6DB7-4E17-0353-449ABD1EF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668774" y="1871245"/>
            <a:ext cx="2659678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97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a 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A1B4FB5-C914-ADFD-F0A1-880DAD6EA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Google Shape;530;p31">
            <a:extLst>
              <a:ext uri="{FF2B5EF4-FFF2-40B4-BE49-F238E27FC236}">
                <a16:creationId xmlns:a16="http://schemas.microsoft.com/office/drawing/2014/main" id="{C301F842-8C6F-8688-1492-60504A47EA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rgbClr val="F2F6F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Slide with a full screen picture</a:t>
            </a:r>
            <a:endParaRPr dirty="0"/>
          </a:p>
        </p:txBody>
      </p:sp>
      <p:sp>
        <p:nvSpPr>
          <p:cNvPr id="9" name="Google Shape;547;p31">
            <a:extLst>
              <a:ext uri="{FF2B5EF4-FFF2-40B4-BE49-F238E27FC236}">
                <a16:creationId xmlns:a16="http://schemas.microsoft.com/office/drawing/2014/main" id="{B8A3DE49-4947-921F-5CC5-228467C767C2}"/>
              </a:ext>
            </a:extLst>
          </p:cNvPr>
          <p:cNvSpPr/>
          <p:nvPr userDrawn="1"/>
        </p:nvSpPr>
        <p:spPr>
          <a:xfrm rot="-9573330">
            <a:off x="8511499" y="4468443"/>
            <a:ext cx="1028056" cy="102805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47;p31">
            <a:extLst>
              <a:ext uri="{FF2B5EF4-FFF2-40B4-BE49-F238E27FC236}">
                <a16:creationId xmlns:a16="http://schemas.microsoft.com/office/drawing/2014/main" id="{5ACC68F5-199F-F807-FF33-6088F67433CD}"/>
              </a:ext>
            </a:extLst>
          </p:cNvPr>
          <p:cNvSpPr/>
          <p:nvPr userDrawn="1"/>
        </p:nvSpPr>
        <p:spPr>
          <a:xfrm rot="-9573330">
            <a:off x="-791424" y="-910636"/>
            <a:ext cx="2230762" cy="223076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810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quote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8;p27">
            <a:extLst>
              <a:ext uri="{FF2B5EF4-FFF2-40B4-BE49-F238E27FC236}">
                <a16:creationId xmlns:a16="http://schemas.microsoft.com/office/drawing/2014/main" id="{19A76CE0-BAFD-61A2-88AD-1537D3DD99DB}"/>
              </a:ext>
            </a:extLst>
          </p:cNvPr>
          <p:cNvSpPr/>
          <p:nvPr userDrawn="1"/>
        </p:nvSpPr>
        <p:spPr>
          <a:xfrm>
            <a:off x="949770" y="-256671"/>
            <a:ext cx="990300" cy="9903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Google Shape;302;p27">
            <a:extLst>
              <a:ext uri="{FF2B5EF4-FFF2-40B4-BE49-F238E27FC236}">
                <a16:creationId xmlns:a16="http://schemas.microsoft.com/office/drawing/2014/main" id="{857B611D-827A-63EA-D143-89F85A616B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7000" y="2571750"/>
            <a:ext cx="4590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  <p:sp>
        <p:nvSpPr>
          <p:cNvPr id="4" name="Google Shape;301;p27">
            <a:extLst>
              <a:ext uri="{FF2B5EF4-FFF2-40B4-BE49-F238E27FC236}">
                <a16:creationId xmlns:a16="http://schemas.microsoft.com/office/drawing/2014/main" id="{63293AEF-FAED-9FA7-028A-25CBB41B870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444525" y="1687288"/>
            <a:ext cx="6255000" cy="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i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5" name="Google Shape;306;p27">
            <a:extLst>
              <a:ext uri="{FF2B5EF4-FFF2-40B4-BE49-F238E27FC236}">
                <a16:creationId xmlns:a16="http://schemas.microsoft.com/office/drawing/2014/main" id="{02F30809-C2DE-D352-1070-43C79850BF29}"/>
              </a:ext>
            </a:extLst>
          </p:cNvPr>
          <p:cNvSpPr/>
          <p:nvPr userDrawn="1"/>
        </p:nvSpPr>
        <p:spPr>
          <a:xfrm>
            <a:off x="7384035" y="3418836"/>
            <a:ext cx="1470900" cy="14709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Google Shape;307;p27">
            <a:extLst>
              <a:ext uri="{FF2B5EF4-FFF2-40B4-BE49-F238E27FC236}">
                <a16:creationId xmlns:a16="http://schemas.microsoft.com/office/drawing/2014/main" id="{6B8B87B7-4293-4EFC-8CB8-B635DD4F0974}"/>
              </a:ext>
            </a:extLst>
          </p:cNvPr>
          <p:cNvCxnSpPr/>
          <p:nvPr userDrawn="1"/>
        </p:nvCxnSpPr>
        <p:spPr>
          <a:xfrm>
            <a:off x="705600" y="90190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CDB79693-7AF8-58F1-AE0E-1BF3468AC3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737" y="4249949"/>
            <a:ext cx="2659678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78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T</a:t>
            </a:r>
            <a:r>
              <a:rPr lang="en-GB" noProof="0" dirty="0"/>
              <a:t>wo bubbles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ED6500-DF84-4F05-36CD-6D06CF2AF95D}"/>
              </a:ext>
            </a:extLst>
          </p:cNvPr>
          <p:cNvSpPr/>
          <p:nvPr userDrawn="1"/>
        </p:nvSpPr>
        <p:spPr>
          <a:xfrm>
            <a:off x="1878493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881A3E2-8981-BD1E-2488-C6CEE6BF09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492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F852B-79D3-47D3-F97B-6F2F9CECC088}"/>
              </a:ext>
            </a:extLst>
          </p:cNvPr>
          <p:cNvSpPr/>
          <p:nvPr userDrawn="1"/>
        </p:nvSpPr>
        <p:spPr>
          <a:xfrm>
            <a:off x="5034128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8EBC132-62A4-DB1F-2571-2E93F8DBE5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3826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13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T</a:t>
            </a:r>
            <a:r>
              <a:rPr lang="en-GB" noProof="0" dirty="0" err="1"/>
              <a:t>hree</a:t>
            </a:r>
            <a:r>
              <a:rPr lang="en-GB" noProof="0" dirty="0"/>
              <a:t> 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705601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6192345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9D4BE-DCD4-FB94-D7C1-D87002068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600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DD95831-155E-1A95-2490-4576562EF3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43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34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Four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2781745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2776664" y="3024357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4850363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C144F9-AA7F-FE57-FD46-A55601D6DF04}"/>
              </a:ext>
            </a:extLst>
          </p:cNvPr>
          <p:cNvSpPr/>
          <p:nvPr userDrawn="1"/>
        </p:nvSpPr>
        <p:spPr>
          <a:xfrm>
            <a:off x="4845283" y="3024357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174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6469" y="3024584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5088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441AB56-D998-FEED-8114-77C57765AC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44982" y="3024584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6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Five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602376" y="1564607"/>
            <a:ext cx="1450235" cy="13614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6F75B1-8C0C-6E6B-B896-61BEFAD1E9AD}"/>
              </a:ext>
            </a:extLst>
          </p:cNvPr>
          <p:cNvSpPr/>
          <p:nvPr userDrawn="1"/>
        </p:nvSpPr>
        <p:spPr>
          <a:xfrm>
            <a:off x="1602376" y="3028793"/>
            <a:ext cx="1450235" cy="13951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F8486AC-4FB4-A045-3C97-BDD54DB81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4345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21F19-547F-CDEE-9395-C4BFB4106738}"/>
              </a:ext>
            </a:extLst>
          </p:cNvPr>
          <p:cNvSpPr/>
          <p:nvPr userDrawn="1"/>
        </p:nvSpPr>
        <p:spPr>
          <a:xfrm>
            <a:off x="6075053" y="1564607"/>
            <a:ext cx="1379484" cy="13614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60DF8-E0DD-842A-F8E4-10914E9EABEE}"/>
              </a:ext>
            </a:extLst>
          </p:cNvPr>
          <p:cNvSpPr/>
          <p:nvPr userDrawn="1"/>
        </p:nvSpPr>
        <p:spPr>
          <a:xfrm>
            <a:off x="6075053" y="3062509"/>
            <a:ext cx="1379484" cy="13614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4B4EA4D-BDFA-5F9B-139A-C03DEBCF5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5062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Five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BD16E7C-2899-B81B-D927-24A1B4C017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8283" y="1686257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C2DE438-BBA9-8E39-0A61-DCA3188436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5585" y="1787646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572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Six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747585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5884821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816203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758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4626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928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709CB1-0440-2BA5-38C3-A3CC0E07DCB8}"/>
              </a:ext>
            </a:extLst>
          </p:cNvPr>
          <p:cNvSpPr/>
          <p:nvPr userDrawn="1"/>
        </p:nvSpPr>
        <p:spPr>
          <a:xfrm>
            <a:off x="1747390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D1CF7C-7E31-3F2C-889B-EC11FDC96B2F}"/>
              </a:ext>
            </a:extLst>
          </p:cNvPr>
          <p:cNvSpPr/>
          <p:nvPr userDrawn="1"/>
        </p:nvSpPr>
        <p:spPr>
          <a:xfrm>
            <a:off x="5884626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BD2567-C2C5-01C1-A975-7C2A12FFD974}"/>
              </a:ext>
            </a:extLst>
          </p:cNvPr>
          <p:cNvSpPr/>
          <p:nvPr userDrawn="1"/>
        </p:nvSpPr>
        <p:spPr>
          <a:xfrm>
            <a:off x="3816008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F0BE6B7-EED1-7FC5-1196-AFAA318CB9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47390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C3B1036-4A6D-6129-FDDF-97FB06672F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4431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16B5A635-7A1B-2BB5-3226-ACA7C94E04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733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</p:spTree>
    <p:extLst>
      <p:ext uri="{BB962C8B-B14F-4D97-AF65-F5344CB8AC3E}">
        <p14:creationId xmlns:p14="http://schemas.microsoft.com/office/powerpoint/2010/main" val="1227583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n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Seven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934336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9D4BE-DCD4-FB94-D7C1-D87002068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4345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6F75B1-8C0C-6E6B-B896-61BEFAD1E9AD}"/>
              </a:ext>
            </a:extLst>
          </p:cNvPr>
          <p:cNvSpPr/>
          <p:nvPr userDrawn="1"/>
        </p:nvSpPr>
        <p:spPr>
          <a:xfrm>
            <a:off x="1934336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F8486AC-4FB4-A045-3C97-BDD54DB81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4345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21F19-547F-CDEE-9395-C4BFB4106738}"/>
              </a:ext>
            </a:extLst>
          </p:cNvPr>
          <p:cNvSpPr/>
          <p:nvPr userDrawn="1"/>
        </p:nvSpPr>
        <p:spPr>
          <a:xfrm>
            <a:off x="6075053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3490A5-E135-82F4-F132-74129283B2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5062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60DF8-E0DD-842A-F8E4-10914E9EABEE}"/>
              </a:ext>
            </a:extLst>
          </p:cNvPr>
          <p:cNvSpPr/>
          <p:nvPr userDrawn="1"/>
        </p:nvSpPr>
        <p:spPr>
          <a:xfrm>
            <a:off x="6075053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4B4EA4D-BDFA-5F9B-139A-C03DEBCF5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5062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Seven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9A3F81-ED40-067F-6FD7-23742B27F3C5}"/>
              </a:ext>
            </a:extLst>
          </p:cNvPr>
          <p:cNvSpPr/>
          <p:nvPr userDrawn="1"/>
        </p:nvSpPr>
        <p:spPr>
          <a:xfrm>
            <a:off x="705600" y="2418240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ADE3755-C4D0-7162-199D-60411DC299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609" y="2418466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2D52A7-4786-4520-28D5-518A571A10E6}"/>
              </a:ext>
            </a:extLst>
          </p:cNvPr>
          <p:cNvSpPr/>
          <p:nvPr userDrawn="1"/>
        </p:nvSpPr>
        <p:spPr>
          <a:xfrm>
            <a:off x="7340525" y="241654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B656ED2-10CD-9C62-C5B7-71D65A3832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9972" y="2422881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</p:spTree>
    <p:extLst>
      <p:ext uri="{BB962C8B-B14F-4D97-AF65-F5344CB8AC3E}">
        <p14:creationId xmlns:p14="http://schemas.microsoft.com/office/powerpoint/2010/main" val="1081624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Eight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705601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4842837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2774219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C144F9-AA7F-FE57-FD46-A55601D6DF04}"/>
              </a:ext>
            </a:extLst>
          </p:cNvPr>
          <p:cNvSpPr/>
          <p:nvPr userDrawn="1"/>
        </p:nvSpPr>
        <p:spPr>
          <a:xfrm>
            <a:off x="6911456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601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642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8944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441AB56-D998-FEED-8114-77C57765AC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115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709CB1-0440-2BA5-38C3-A3CC0E07DCB8}"/>
              </a:ext>
            </a:extLst>
          </p:cNvPr>
          <p:cNvSpPr/>
          <p:nvPr userDrawn="1"/>
        </p:nvSpPr>
        <p:spPr>
          <a:xfrm>
            <a:off x="705406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D1CF7C-7E31-3F2C-889B-EC11FDC96B2F}"/>
              </a:ext>
            </a:extLst>
          </p:cNvPr>
          <p:cNvSpPr/>
          <p:nvPr userDrawn="1"/>
        </p:nvSpPr>
        <p:spPr>
          <a:xfrm>
            <a:off x="4842642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BD2567-C2C5-01C1-A975-7C2A12FFD974}"/>
              </a:ext>
            </a:extLst>
          </p:cNvPr>
          <p:cNvSpPr/>
          <p:nvPr userDrawn="1"/>
        </p:nvSpPr>
        <p:spPr>
          <a:xfrm>
            <a:off x="2774024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4BB810B-32D3-9885-74E3-7C6BC38C0121}"/>
              </a:ext>
            </a:extLst>
          </p:cNvPr>
          <p:cNvSpPr/>
          <p:nvPr userDrawn="1"/>
        </p:nvSpPr>
        <p:spPr>
          <a:xfrm>
            <a:off x="6911261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F0BE6B7-EED1-7FC5-1196-AFAA318CB9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5406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C3B1036-4A6D-6129-FDDF-97FB06672F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2447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Seven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16B5A635-7A1B-2BB5-3226-ACA7C94E04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8749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674084B8-826F-B568-2F10-98001A6698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10960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Eight</a:t>
            </a:r>
          </a:p>
        </p:txBody>
      </p:sp>
    </p:spTree>
    <p:extLst>
      <p:ext uri="{BB962C8B-B14F-4D97-AF65-F5344CB8AC3E}">
        <p14:creationId xmlns:p14="http://schemas.microsoft.com/office/powerpoint/2010/main" val="2177063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22">
            <a:extLst>
              <a:ext uri="{FF2B5EF4-FFF2-40B4-BE49-F238E27FC236}">
                <a16:creationId xmlns:a16="http://schemas.microsoft.com/office/drawing/2014/main" id="{672B1535-56E8-DDC1-1054-16E20EB06062}"/>
              </a:ext>
            </a:extLst>
          </p:cNvPr>
          <p:cNvSpPr/>
          <p:nvPr userDrawn="1"/>
        </p:nvSpPr>
        <p:spPr>
          <a:xfrm>
            <a:off x="2684850" y="539500"/>
            <a:ext cx="3774300" cy="3774300"/>
          </a:xfrm>
          <a:prstGeom prst="ellipse">
            <a:avLst/>
          </a:prstGeom>
          <a:solidFill>
            <a:srgbClr val="5FC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112;p22">
            <a:extLst>
              <a:ext uri="{FF2B5EF4-FFF2-40B4-BE49-F238E27FC236}">
                <a16:creationId xmlns:a16="http://schemas.microsoft.com/office/drawing/2014/main" id="{8CF559E3-E73F-585E-C5F2-2AEECC80B69C}"/>
              </a:ext>
            </a:extLst>
          </p:cNvPr>
          <p:cNvCxnSpPr/>
          <p:nvPr userDrawn="1"/>
        </p:nvCxnSpPr>
        <p:spPr>
          <a:xfrm>
            <a:off x="705600" y="4697803"/>
            <a:ext cx="7732800" cy="0"/>
          </a:xfrm>
          <a:prstGeom prst="straightConnector1">
            <a:avLst/>
          </a:prstGeom>
          <a:noFill/>
          <a:ln w="9525" cap="flat" cmpd="sng">
            <a:solidFill>
              <a:srgbClr val="C6DADA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2B85E7B3-D304-6508-4DBB-6F2723038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107" y="387915"/>
            <a:ext cx="2659678" cy="380720"/>
          </a:xfrm>
          <a:prstGeom prst="rect">
            <a:avLst/>
          </a:prstGeom>
        </p:spPr>
      </p:pic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2307675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800" dirty="0">
                <a:solidFill>
                  <a:srgbClr val="C6DADA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E2686C-91FC-CFE1-7779-5BAEDA2E6A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054" y="1503133"/>
            <a:ext cx="6090771" cy="1155700"/>
          </a:xfrm>
          <a:prstGeom prst="rect">
            <a:avLst/>
          </a:prstGeom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Presentation title in three lines if need 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062856-66B7-0FE0-8118-72A8F6C23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6054" y="3158093"/>
            <a:ext cx="6090771" cy="11060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Speaker One · Speaker Two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A820A8C-3AC3-5B5F-DE6E-950F1FA21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5588" y="4417723"/>
            <a:ext cx="6091237" cy="279689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November 2022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1A91A2-2055-D0C3-94DA-58FCB21675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31" y="387914"/>
            <a:ext cx="1214554" cy="3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hanks!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6ADB9AD-7F88-929A-51A3-394740C0D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0" y="387914"/>
            <a:ext cx="1214555" cy="3807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85E7B3-D304-6508-4DBB-6F27230386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3107" y="387915"/>
            <a:ext cx="2659678" cy="380720"/>
          </a:xfrm>
          <a:prstGeom prst="rect">
            <a:avLst/>
          </a:prstGeom>
        </p:spPr>
      </p:pic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rgbClr val="C6DADA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E2686C-91FC-CFE1-7779-5BAEDA2E6A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762" y="1503133"/>
            <a:ext cx="7406923" cy="11557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Thanks!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062856-66B7-0FE0-8118-72A8F6C23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660" y="3583495"/>
            <a:ext cx="3539693" cy="342867"/>
          </a:xfrm>
          <a:prstGeom prst="rect">
            <a:avLst/>
          </a:prstGeom>
        </p:spPr>
        <p:txBody>
          <a:bodyPr anchor="ctr"/>
          <a:lstStyle>
            <a:lvl1pPr algn="l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Ask us more questions: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A820A8C-3AC3-5B5F-DE6E-950F1FA21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195" y="3926362"/>
            <a:ext cx="3539964" cy="279689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events@cornerstonebarristers.com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E45E82-58EC-70BA-0BDB-5867FC7D2BA4}"/>
              </a:ext>
            </a:extLst>
          </p:cNvPr>
          <p:cNvCxnSpPr>
            <a:cxnSpLocks/>
          </p:cNvCxnSpPr>
          <p:nvPr userDrawn="1"/>
        </p:nvCxnSpPr>
        <p:spPr>
          <a:xfrm>
            <a:off x="676484" y="3520010"/>
            <a:ext cx="0" cy="7567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AD212DBF-1930-5818-32C6-89F95878F1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465" y="3583495"/>
            <a:ext cx="3539693" cy="342867"/>
          </a:xfrm>
          <a:prstGeom prst="rect">
            <a:avLst/>
          </a:prstGeom>
        </p:spPr>
        <p:txBody>
          <a:bodyPr anchor="ctr"/>
          <a:lstStyle>
            <a:lvl1pPr algn="l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For instructions and inquiries: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6B50CCC-614C-7622-580D-C5F0FFD44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3926362"/>
            <a:ext cx="3539964" cy="279689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events@cornerstonebarristers.com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E64887-78FD-ACC4-6070-55254A87B332}"/>
              </a:ext>
            </a:extLst>
          </p:cNvPr>
          <p:cNvCxnSpPr>
            <a:cxnSpLocks/>
          </p:cNvCxnSpPr>
          <p:nvPr userDrawn="1"/>
        </p:nvCxnSpPr>
        <p:spPr>
          <a:xfrm>
            <a:off x="4479289" y="3520010"/>
            <a:ext cx="0" cy="7567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32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2312921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Two bubbles with text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2312921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2583821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98253" y="1268502"/>
            <a:ext cx="2659678" cy="380720"/>
          </a:xfrm>
          <a:prstGeom prst="rect">
            <a:avLst/>
          </a:prstGeom>
        </p:spPr>
      </p:pic>
      <p:sp>
        <p:nvSpPr>
          <p:cNvPr id="86" name="Google Shape;171;p24">
            <a:extLst>
              <a:ext uri="{FF2B5EF4-FFF2-40B4-BE49-F238E27FC236}">
                <a16:creationId xmlns:a16="http://schemas.microsoft.com/office/drawing/2014/main" id="{9282BBD2-7C69-A20A-5278-5575E9C37038}"/>
              </a:ext>
            </a:extLst>
          </p:cNvPr>
          <p:cNvSpPr/>
          <p:nvPr userDrawn="1"/>
        </p:nvSpPr>
        <p:spPr>
          <a:xfrm>
            <a:off x="6096381" y="1622751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79;p24">
            <a:extLst>
              <a:ext uri="{FF2B5EF4-FFF2-40B4-BE49-F238E27FC236}">
                <a16:creationId xmlns:a16="http://schemas.microsoft.com/office/drawing/2014/main" id="{51BD6611-672D-7E2C-F11F-663006B7BECC}"/>
              </a:ext>
            </a:extLst>
          </p:cNvPr>
          <p:cNvSpPr txBox="1">
            <a:spLocks/>
          </p:cNvSpPr>
          <p:nvPr userDrawn="1"/>
        </p:nvSpPr>
        <p:spPr>
          <a:xfrm>
            <a:off x="6096381" y="176630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0" name="Google Shape;185;p24">
            <a:extLst>
              <a:ext uri="{FF2B5EF4-FFF2-40B4-BE49-F238E27FC236}">
                <a16:creationId xmlns:a16="http://schemas.microsoft.com/office/drawing/2014/main" id="{F7A423AB-AD18-679B-6F2B-5462EDB23669}"/>
              </a:ext>
            </a:extLst>
          </p:cNvPr>
          <p:cNvSpPr/>
          <p:nvPr userDrawn="1"/>
        </p:nvSpPr>
        <p:spPr>
          <a:xfrm>
            <a:off x="6367281" y="4197366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9CC6D03-C320-B1CC-3051-9610312900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0B9F07-6129-29D0-55D1-8D4DB96CF1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2" name="Google Shape;174;p24">
            <a:extLst>
              <a:ext uri="{FF2B5EF4-FFF2-40B4-BE49-F238E27FC236}">
                <a16:creationId xmlns:a16="http://schemas.microsoft.com/office/drawing/2014/main" id="{42EE35CF-A833-6EA7-BD2B-A70D8D647C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80854" y="2809353"/>
            <a:ext cx="2998834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0D34B-4FC9-3A4C-7C53-B744D18D3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113" y="2809875"/>
            <a:ext cx="2998787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740477-CEAC-7278-6C7A-C928CD5751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2263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94351F-665B-2B9E-5790-BD935F897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6506" y="2375868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722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1657925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Three bubbles with text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1657925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1928825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1183" y="2298442"/>
            <a:ext cx="2659678" cy="380720"/>
          </a:xfrm>
          <a:prstGeom prst="rect">
            <a:avLst/>
          </a:prstGeom>
        </p:spPr>
      </p:pic>
      <p:sp>
        <p:nvSpPr>
          <p:cNvPr id="76" name="Google Shape;171;p24">
            <a:extLst>
              <a:ext uri="{FF2B5EF4-FFF2-40B4-BE49-F238E27FC236}">
                <a16:creationId xmlns:a16="http://schemas.microsoft.com/office/drawing/2014/main" id="{3B01C853-8338-D9BD-6C02-0EA46E4D53CA}"/>
              </a:ext>
            </a:extLst>
          </p:cNvPr>
          <p:cNvSpPr/>
          <p:nvPr userDrawn="1"/>
        </p:nvSpPr>
        <p:spPr>
          <a:xfrm>
            <a:off x="6751377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79;p24">
            <a:extLst>
              <a:ext uri="{FF2B5EF4-FFF2-40B4-BE49-F238E27FC236}">
                <a16:creationId xmlns:a16="http://schemas.microsoft.com/office/drawing/2014/main" id="{6D7EE7CA-2E78-F51E-A7C3-A1C23450C7D7}"/>
              </a:ext>
            </a:extLst>
          </p:cNvPr>
          <p:cNvSpPr txBox="1">
            <a:spLocks/>
          </p:cNvSpPr>
          <p:nvPr userDrawn="1"/>
        </p:nvSpPr>
        <p:spPr>
          <a:xfrm>
            <a:off x="6751377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80" name="Google Shape;185;p24">
            <a:extLst>
              <a:ext uri="{FF2B5EF4-FFF2-40B4-BE49-F238E27FC236}">
                <a16:creationId xmlns:a16="http://schemas.microsoft.com/office/drawing/2014/main" id="{48042222-508E-B3C4-0D84-FDBC65FBC00C}"/>
              </a:ext>
            </a:extLst>
          </p:cNvPr>
          <p:cNvSpPr/>
          <p:nvPr userDrawn="1"/>
        </p:nvSpPr>
        <p:spPr>
          <a:xfrm>
            <a:off x="7022277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71;p24">
            <a:extLst>
              <a:ext uri="{FF2B5EF4-FFF2-40B4-BE49-F238E27FC236}">
                <a16:creationId xmlns:a16="http://schemas.microsoft.com/office/drawing/2014/main" id="{931648A8-1B2E-588B-22B9-28FD4A20462C}"/>
              </a:ext>
            </a:extLst>
          </p:cNvPr>
          <p:cNvSpPr/>
          <p:nvPr userDrawn="1"/>
        </p:nvSpPr>
        <p:spPr>
          <a:xfrm>
            <a:off x="4204650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79;p24">
            <a:extLst>
              <a:ext uri="{FF2B5EF4-FFF2-40B4-BE49-F238E27FC236}">
                <a16:creationId xmlns:a16="http://schemas.microsoft.com/office/drawing/2014/main" id="{7CE8CC6B-C6EE-31D7-5CB7-846878CB3CA4}"/>
              </a:ext>
            </a:extLst>
          </p:cNvPr>
          <p:cNvSpPr txBox="1">
            <a:spLocks/>
          </p:cNvSpPr>
          <p:nvPr userDrawn="1"/>
        </p:nvSpPr>
        <p:spPr>
          <a:xfrm>
            <a:off x="4204650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85" name="Google Shape;185;p24">
            <a:extLst>
              <a:ext uri="{FF2B5EF4-FFF2-40B4-BE49-F238E27FC236}">
                <a16:creationId xmlns:a16="http://schemas.microsoft.com/office/drawing/2014/main" id="{C0C2771E-E15D-5C0C-DBA5-56913FBBAB0A}"/>
              </a:ext>
            </a:extLst>
          </p:cNvPr>
          <p:cNvSpPr/>
          <p:nvPr userDrawn="1"/>
        </p:nvSpPr>
        <p:spPr>
          <a:xfrm>
            <a:off x="4475550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120A9AB-F528-583F-2869-3DECD461D4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26E39AD-3057-0509-FD2F-0CFA3D68F6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" name="Google Shape;174;p24">
            <a:extLst>
              <a:ext uri="{FF2B5EF4-FFF2-40B4-BE49-F238E27FC236}">
                <a16:creationId xmlns:a16="http://schemas.microsoft.com/office/drawing/2014/main" id="{BB602477-D896-7327-F497-F9BEE1271FD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37625" y="2809353"/>
            <a:ext cx="21753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072F24A-9315-EFFA-1AE7-BBA84B4E0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563" y="2809875"/>
            <a:ext cx="2174875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E64AFBC-EFF7-DAD9-2ABA-C48723000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30913" y="2806700"/>
            <a:ext cx="2174875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B1B1202-28A9-BF81-F15E-524644CB71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7036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0A0D202-B844-84D3-5255-69877C6625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4563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D4101C8-EACC-1A3A-354A-A9AAC83DD9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2375311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889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1262145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Four bubbles with text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1262145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1533045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44111" y="4114136"/>
            <a:ext cx="2659678" cy="380720"/>
          </a:xfrm>
          <a:prstGeom prst="rect">
            <a:avLst/>
          </a:prstGeom>
        </p:spPr>
      </p:pic>
      <p:sp>
        <p:nvSpPr>
          <p:cNvPr id="2" name="Google Shape;171;p24">
            <a:extLst>
              <a:ext uri="{FF2B5EF4-FFF2-40B4-BE49-F238E27FC236}">
                <a16:creationId xmlns:a16="http://schemas.microsoft.com/office/drawing/2014/main" id="{5CABAB8C-281B-5A35-E532-1E8CFA678E67}"/>
              </a:ext>
            </a:extLst>
          </p:cNvPr>
          <p:cNvSpPr/>
          <p:nvPr userDrawn="1"/>
        </p:nvSpPr>
        <p:spPr>
          <a:xfrm>
            <a:off x="7169688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9;p24">
            <a:extLst>
              <a:ext uri="{FF2B5EF4-FFF2-40B4-BE49-F238E27FC236}">
                <a16:creationId xmlns:a16="http://schemas.microsoft.com/office/drawing/2014/main" id="{D995E367-7421-039C-78EA-4371F195ADC6}"/>
              </a:ext>
            </a:extLst>
          </p:cNvPr>
          <p:cNvSpPr txBox="1">
            <a:spLocks/>
          </p:cNvSpPr>
          <p:nvPr userDrawn="1"/>
        </p:nvSpPr>
        <p:spPr>
          <a:xfrm>
            <a:off x="7169688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" name="Google Shape;185;p24">
            <a:extLst>
              <a:ext uri="{FF2B5EF4-FFF2-40B4-BE49-F238E27FC236}">
                <a16:creationId xmlns:a16="http://schemas.microsoft.com/office/drawing/2014/main" id="{BDB0C3BB-FEAB-C872-E87C-2713CF2B0D7D}"/>
              </a:ext>
            </a:extLst>
          </p:cNvPr>
          <p:cNvSpPr/>
          <p:nvPr userDrawn="1"/>
        </p:nvSpPr>
        <p:spPr>
          <a:xfrm>
            <a:off x="7440588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;p24">
            <a:extLst>
              <a:ext uri="{FF2B5EF4-FFF2-40B4-BE49-F238E27FC236}">
                <a16:creationId xmlns:a16="http://schemas.microsoft.com/office/drawing/2014/main" id="{8C8EDBE8-95C7-E513-308B-C3CA90138006}"/>
              </a:ext>
            </a:extLst>
          </p:cNvPr>
          <p:cNvSpPr/>
          <p:nvPr userDrawn="1"/>
        </p:nvSpPr>
        <p:spPr>
          <a:xfrm>
            <a:off x="3231326" y="1633347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1;p24">
            <a:extLst>
              <a:ext uri="{FF2B5EF4-FFF2-40B4-BE49-F238E27FC236}">
                <a16:creationId xmlns:a16="http://schemas.microsoft.com/office/drawing/2014/main" id="{B057787C-D781-80EF-99BD-CF81839E103A}"/>
              </a:ext>
            </a:extLst>
          </p:cNvPr>
          <p:cNvSpPr/>
          <p:nvPr userDrawn="1"/>
        </p:nvSpPr>
        <p:spPr>
          <a:xfrm>
            <a:off x="5200507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79;p24">
            <a:extLst>
              <a:ext uri="{FF2B5EF4-FFF2-40B4-BE49-F238E27FC236}">
                <a16:creationId xmlns:a16="http://schemas.microsoft.com/office/drawing/2014/main" id="{4252AA63-4984-62EC-923A-A6C344C9D142}"/>
              </a:ext>
            </a:extLst>
          </p:cNvPr>
          <p:cNvSpPr txBox="1">
            <a:spLocks/>
          </p:cNvSpPr>
          <p:nvPr userDrawn="1"/>
        </p:nvSpPr>
        <p:spPr>
          <a:xfrm>
            <a:off x="3231326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Google Shape;185;p24">
            <a:extLst>
              <a:ext uri="{FF2B5EF4-FFF2-40B4-BE49-F238E27FC236}">
                <a16:creationId xmlns:a16="http://schemas.microsoft.com/office/drawing/2014/main" id="{0A448385-6DFD-51B2-E819-065CDC5DEEC7}"/>
              </a:ext>
            </a:extLst>
          </p:cNvPr>
          <p:cNvSpPr/>
          <p:nvPr userDrawn="1"/>
        </p:nvSpPr>
        <p:spPr>
          <a:xfrm>
            <a:off x="3502226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9;p24">
            <a:extLst>
              <a:ext uri="{FF2B5EF4-FFF2-40B4-BE49-F238E27FC236}">
                <a16:creationId xmlns:a16="http://schemas.microsoft.com/office/drawing/2014/main" id="{2ABCF594-95E4-778F-F866-1996612B7BD5}"/>
              </a:ext>
            </a:extLst>
          </p:cNvPr>
          <p:cNvSpPr txBox="1">
            <a:spLocks/>
          </p:cNvSpPr>
          <p:nvPr userDrawn="1"/>
        </p:nvSpPr>
        <p:spPr>
          <a:xfrm>
            <a:off x="5200507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Google Shape;185;p24">
            <a:extLst>
              <a:ext uri="{FF2B5EF4-FFF2-40B4-BE49-F238E27FC236}">
                <a16:creationId xmlns:a16="http://schemas.microsoft.com/office/drawing/2014/main" id="{CB42D020-D1B3-E17A-4046-D2921C60FEA2}"/>
              </a:ext>
            </a:extLst>
          </p:cNvPr>
          <p:cNvSpPr/>
          <p:nvPr userDrawn="1"/>
        </p:nvSpPr>
        <p:spPr>
          <a:xfrm>
            <a:off x="5471407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EDEF661-66CA-5223-CE25-CF1C248DB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8400" y="4118231"/>
            <a:ext cx="2659678" cy="3807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034777F-1AD8-B6DC-0BA9-8FF43D444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695EC43-4605-97BF-0FE8-AF3D3B5365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21" name="Google Shape;174;p24">
            <a:extLst>
              <a:ext uri="{FF2B5EF4-FFF2-40B4-BE49-F238E27FC236}">
                <a16:creationId xmlns:a16="http://schemas.microsoft.com/office/drawing/2014/main" id="{00925841-2837-668B-D7C8-167619AF81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2703177"/>
            <a:ext cx="1810857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B42D348-1781-B176-1470-27D0FE96B1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9225" y="2703513"/>
            <a:ext cx="1811338" cy="1246187"/>
          </a:xfrm>
          <a:prstGeom prst="rect">
            <a:avLst/>
          </a:prstGeom>
        </p:spPr>
        <p:txBody>
          <a:bodyPr/>
          <a:lstStyle>
            <a:lvl1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94986DFE-2B73-BE78-5C30-6AB568852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8121" y="2703513"/>
            <a:ext cx="1811338" cy="1246187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GB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405AAE70-EAD5-7D22-ADEB-BB6FAF619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6225" y="2703513"/>
            <a:ext cx="1797050" cy="1246187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GB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D0AEC81-F6EA-B878-376F-853E8095A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567" y="2365375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FD70A09-B65D-6BE6-7349-8F1A50C9EA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1467" y="2370181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874D7E3-BF4F-0BEB-3A28-53B94A4AF2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8121" y="2365714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55BF8B86-EBA2-7285-554C-49AEDF7AD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34021" y="2370520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47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one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84823" y="81355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38928"/>
            <a:ext cx="7718550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1260BC4D-2BE6-03E8-4588-09264AFFD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4056" y="813554"/>
            <a:ext cx="2659678" cy="38072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D30A8FF-8812-F884-D245-C36022CC99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DFB2C90-3254-9D1F-B7FA-AB8D22798E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058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254874" y="285278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DFEEDD92-7E8D-0260-7C51-EDD02DF14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7928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5A12E68-569C-9DD0-BDB1-287D5E41A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FED5743-7C96-00D4-9613-4C947AE69D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02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two tit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2085277"/>
            <a:ext cx="3806113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titled</a:t>
            </a:r>
            <a:r>
              <a:rPr lang="es-ES" dirty="0"/>
              <a:t> </a:t>
            </a:r>
            <a:r>
              <a:rPr lang="es-ES" dirty="0" err="1"/>
              <a:t>columns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A2BC-E0C4-AB67-445E-F17D1600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40776"/>
            <a:ext cx="3806825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24207961-8422-C507-E816-E3C80B1AA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2287" y="2084018"/>
            <a:ext cx="3806113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FEEFF7-128B-97D0-B29A-70A7BE4CF8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1575" y="1639517"/>
            <a:ext cx="3806825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C4FA30C-F1DD-77DA-3B8E-BF3BD02C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07A9CD7-31F3-8A03-0458-1F7EB8A9ED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001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list and 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1" y="2085277"/>
            <a:ext cx="2483792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list</a:t>
            </a:r>
            <a:r>
              <a:rPr lang="es-ES" dirty="0"/>
              <a:t> and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box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A2BC-E0C4-AB67-445E-F17D1600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40776"/>
            <a:ext cx="2484257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E4141E71-5AE9-18B2-B237-FD8A70CCA6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1914" y="1641841"/>
            <a:ext cx="5132128" cy="28847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E81223-D8FC-EE1E-6810-7B2FD0073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8969D9B-749E-D919-6496-4951AE940B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77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column an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254874" y="285278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Slide with column and box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3370A670-7728-C5F0-9628-F83E41372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7928" y="1640581"/>
            <a:ext cx="3806113" cy="2991575"/>
          </a:xfrm>
          <a:prstGeom prst="rect">
            <a:avLst/>
          </a:prstGeom>
          <a:solidFill>
            <a:srgbClr val="F2F6F6"/>
          </a:solidFill>
          <a:effectLst>
            <a:outerShdw blurRad="25400" dist="63500" dir="2760000" sx="99000" sy="99000" algn="ctr" rotWithShape="0">
              <a:schemeClr val="accent5">
                <a:alpha val="24000"/>
              </a:schemeClr>
            </a:outerShdw>
          </a:effectLst>
        </p:spPr>
        <p:txBody>
          <a:bodyPr/>
          <a:lstStyle>
            <a:lvl1pPr marL="177800" indent="0">
              <a:defRPr sz="1100">
                <a:solidFill>
                  <a:schemeClr val="tx1"/>
                </a:solidFill>
                <a:latin typeface="+mn-lt"/>
              </a:defRPr>
            </a:lvl1pPr>
            <a:lvl2pPr marL="360363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538163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7159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985838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endParaRPr lang="en-GB" noProof="0"/>
          </a:p>
          <a:p>
            <a:pPr lvl="0"/>
            <a:endParaRPr lang="en-GB" noProof="0"/>
          </a:p>
          <a:p>
            <a:pPr lvl="0"/>
            <a:endParaRPr lang="en-GB" noProof="0"/>
          </a:p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A3C26-2428-D4D9-51FD-457641C9EE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8225" y="1712913"/>
            <a:ext cx="3590925" cy="430212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Box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C5F62-9B18-A146-D5D5-4D34CEA712D2}"/>
              </a:ext>
            </a:extLst>
          </p:cNvPr>
          <p:cNvCxnSpPr>
            <a:cxnSpLocks/>
          </p:cNvCxnSpPr>
          <p:nvPr userDrawn="1"/>
        </p:nvCxnSpPr>
        <p:spPr>
          <a:xfrm>
            <a:off x="4637928" y="1640581"/>
            <a:ext cx="0" cy="2991575"/>
          </a:xfrm>
          <a:prstGeom prst="line">
            <a:avLst/>
          </a:prstGeom>
          <a:ln w="28575">
            <a:solidFill>
              <a:srgbClr val="F05AA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C93DD896-2621-BEC0-D4F9-05FD03EE5E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8A4C548-2BD8-66C4-4342-6FDA7E77E0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232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and picur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B464E9-8D1C-E071-CC1B-CF7A940DD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7098" y="725183"/>
            <a:ext cx="3677052" cy="38753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Google Shape;267;p26">
            <a:extLst>
              <a:ext uri="{FF2B5EF4-FFF2-40B4-BE49-F238E27FC236}">
                <a16:creationId xmlns:a16="http://schemas.microsoft.com/office/drawing/2014/main" id="{63E0EB4F-C5D6-855D-78E4-12E995650CCF}"/>
              </a:ext>
            </a:extLst>
          </p:cNvPr>
          <p:cNvSpPr/>
          <p:nvPr userDrawn="1"/>
        </p:nvSpPr>
        <p:spPr>
          <a:xfrm>
            <a:off x="7382620" y="2460496"/>
            <a:ext cx="1432200" cy="1432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66FD501B-497B-6225-4225-A4C2FB330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747737"/>
            <a:ext cx="3806113" cy="288567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7BA372E3-64C8-32B5-5879-BF3B25884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3806113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column and picture on the right</a:t>
            </a:r>
          </a:p>
        </p:txBody>
      </p:sp>
      <p:cxnSp>
        <p:nvCxnSpPr>
          <p:cNvPr id="39" name="Google Shape;555;p32">
            <a:extLst>
              <a:ext uri="{FF2B5EF4-FFF2-40B4-BE49-F238E27FC236}">
                <a16:creationId xmlns:a16="http://schemas.microsoft.com/office/drawing/2014/main" id="{8E0E047D-EC28-9F78-ED63-3C21812A60E8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39BF2AC-3343-7775-8AEC-63995D839C4A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Google Shape;82;p22">
            <a:extLst>
              <a:ext uri="{FF2B5EF4-FFF2-40B4-BE49-F238E27FC236}">
                <a16:creationId xmlns:a16="http://schemas.microsoft.com/office/drawing/2014/main" id="{9022DD1B-B488-68E6-615E-38E0EBA44F93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4411AD-5923-82DA-90EF-BEB088F95FC2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F156DB2-6DB7-4E17-0353-449ABD1EF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7928" y="483293"/>
            <a:ext cx="2659678" cy="38072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FDBE5E2-FAF6-F558-D9C3-33C08C92B2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7E91D1C-7F41-9A34-F63C-EB830C250D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76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Section title or not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bg1"/>
                </a:solidFill>
              </a:rPr>
              <a:t>© Cornerstone Barristers · cornerstonebarristers.com · @cornerstonebarr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38D24E-3EFA-58B1-0426-258BD1BA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107" y="3058206"/>
            <a:ext cx="2659678" cy="3807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E510114-6CD5-E26A-4F56-E51B7A21E1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30" y="3058205"/>
            <a:ext cx="380721" cy="38072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E4AB4A-2DE8-3F54-5BB4-E15B6FC1E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1952" y="3058206"/>
            <a:ext cx="2659678" cy="38072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A494D3-4AEC-731C-8099-E817B27EF0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7150" y="2968027"/>
            <a:ext cx="6965950" cy="5445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1600" b="1">
                <a:solidFill>
                  <a:schemeClr val="tx1"/>
                </a:solidFill>
                <a:latin typeface="+mj-lt"/>
              </a:defRPr>
            </a:lvl2pPr>
            <a:lvl3pPr>
              <a:defRPr sz="1600" b="1">
                <a:solidFill>
                  <a:schemeClr val="tx1"/>
                </a:solidFill>
                <a:latin typeface="+mj-lt"/>
              </a:defRPr>
            </a:lvl3pPr>
            <a:lvl4pPr>
              <a:defRPr sz="1600" b="1">
                <a:solidFill>
                  <a:schemeClr val="tx1"/>
                </a:solidFill>
                <a:latin typeface="+mj-lt"/>
              </a:defRPr>
            </a:lvl4pPr>
            <a:lvl5pPr>
              <a:defRPr sz="16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Short note or explanation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GB" noProof="0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convallis </a:t>
            </a:r>
            <a:r>
              <a:rPr lang="en-US" dirty="0" err="1"/>
              <a:t>est</a:t>
            </a:r>
            <a:r>
              <a:rPr lang="en-US" dirty="0"/>
              <a:t> dui.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508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and pic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5;p29">
            <a:extLst>
              <a:ext uri="{FF2B5EF4-FFF2-40B4-BE49-F238E27FC236}">
                <a16:creationId xmlns:a16="http://schemas.microsoft.com/office/drawing/2014/main" id="{18AFA9F9-4F05-1766-7AFF-564D789A9357}"/>
              </a:ext>
            </a:extLst>
          </p:cNvPr>
          <p:cNvSpPr/>
          <p:nvPr userDrawn="1"/>
        </p:nvSpPr>
        <p:spPr>
          <a:xfrm>
            <a:off x="7684189" y="-597989"/>
            <a:ext cx="1891200" cy="1891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B464E9-8D1C-E071-CC1B-CF7A940DD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3000" y="725183"/>
            <a:ext cx="2755200" cy="38753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66FD501B-497B-6225-4225-A4C2FB330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212" y="1747737"/>
            <a:ext cx="3806113" cy="288567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7BA372E3-64C8-32B5-5879-BF3B25884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500" y="725184"/>
            <a:ext cx="3806113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column and picture on the left</a:t>
            </a:r>
          </a:p>
        </p:txBody>
      </p:sp>
      <p:cxnSp>
        <p:nvCxnSpPr>
          <p:cNvPr id="39" name="Google Shape;555;p32">
            <a:extLst>
              <a:ext uri="{FF2B5EF4-FFF2-40B4-BE49-F238E27FC236}">
                <a16:creationId xmlns:a16="http://schemas.microsoft.com/office/drawing/2014/main" id="{8E0E047D-EC28-9F78-ED63-3C21812A60E8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39BF2AC-3343-7775-8AEC-63995D839C4A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Google Shape;82;p22">
            <a:extLst>
              <a:ext uri="{FF2B5EF4-FFF2-40B4-BE49-F238E27FC236}">
                <a16:creationId xmlns:a16="http://schemas.microsoft.com/office/drawing/2014/main" id="{9022DD1B-B488-68E6-615E-38E0EBA44F93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4411AD-5923-82DA-90EF-BEB088F95FC2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F156DB2-6DB7-4E17-0353-449ABD1EF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68774" y="1871245"/>
            <a:ext cx="2659678" cy="38072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069FA9F-90A4-79A1-B887-E90E7AAC21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EB3D545-1853-92E9-7395-DA5BCDC2BE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435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quote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8;p27">
            <a:extLst>
              <a:ext uri="{FF2B5EF4-FFF2-40B4-BE49-F238E27FC236}">
                <a16:creationId xmlns:a16="http://schemas.microsoft.com/office/drawing/2014/main" id="{19A76CE0-BAFD-61A2-88AD-1537D3DD99DB}"/>
              </a:ext>
            </a:extLst>
          </p:cNvPr>
          <p:cNvSpPr/>
          <p:nvPr userDrawn="1"/>
        </p:nvSpPr>
        <p:spPr>
          <a:xfrm>
            <a:off x="949770" y="-256671"/>
            <a:ext cx="990300" cy="9903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Google Shape;302;p27">
            <a:extLst>
              <a:ext uri="{FF2B5EF4-FFF2-40B4-BE49-F238E27FC236}">
                <a16:creationId xmlns:a16="http://schemas.microsoft.com/office/drawing/2014/main" id="{857B611D-827A-63EA-D143-89F85A616B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7000" y="2571750"/>
            <a:ext cx="4590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  <p:sp>
        <p:nvSpPr>
          <p:cNvPr id="4" name="Google Shape;301;p27">
            <a:extLst>
              <a:ext uri="{FF2B5EF4-FFF2-40B4-BE49-F238E27FC236}">
                <a16:creationId xmlns:a16="http://schemas.microsoft.com/office/drawing/2014/main" id="{63293AEF-FAED-9FA7-028A-25CBB41B870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444525" y="1687288"/>
            <a:ext cx="6255000" cy="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i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5" name="Google Shape;306;p27">
            <a:extLst>
              <a:ext uri="{FF2B5EF4-FFF2-40B4-BE49-F238E27FC236}">
                <a16:creationId xmlns:a16="http://schemas.microsoft.com/office/drawing/2014/main" id="{02F30809-C2DE-D352-1070-43C79850BF29}"/>
              </a:ext>
            </a:extLst>
          </p:cNvPr>
          <p:cNvSpPr/>
          <p:nvPr userDrawn="1"/>
        </p:nvSpPr>
        <p:spPr>
          <a:xfrm>
            <a:off x="7384035" y="3418836"/>
            <a:ext cx="1470900" cy="14709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Google Shape;307;p27">
            <a:extLst>
              <a:ext uri="{FF2B5EF4-FFF2-40B4-BE49-F238E27FC236}">
                <a16:creationId xmlns:a16="http://schemas.microsoft.com/office/drawing/2014/main" id="{6B8B87B7-4293-4EFC-8CB8-B635DD4F0974}"/>
              </a:ext>
            </a:extLst>
          </p:cNvPr>
          <p:cNvCxnSpPr/>
          <p:nvPr userDrawn="1"/>
        </p:nvCxnSpPr>
        <p:spPr>
          <a:xfrm>
            <a:off x="705600" y="90190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CDB79693-7AF8-58F1-AE0E-1BF3468AC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737" y="4249949"/>
            <a:ext cx="2659678" cy="3807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4411D8-923E-2E67-CA3B-B52D12F9A9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A69F60-B160-FEE9-5D88-A134738E03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378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T</a:t>
            </a:r>
            <a:r>
              <a:rPr lang="en-GB" noProof="0" dirty="0"/>
              <a:t>wo bubbles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ED6500-DF84-4F05-36CD-6D06CF2AF95D}"/>
              </a:ext>
            </a:extLst>
          </p:cNvPr>
          <p:cNvSpPr/>
          <p:nvPr userDrawn="1"/>
        </p:nvSpPr>
        <p:spPr>
          <a:xfrm>
            <a:off x="1878493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881A3E2-8981-BD1E-2488-C6CEE6BF09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492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F852B-79D3-47D3-F97B-6F2F9CECC088}"/>
              </a:ext>
            </a:extLst>
          </p:cNvPr>
          <p:cNvSpPr/>
          <p:nvPr userDrawn="1"/>
        </p:nvSpPr>
        <p:spPr>
          <a:xfrm>
            <a:off x="5034128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8EBC132-62A4-DB1F-2571-2E93F8DBE5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3826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36334B-291E-239B-B2A6-730450E26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4C459E5-E6FD-7EAA-C79C-3BF619C05A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10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T</a:t>
            </a:r>
            <a:r>
              <a:rPr lang="en-GB" noProof="0" dirty="0" err="1"/>
              <a:t>hree</a:t>
            </a:r>
            <a:r>
              <a:rPr lang="en-GB" noProof="0" dirty="0"/>
              <a:t> 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705601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6192345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9D4BE-DCD4-FB94-D7C1-D87002068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600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DD95831-155E-1A95-2490-4576562EF3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43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B02DE-2219-1DDD-D8EB-C1732E271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89259-8BAE-8C47-F03B-98B0A94CA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30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Four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2781745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2776664" y="3024357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4850363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C144F9-AA7F-FE57-FD46-A55601D6DF04}"/>
              </a:ext>
            </a:extLst>
          </p:cNvPr>
          <p:cNvSpPr/>
          <p:nvPr userDrawn="1"/>
        </p:nvSpPr>
        <p:spPr>
          <a:xfrm>
            <a:off x="4845283" y="3024357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174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6469" y="3024584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5088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441AB56-D998-FEED-8114-77C57765AC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44982" y="3024584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Four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C671081-C13A-E689-3397-08CF35D7F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3C28891-136D-1A9A-E0DF-CB1D6033A7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54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Five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934336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9D4BE-DCD4-FB94-D7C1-D87002068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4345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6F75B1-8C0C-6E6B-B896-61BEFAD1E9AD}"/>
              </a:ext>
            </a:extLst>
          </p:cNvPr>
          <p:cNvSpPr/>
          <p:nvPr userDrawn="1"/>
        </p:nvSpPr>
        <p:spPr>
          <a:xfrm>
            <a:off x="1934336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F8486AC-4FB4-A045-3C97-BDD54DB81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4345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21F19-547F-CDEE-9395-C4BFB4106738}"/>
              </a:ext>
            </a:extLst>
          </p:cNvPr>
          <p:cNvSpPr/>
          <p:nvPr userDrawn="1"/>
        </p:nvSpPr>
        <p:spPr>
          <a:xfrm>
            <a:off x="6075053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3490A5-E135-82F4-F132-74129283B2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5062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Four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60DF8-E0DD-842A-F8E4-10914E9EABEE}"/>
              </a:ext>
            </a:extLst>
          </p:cNvPr>
          <p:cNvSpPr/>
          <p:nvPr userDrawn="1"/>
        </p:nvSpPr>
        <p:spPr>
          <a:xfrm>
            <a:off x="6075053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4B4EA4D-BDFA-5F9B-139A-C03DEBCF5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5062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Five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7C92AE-9CA9-5C49-60DF-BA0692828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4E61EA4-C886-A052-20BC-171A4D71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67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Six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747585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5884821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816203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758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4626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928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709CB1-0440-2BA5-38C3-A3CC0E07DCB8}"/>
              </a:ext>
            </a:extLst>
          </p:cNvPr>
          <p:cNvSpPr/>
          <p:nvPr userDrawn="1"/>
        </p:nvSpPr>
        <p:spPr>
          <a:xfrm>
            <a:off x="1747390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D1CF7C-7E31-3F2C-889B-EC11FDC96B2F}"/>
              </a:ext>
            </a:extLst>
          </p:cNvPr>
          <p:cNvSpPr/>
          <p:nvPr userDrawn="1"/>
        </p:nvSpPr>
        <p:spPr>
          <a:xfrm>
            <a:off x="5884626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BD2567-C2C5-01C1-A975-7C2A12FFD974}"/>
              </a:ext>
            </a:extLst>
          </p:cNvPr>
          <p:cNvSpPr/>
          <p:nvPr userDrawn="1"/>
        </p:nvSpPr>
        <p:spPr>
          <a:xfrm>
            <a:off x="3816008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F0BE6B7-EED1-7FC5-1196-AFAA318CB9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47390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C3B1036-4A6D-6129-FDDF-97FB06672F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4431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16B5A635-7A1B-2BB5-3226-ACA7C94E04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733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9E0221E-1C1E-EC28-A247-BC90B714F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364843D-77C6-5D8F-0195-5BA2C49AE5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440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ven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Seven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934336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9D4BE-DCD4-FB94-D7C1-D87002068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4345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6F75B1-8C0C-6E6B-B896-61BEFAD1E9AD}"/>
              </a:ext>
            </a:extLst>
          </p:cNvPr>
          <p:cNvSpPr/>
          <p:nvPr userDrawn="1"/>
        </p:nvSpPr>
        <p:spPr>
          <a:xfrm>
            <a:off x="1934336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F8486AC-4FB4-A045-3C97-BDD54DB81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4345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21F19-547F-CDEE-9395-C4BFB4106738}"/>
              </a:ext>
            </a:extLst>
          </p:cNvPr>
          <p:cNvSpPr/>
          <p:nvPr userDrawn="1"/>
        </p:nvSpPr>
        <p:spPr>
          <a:xfrm>
            <a:off x="6075053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3490A5-E135-82F4-F132-74129283B2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5062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60DF8-E0DD-842A-F8E4-10914E9EABEE}"/>
              </a:ext>
            </a:extLst>
          </p:cNvPr>
          <p:cNvSpPr/>
          <p:nvPr userDrawn="1"/>
        </p:nvSpPr>
        <p:spPr>
          <a:xfrm>
            <a:off x="6075053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4B4EA4D-BDFA-5F9B-139A-C03DEBCF5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5062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Seven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9A3F81-ED40-067F-6FD7-23742B27F3C5}"/>
              </a:ext>
            </a:extLst>
          </p:cNvPr>
          <p:cNvSpPr/>
          <p:nvPr userDrawn="1"/>
        </p:nvSpPr>
        <p:spPr>
          <a:xfrm>
            <a:off x="705600" y="2418240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ADE3755-C4D0-7162-199D-60411DC299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609" y="2418466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2D52A7-4786-4520-28D5-518A571A10E6}"/>
              </a:ext>
            </a:extLst>
          </p:cNvPr>
          <p:cNvSpPr/>
          <p:nvPr userDrawn="1"/>
        </p:nvSpPr>
        <p:spPr>
          <a:xfrm>
            <a:off x="7340525" y="241654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B656ED2-10CD-9C62-C5B7-71D65A3832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9972" y="2422881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C3DFBF8-CB3F-81ED-2E7C-54E943168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3761DD3-CB49-DFBF-B643-8AB58259E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574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ght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Eight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705601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4842837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2774219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C144F9-AA7F-FE57-FD46-A55601D6DF04}"/>
              </a:ext>
            </a:extLst>
          </p:cNvPr>
          <p:cNvSpPr/>
          <p:nvPr userDrawn="1"/>
        </p:nvSpPr>
        <p:spPr>
          <a:xfrm>
            <a:off x="6911456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601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642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8944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441AB56-D998-FEED-8114-77C57765AC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115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709CB1-0440-2BA5-38C3-A3CC0E07DCB8}"/>
              </a:ext>
            </a:extLst>
          </p:cNvPr>
          <p:cNvSpPr/>
          <p:nvPr userDrawn="1"/>
        </p:nvSpPr>
        <p:spPr>
          <a:xfrm>
            <a:off x="705406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D1CF7C-7E31-3F2C-889B-EC11FDC96B2F}"/>
              </a:ext>
            </a:extLst>
          </p:cNvPr>
          <p:cNvSpPr/>
          <p:nvPr userDrawn="1"/>
        </p:nvSpPr>
        <p:spPr>
          <a:xfrm>
            <a:off x="4842642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BD2567-C2C5-01C1-A975-7C2A12FFD974}"/>
              </a:ext>
            </a:extLst>
          </p:cNvPr>
          <p:cNvSpPr/>
          <p:nvPr userDrawn="1"/>
        </p:nvSpPr>
        <p:spPr>
          <a:xfrm>
            <a:off x="2774024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4BB810B-32D3-9885-74E3-7C6BC38C0121}"/>
              </a:ext>
            </a:extLst>
          </p:cNvPr>
          <p:cNvSpPr/>
          <p:nvPr userDrawn="1"/>
        </p:nvSpPr>
        <p:spPr>
          <a:xfrm>
            <a:off x="6911261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F0BE6B7-EED1-7FC5-1196-AFAA318CB9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5406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C3B1036-4A6D-6129-FDDF-97FB06672F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2447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Seven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16B5A635-7A1B-2BB5-3226-ACA7C94E04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8749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674084B8-826F-B568-2F10-98001A6698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10960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Eight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2271A9D-9A8F-F606-9CF2-2BB035786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B5D5067-7095-A598-5699-21FE57B8B5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836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7;p26">
            <a:extLst>
              <a:ext uri="{FF2B5EF4-FFF2-40B4-BE49-F238E27FC236}">
                <a16:creationId xmlns:a16="http://schemas.microsoft.com/office/drawing/2014/main" id="{5B7D840C-CF2C-90ED-A7F6-3FC36AE5ECFF}"/>
              </a:ext>
            </a:extLst>
          </p:cNvPr>
          <p:cNvSpPr/>
          <p:nvPr userDrawn="1"/>
        </p:nvSpPr>
        <p:spPr>
          <a:xfrm>
            <a:off x="680424" y="-291871"/>
            <a:ext cx="1432200" cy="1432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28C4755-3934-0C40-9675-4B202F411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0032" y="4227956"/>
            <a:ext cx="2659678" cy="380720"/>
          </a:xfrm>
          <a:prstGeom prst="rect">
            <a:avLst/>
          </a:prstGeom>
        </p:spPr>
      </p:pic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These</a:t>
            </a:r>
            <a:r>
              <a:rPr lang="es-ES" noProof="0" dirty="0"/>
              <a:t> are </a:t>
            </a:r>
            <a:r>
              <a:rPr lang="es-ES" noProof="0" dirty="0" err="1"/>
              <a:t>our</a:t>
            </a:r>
            <a:r>
              <a:rPr lang="es-ES" noProof="0" dirty="0"/>
              <a:t> </a:t>
            </a:r>
            <a:r>
              <a:rPr lang="es-ES" noProof="0" dirty="0" err="1"/>
              <a:t>main</a:t>
            </a:r>
            <a:r>
              <a:rPr lang="es-ES" noProof="0" dirty="0"/>
              <a:t> </a:t>
            </a:r>
            <a:r>
              <a:rPr lang="es-ES" noProof="0" dirty="0" err="1"/>
              <a:t>points</a:t>
            </a:r>
            <a:r>
              <a:rPr lang="es-ES" noProof="0" dirty="0"/>
              <a:t> </a:t>
            </a:r>
            <a:r>
              <a:rPr lang="es-ES" noProof="0" dirty="0" err="1"/>
              <a:t>today</a:t>
            </a:r>
            <a:endParaRPr lang="en-GB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820147-9084-0C10-8D84-72CE255A04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1328738"/>
            <a:ext cx="7718425" cy="2181225"/>
          </a:xfrm>
          <a:prstGeom prst="rect">
            <a:avLst/>
          </a:prstGeom>
        </p:spPr>
        <p:txBody>
          <a:bodyPr/>
          <a:lstStyle>
            <a:lvl1pPr marL="285750" marR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1400" b="1" i="0" u="none" strike="noStrike" cap="none" dirty="0" smtClean="0">
                <a:solidFill>
                  <a:srgbClr val="000000"/>
                </a:solidFill>
                <a:effectLst/>
                <a:latin typeface="+mn-lt"/>
                <a:ea typeface="Arial"/>
                <a:cs typeface="Arial"/>
                <a:sym typeface="Arial"/>
              </a:defRPr>
            </a:lvl1pPr>
            <a:lvl2pPr marL="285750" marR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1400" b="1" i="0" u="none" strike="noStrike" cap="none" dirty="0" smtClean="0">
                <a:solidFill>
                  <a:srgbClr val="000000"/>
                </a:solidFill>
                <a:effectLst/>
                <a:latin typeface="+mn-lt"/>
                <a:ea typeface="Arial"/>
                <a:cs typeface="Arial"/>
                <a:sym typeface="Arial"/>
              </a:defRPr>
            </a:lvl2pPr>
            <a:lvl3pPr marL="285750" marR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1400" b="1" i="0" u="none" strike="noStrike" cap="none" dirty="0" smtClean="0">
                <a:solidFill>
                  <a:srgbClr val="000000"/>
                </a:solidFill>
                <a:effectLst/>
                <a:latin typeface="+mn-lt"/>
                <a:ea typeface="Arial"/>
                <a:cs typeface="Arial"/>
                <a:sym typeface="Arial"/>
              </a:defRPr>
            </a:lvl3pPr>
            <a:lvl4pPr marL="285750" marR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1400" b="1" i="0" u="none" strike="noStrike" cap="none" dirty="0" smtClean="0">
                <a:solidFill>
                  <a:srgbClr val="000000"/>
                </a:solidFill>
                <a:effectLst/>
                <a:latin typeface="+mn-lt"/>
                <a:ea typeface="Arial"/>
                <a:cs typeface="Arial"/>
                <a:sym typeface="Arial"/>
              </a:defRPr>
            </a:lvl4pPr>
            <a:lvl5pPr marL="285750" marR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GB" sz="1400" b="1" i="0" u="none" strike="noStrike" cap="none" dirty="0">
                <a:solidFill>
                  <a:srgbClr val="000000"/>
                </a:solidFill>
                <a:effectLst/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214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7;p26">
            <a:extLst>
              <a:ext uri="{FF2B5EF4-FFF2-40B4-BE49-F238E27FC236}">
                <a16:creationId xmlns:a16="http://schemas.microsoft.com/office/drawing/2014/main" id="{D0AA367D-7BF1-94BF-4069-90E2A10814E6}"/>
              </a:ext>
            </a:extLst>
          </p:cNvPr>
          <p:cNvSpPr/>
          <p:nvPr userDrawn="1"/>
        </p:nvSpPr>
        <p:spPr>
          <a:xfrm>
            <a:off x="-10500" y="4019892"/>
            <a:ext cx="1432200" cy="1432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623B3F9-D122-500A-5697-5CDFA762A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963032" y="1645441"/>
            <a:ext cx="2659678" cy="380720"/>
          </a:xfrm>
          <a:prstGeom prst="rect">
            <a:avLst/>
          </a:prstGeom>
        </p:spPr>
      </p:pic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These</a:t>
            </a:r>
            <a:r>
              <a:rPr lang="es-ES" noProof="0" dirty="0"/>
              <a:t> are </a:t>
            </a:r>
            <a:r>
              <a:rPr lang="es-ES" noProof="0" dirty="0" err="1"/>
              <a:t>our</a:t>
            </a:r>
            <a:r>
              <a:rPr lang="es-ES" noProof="0" dirty="0"/>
              <a:t> </a:t>
            </a:r>
            <a:r>
              <a:rPr lang="es-ES" noProof="0" dirty="0" err="1"/>
              <a:t>main</a:t>
            </a:r>
            <a:r>
              <a:rPr lang="es-ES" noProof="0" dirty="0"/>
              <a:t> </a:t>
            </a:r>
            <a:r>
              <a:rPr lang="es-ES" noProof="0" dirty="0" err="1"/>
              <a:t>points</a:t>
            </a:r>
            <a:r>
              <a:rPr lang="es-ES" noProof="0" dirty="0"/>
              <a:t> </a:t>
            </a:r>
            <a:r>
              <a:rPr lang="es-ES" noProof="0" dirty="0" err="1"/>
              <a:t>today</a:t>
            </a:r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403B0-2D25-44B3-D52F-09DEAA4DB9E8}"/>
              </a:ext>
            </a:extLst>
          </p:cNvPr>
          <p:cNvSpPr txBox="1"/>
          <p:nvPr userDrawn="1"/>
        </p:nvSpPr>
        <p:spPr>
          <a:xfrm>
            <a:off x="705600" y="1331089"/>
            <a:ext cx="77178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Lorem ipsum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sit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amet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consectetur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adipiscing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elit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sit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a.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Curabitur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velit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tellus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,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aliquam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sit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amet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pretium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tempus.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Donec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quis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consequat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nisl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quis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dapibus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nisi. 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sit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a.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Curabitur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velit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tellus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,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aliquam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sit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amet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pretium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tempus.</a:t>
            </a:r>
            <a:endParaRPr lang="en-GB" b="1" i="0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Fusce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dapibus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ultricies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convallis. 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sit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a.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Curabitur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velit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tellus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,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aliquam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sit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amet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pretium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tempus.</a:t>
            </a:r>
            <a:endParaRPr lang="en-GB" b="1" i="0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Vivamus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id ligula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hendrerit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eros gravida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sagittis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et non ipsum.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sit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a.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Curabitur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velit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tellus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,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aliquam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sit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amet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pretium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tempus.</a:t>
            </a:r>
          </a:p>
        </p:txBody>
      </p:sp>
    </p:spTree>
    <p:extLst>
      <p:ext uri="{BB962C8B-B14F-4D97-AF65-F5344CB8AC3E}">
        <p14:creationId xmlns:p14="http://schemas.microsoft.com/office/powerpoint/2010/main" val="19322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67;p26">
            <a:extLst>
              <a:ext uri="{FF2B5EF4-FFF2-40B4-BE49-F238E27FC236}">
                <a16:creationId xmlns:a16="http://schemas.microsoft.com/office/drawing/2014/main" id="{2496006F-D57A-C67D-A19B-7099E38440D3}"/>
              </a:ext>
            </a:extLst>
          </p:cNvPr>
          <p:cNvSpPr/>
          <p:nvPr userDrawn="1"/>
        </p:nvSpPr>
        <p:spPr>
          <a:xfrm>
            <a:off x="3855900" y="3537025"/>
            <a:ext cx="1432200" cy="1432200"/>
          </a:xfrm>
          <a:prstGeom prst="ellipse">
            <a:avLst/>
          </a:prstGeom>
          <a:solidFill>
            <a:srgbClr val="F2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A26CAD-8B72-6E56-D325-A7099ECAC1D2}"/>
              </a:ext>
            </a:extLst>
          </p:cNvPr>
          <p:cNvSpPr/>
          <p:nvPr userDrawn="1"/>
        </p:nvSpPr>
        <p:spPr>
          <a:xfrm>
            <a:off x="705601" y="1143000"/>
            <a:ext cx="7717838" cy="3368040"/>
          </a:xfrm>
          <a:prstGeom prst="rect">
            <a:avLst/>
          </a:prstGeom>
          <a:solidFill>
            <a:srgbClr val="C6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AD8B563C-66AB-A2D7-173C-69453C5636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419099"/>
            <a:ext cx="7717838" cy="349535"/>
          </a:xfrm>
          <a:prstGeom prst="rect">
            <a:avLst/>
          </a:prstGeom>
        </p:spPr>
        <p:txBody>
          <a:bodyPr/>
          <a:lstStyle>
            <a:lvl1pPr algn="ctr">
              <a:defRPr sz="1400" b="1" spc="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KEY TAKEAWAYS</a:t>
            </a:r>
            <a:endParaRPr lang="en-GB" noProof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D1B085-A35F-DD15-5C9A-27F7B621DA7D}"/>
              </a:ext>
            </a:extLst>
          </p:cNvPr>
          <p:cNvSpPr txBox="1"/>
          <p:nvPr userDrawn="1"/>
        </p:nvSpPr>
        <p:spPr>
          <a:xfrm>
            <a:off x="819525" y="1615708"/>
            <a:ext cx="7504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Lorem ipsum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dolor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sit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amet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,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consectetur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adipiscing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elit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. Donec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quis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consequat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nisl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,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quis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dapibus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nisi. </a:t>
            </a: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endParaRPr lang="en-GB" sz="1800" b="1" i="0" dirty="0">
              <a:solidFill>
                <a:srgbClr val="374646"/>
              </a:solidFill>
              <a:effectLst/>
              <a:latin typeface="+mn-lt"/>
            </a:endParaRP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Fusce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dapibus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ultricies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convallis. </a:t>
            </a: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endParaRPr lang="en-GB" sz="1800" b="1" i="0" dirty="0">
              <a:solidFill>
                <a:srgbClr val="374646"/>
              </a:solidFill>
              <a:effectLst/>
              <a:latin typeface="+mn-lt"/>
            </a:endParaRP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Vivamus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id ligula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hendrerit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eros gravida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sagittis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et non ipsum.</a:t>
            </a: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endParaRPr lang="en-GB" sz="1800" b="1" i="0" dirty="0">
              <a:solidFill>
                <a:srgbClr val="374646"/>
              </a:solidFill>
              <a:effectLst/>
              <a:latin typeface="+mn-lt"/>
            </a:endParaRP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Nullam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ac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tincidunt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dui. </a:t>
            </a:r>
            <a:endParaRPr lang="en-GB" sz="1800" b="1" dirty="0">
              <a:solidFill>
                <a:srgbClr val="374646"/>
              </a:solidFill>
              <a:latin typeface="+mn-lt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3F7AF3A-C98E-0B96-0DD0-165ED7394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439" y="387915"/>
            <a:ext cx="2659678" cy="38072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EB5654C-F304-3369-84C5-632132CBF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4077" y="387915"/>
            <a:ext cx="2659678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34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bg1"/>
                </a:solidFill>
              </a:rPr>
              <a:t>© Cornerstone Barristers · cornerstonebarristers.com · @cornerstonebarr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38D24E-3EFA-58B1-0426-258BD1BA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075" y="1036240"/>
            <a:ext cx="2659678" cy="3807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E4AB4A-2DE8-3F54-5BB4-E15B6FC1E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108561" y="5066068"/>
            <a:ext cx="2659678" cy="380720"/>
          </a:xfrm>
          <a:prstGeom prst="rect">
            <a:avLst/>
          </a:prstGeom>
        </p:spPr>
      </p:pic>
      <p:sp>
        <p:nvSpPr>
          <p:cNvPr id="2" name="Google Shape;213;p25">
            <a:extLst>
              <a:ext uri="{FF2B5EF4-FFF2-40B4-BE49-F238E27FC236}">
                <a16:creationId xmlns:a16="http://schemas.microsoft.com/office/drawing/2014/main" id="{22C5520D-ADA8-7B6C-A92C-F87D3924FD92}"/>
              </a:ext>
            </a:extLst>
          </p:cNvPr>
          <p:cNvSpPr/>
          <p:nvPr userDrawn="1"/>
        </p:nvSpPr>
        <p:spPr>
          <a:xfrm>
            <a:off x="746539" y="1240824"/>
            <a:ext cx="1432200" cy="143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14;p25">
            <a:extLst>
              <a:ext uri="{FF2B5EF4-FFF2-40B4-BE49-F238E27FC236}">
                <a16:creationId xmlns:a16="http://schemas.microsoft.com/office/drawing/2014/main" id="{E830B0A3-AA7B-020F-0A28-7A2EA3E48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475" y="3075100"/>
            <a:ext cx="616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8" name="Google Shape;216;p25">
            <a:extLst>
              <a:ext uri="{FF2B5EF4-FFF2-40B4-BE49-F238E27FC236}">
                <a16:creationId xmlns:a16="http://schemas.microsoft.com/office/drawing/2014/main" id="{F27E0EC1-1367-7154-3B4D-885616A440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5600" y="3855550"/>
            <a:ext cx="6161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3C7017C-4B1C-BA88-55D5-818E95549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475" y="1160463"/>
            <a:ext cx="1472575" cy="1512887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63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bg1"/>
                </a:solidFill>
              </a:rPr>
              <a:t>© Cornerstone Barristers · cornerstonebarristers.com · @cornerstonebarr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38D24E-3EFA-58B1-0426-258BD1BA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075" y="1036240"/>
            <a:ext cx="2659678" cy="3807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E4AB4A-2DE8-3F54-5BB4-E15B6FC1E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108561" y="5066068"/>
            <a:ext cx="2659678" cy="380720"/>
          </a:xfrm>
          <a:prstGeom prst="rect">
            <a:avLst/>
          </a:prstGeom>
        </p:spPr>
      </p:pic>
      <p:sp>
        <p:nvSpPr>
          <p:cNvPr id="2" name="Google Shape;213;p25">
            <a:extLst>
              <a:ext uri="{FF2B5EF4-FFF2-40B4-BE49-F238E27FC236}">
                <a16:creationId xmlns:a16="http://schemas.microsoft.com/office/drawing/2014/main" id="{22C5520D-ADA8-7B6C-A92C-F87D3924FD92}"/>
              </a:ext>
            </a:extLst>
          </p:cNvPr>
          <p:cNvSpPr/>
          <p:nvPr userDrawn="1"/>
        </p:nvSpPr>
        <p:spPr>
          <a:xfrm>
            <a:off x="746539" y="1240824"/>
            <a:ext cx="1432200" cy="1432200"/>
          </a:xfrm>
          <a:prstGeom prst="ellipse">
            <a:avLst/>
          </a:prstGeom>
          <a:solidFill>
            <a:srgbClr val="5FC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14;p25">
            <a:extLst>
              <a:ext uri="{FF2B5EF4-FFF2-40B4-BE49-F238E27FC236}">
                <a16:creationId xmlns:a16="http://schemas.microsoft.com/office/drawing/2014/main" id="{E830B0A3-AA7B-020F-0A28-7A2EA3E48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475" y="3075100"/>
            <a:ext cx="616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8" name="Google Shape;216;p25">
            <a:extLst>
              <a:ext uri="{FF2B5EF4-FFF2-40B4-BE49-F238E27FC236}">
                <a16:creationId xmlns:a16="http://schemas.microsoft.com/office/drawing/2014/main" id="{F27E0EC1-1367-7154-3B4D-885616A440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5600" y="3855550"/>
            <a:ext cx="6161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3C7017C-4B1C-BA88-55D5-818E95549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475" y="1160463"/>
            <a:ext cx="1472575" cy="1512887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75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6" r:id="rId2"/>
    <p:sldLayoutId id="2147483727" r:id="rId3"/>
    <p:sldLayoutId id="2147483666" r:id="rId4"/>
    <p:sldLayoutId id="2147483684" r:id="rId5"/>
    <p:sldLayoutId id="2147483724" r:id="rId6"/>
    <p:sldLayoutId id="2147483725" r:id="rId7"/>
    <p:sldLayoutId id="2147483694" r:id="rId8"/>
    <p:sldLayoutId id="2147483728" r:id="rId9"/>
    <p:sldLayoutId id="2147483695" r:id="rId10"/>
    <p:sldLayoutId id="2147483680" r:id="rId11"/>
    <p:sldLayoutId id="2147483701" r:id="rId12"/>
    <p:sldLayoutId id="2147483702" r:id="rId13"/>
    <p:sldLayoutId id="2147483700" r:id="rId14"/>
    <p:sldLayoutId id="2147483681" r:id="rId15"/>
    <p:sldLayoutId id="2147483692" r:id="rId16"/>
    <p:sldLayoutId id="2147483693" r:id="rId17"/>
    <p:sldLayoutId id="2147483691" r:id="rId18"/>
    <p:sldLayoutId id="2147483696" r:id="rId19"/>
    <p:sldLayoutId id="2147483698" r:id="rId20"/>
    <p:sldLayoutId id="2147483699" r:id="rId21"/>
    <p:sldLayoutId id="2147483697" r:id="rId22"/>
    <p:sldLayoutId id="2147483723" r:id="rId23"/>
    <p:sldLayoutId id="2147483685" r:id="rId24"/>
    <p:sldLayoutId id="2147483688" r:id="rId25"/>
    <p:sldLayoutId id="2147483686" r:id="rId26"/>
    <p:sldLayoutId id="2147483690" r:id="rId27"/>
    <p:sldLayoutId id="2147483687" r:id="rId28"/>
    <p:sldLayoutId id="2147483689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Montserrat" panose="02000505000000020004" pitchFamily="2" charset="0"/>
          <a:ea typeface="Montserrat" panose="02000505000000020004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FC161-4636-978D-C50F-3159FF894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Achieving Biodiversity Net Gain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D8543-869A-E11C-E10E-65C14E3D0B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Estelle Dehon KC, Emmaline Lambert and Josef Cannon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C3875-AB36-27EE-DF41-EA861E594E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1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438275"/>
            <a:ext cx="7718550" cy="3280029"/>
          </a:xfrm>
        </p:spPr>
        <p:txBody>
          <a:bodyPr/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new standard pre-commencement condition relating to biodiversity gain will secure BNG on developments – the “General condition of planning permission”. </a:t>
            </a:r>
          </a:p>
          <a:p>
            <a:pPr algn="just">
              <a:lnSpc>
                <a:spcPct val="150000"/>
              </a:lnSpc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will require a “biodiversity gain plan” to be submitted for approval and Part 2 of Schedule 14 sets out the matters to which the plan is to refer.  </a:t>
            </a:r>
          </a:p>
          <a:p>
            <a:pPr algn="just">
              <a:lnSpc>
                <a:spcPct val="150000"/>
              </a:lnSpc>
            </a:pPr>
            <a:endParaRPr lang="en-GB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local planning authority must approve the plan only if it is satisfied that certain matters required are met, such as, that the post-development biodiversity value of the onsite habitat is at least the value specified in the plan and that the biodiversity gain objective is met.  </a:t>
            </a:r>
          </a:p>
          <a:p>
            <a:pPr algn="just">
              <a:lnSpc>
                <a:spcPct val="150000"/>
              </a:lnSpc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plan will set out the mechanisms for delivery, monitoring and maintenance for 30 years after the development is completed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sz="2600" dirty="0"/>
              <a:t>“General condition of planning permission”</a:t>
            </a:r>
          </a:p>
        </p:txBody>
      </p:sp>
    </p:spTree>
    <p:extLst>
      <p:ext uri="{BB962C8B-B14F-4D97-AF65-F5344CB8AC3E}">
        <p14:creationId xmlns:p14="http://schemas.microsoft.com/office/powerpoint/2010/main" val="38688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F9AE7-DDFF-22DA-3299-6F5A2CBB14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601" y="725183"/>
            <a:ext cx="7717838" cy="839649"/>
          </a:xfrm>
        </p:spPr>
        <p:txBody>
          <a:bodyPr/>
          <a:lstStyle/>
          <a:p>
            <a:r>
              <a:rPr lang="en-GB" dirty="0"/>
              <a:t>What the biodiversity gain plan should cover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8850A7-4557-45CE-93E2-18D6CACBF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00" dirty="0"/>
              <a:t>How adverse impacts have been minimised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E19FDC-8B6D-1CA7-EC22-283BC4176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Biodiversity gain plan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8F1FC9-6CAA-5A6B-FEAE-34B5885048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1000" dirty="0">
                <a:latin typeface="+mn-lt"/>
              </a:rPr>
              <a:t>Post-dev biodiversity value of onsite habitat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B0B3A9-9015-783A-0A2B-7DDFD8A487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900" dirty="0"/>
              <a:t>Biodiversity value of any offsite habitat provided in relation to development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73DB43-926B-0F46-A2E9-240C7C8D36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1000" dirty="0"/>
              <a:t>Any further requirements (secondary legislation)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2B53A-91E7-5B51-B563-D5F8BA29CE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sz="1000" dirty="0"/>
              <a:t>Pre-dev biodiversity value of onsite habitat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5DC852-B698-5A45-CD17-08FFD94792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1000" dirty="0"/>
              <a:t>Any statutory biodiversity credits purchased</a:t>
            </a:r>
          </a:p>
        </p:txBody>
      </p:sp>
    </p:spTree>
    <p:extLst>
      <p:ext uri="{BB962C8B-B14F-4D97-AF65-F5344CB8AC3E}">
        <p14:creationId xmlns:p14="http://schemas.microsoft.com/office/powerpoint/2010/main" val="330568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075" y="1467478"/>
            <a:ext cx="7718550" cy="307937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line with the mitigation hierarchy, off-site mitigation should only be used where impacts cannot be avoided, minimised or where on-site gains cannot be achieved.  </a:t>
            </a:r>
          </a:p>
          <a:p>
            <a:pPr algn="just"/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Off-site provision will be encouraged to be local - expected to be achieved via policies and guidance.</a:t>
            </a:r>
          </a:p>
          <a:p>
            <a:pPr algn="just"/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urther guidance expected on decision making for on-site and local off-site mitigation and in what circumstances developers would be able to look outside the local area.  </a:t>
            </a:r>
          </a:p>
          <a:p>
            <a:pPr algn="just"/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order to avoid unreasonable delays between the ecological impact and the off-site compensation being delivered, proposed that no more than 12 months should be allowed after discharge of the mandatory pre commencement condition. </a:t>
            </a:r>
          </a:p>
          <a:p>
            <a:pPr algn="just">
              <a:lnSpc>
                <a:spcPct val="150000"/>
              </a:lnSpc>
            </a:pPr>
            <a:r>
              <a:rPr lang="en-GB" sz="1400" b="1" u="none" strike="noStrike" dirty="0">
                <a:effectLst/>
                <a:ea typeface="Times New Roman" panose="02020603050405020304" pitchFamily="18" charset="0"/>
              </a:rPr>
              <a:t> 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2465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38928"/>
            <a:ext cx="7718550" cy="30793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1400" b="1" u="none" strike="noStrike" dirty="0">
                <a:effectLst/>
                <a:ea typeface="Times New Roman" panose="02020603050405020304" pitchFamily="18" charset="0"/>
              </a:rPr>
              <a:t> 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Latest news</a:t>
            </a:r>
          </a:p>
        </p:txBody>
      </p:sp>
      <p:pic>
        <p:nvPicPr>
          <p:cNvPr id="5" name="Picture 4" descr="A person walking on a construction site&#10;&#10;Description automatically generated">
            <a:extLst>
              <a:ext uri="{FF2B5EF4-FFF2-40B4-BE49-F238E27FC236}">
                <a16:creationId xmlns:a16="http://schemas.microsoft.com/office/drawing/2014/main" id="{D69600C8-9B5A-CF22-FFE7-5F812063F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59" y="1179576"/>
            <a:ext cx="3555543" cy="35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2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AC4A6-E679-8B6A-69EB-782800EFF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Progress towards secondary legislation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FEF8A3-26C5-7CD0-2BBA-85D07707E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100" dirty="0">
                <a:effectLst/>
                <a:latin typeface="+mn-lt"/>
                <a:ea typeface="Calibri" panose="020F0502020204030204" pitchFamily="34" charset="0"/>
              </a:rPr>
              <a:t>DEFRA launched the Consultation on the Biodiversity Net Gain Regulations on 11</a:t>
            </a:r>
            <a:r>
              <a:rPr lang="en-GB" sz="1100" baseline="30000" dirty="0">
                <a:effectLst/>
                <a:latin typeface="+mn-lt"/>
                <a:ea typeface="Calibri" panose="020F0502020204030204" pitchFamily="34" charset="0"/>
              </a:rPr>
              <a:t>th</a:t>
            </a:r>
            <a:r>
              <a:rPr lang="en-GB" sz="1100" dirty="0">
                <a:effectLst/>
                <a:latin typeface="+mn-lt"/>
                <a:ea typeface="Calibri" panose="020F0502020204030204" pitchFamily="34" charset="0"/>
              </a:rPr>
              <a:t> January 2022 and it closed on 5</a:t>
            </a:r>
            <a:r>
              <a:rPr lang="en-GB" sz="1100" baseline="30000" dirty="0">
                <a:effectLst/>
                <a:latin typeface="+mn-lt"/>
                <a:ea typeface="Calibri" panose="020F0502020204030204" pitchFamily="34" charset="0"/>
              </a:rPr>
              <a:t>th</a:t>
            </a:r>
            <a:r>
              <a:rPr lang="en-GB" sz="1100" dirty="0">
                <a:effectLst/>
                <a:latin typeface="+mn-lt"/>
                <a:ea typeface="Calibri" panose="020F0502020204030204" pitchFamily="34" charset="0"/>
              </a:rPr>
              <a:t> April 2022</a:t>
            </a:r>
            <a:r>
              <a:rPr lang="en-GB" sz="1100" dirty="0">
                <a:effectLst/>
                <a:latin typeface="+mn-lt"/>
              </a:rPr>
              <a:t> </a:t>
            </a:r>
            <a:endParaRPr lang="en-GB" sz="1100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60AB55-6909-19CE-6B08-8B8361198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7021" y="2105138"/>
            <a:ext cx="2231381" cy="223087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1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government response was long awaited and was finally published in February 2023.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A9ACE5-DBE7-0190-D3D7-1543F5D54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8821" y="2105139"/>
            <a:ext cx="2231381" cy="2230877"/>
          </a:xfrm>
        </p:spPr>
        <p:txBody>
          <a:bodyPr/>
          <a:lstStyle/>
          <a:p>
            <a:r>
              <a:rPr lang="en-GB" sz="1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Its overview provided “</a:t>
            </a:r>
            <a:r>
              <a:rPr lang="en-GB" sz="11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want to know what you think about how biodiversity net gain will work in practice</a:t>
            </a:r>
            <a:r>
              <a:rPr lang="en-GB" sz="1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23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362456"/>
            <a:ext cx="7718550" cy="3355848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</a:rPr>
              <a:t>Part 1 focussed on defining the scope of the biodiversity net gain requirement: exemptions, development within statutory designated sites for nature conservation and the definition of irreplaceable habitats (controversially, irreplaceable habitats are excluded from the BNG calculation and views were specifically sought)</a:t>
            </a:r>
            <a:r>
              <a:rPr lang="en-GB" sz="1200" dirty="0">
                <a:ea typeface="Calibri" panose="020F0502020204030204" pitchFamily="34" charset="0"/>
              </a:rPr>
              <a:t>;</a:t>
            </a:r>
            <a:endParaRPr lang="en-GB" sz="1200" b="1" u="none" strike="noStrike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2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</a:rPr>
              <a:t>Part 2 focussed on BNG for other types of development like phased development, small sites, Nationally Significant Infrastructure Projects (NSIPs);</a:t>
            </a:r>
            <a:r>
              <a:rPr lang="en-GB" sz="1200" dirty="0">
                <a:effectLst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 3 covered how the BNG will be implemented and covers Biodiversity Gain Plan, off-site biodiversity gains, the market for biodiversity units, habitat banking, the BNG site register, additionality, statutory biodiversity credits, reporting, evaluation and monitoring.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The Consultation</a:t>
            </a:r>
          </a:p>
        </p:txBody>
      </p:sp>
    </p:spTree>
    <p:extLst>
      <p:ext uri="{BB962C8B-B14F-4D97-AF65-F5344CB8AC3E}">
        <p14:creationId xmlns:p14="http://schemas.microsoft.com/office/powerpoint/2010/main" val="94139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38928"/>
            <a:ext cx="3009312" cy="3079376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ea typeface="Calibri" panose="020F0502020204030204" pitchFamily="34" charset="0"/>
              </a:rPr>
              <a:t>February 2023</a:t>
            </a:r>
            <a:endParaRPr lang="en-GB" sz="1400" b="1" u="none" strike="noStrike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4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ea typeface="Calibri" panose="020F0502020204030204" pitchFamily="34" charset="0"/>
              </a:rPr>
              <a:t>Updated guidance but….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Much more coming….</a:t>
            </a: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2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The Response</a:t>
            </a: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6658BFBB-7E5C-B20C-7639-4B5F304F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12" y="1526650"/>
            <a:ext cx="3116911" cy="23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9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9974" y="1638928"/>
            <a:ext cx="4508426" cy="3079376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u="none" strike="noStrike" dirty="0">
                <a:ea typeface="Times New Roman" panose="02020603050405020304" pitchFamily="18" charset="0"/>
              </a:rPr>
              <a:t>Announcement yesterday that the upcoming legislation to bring these rules will be laid in November</a:t>
            </a:r>
          </a:p>
          <a:p>
            <a:pPr algn="just">
              <a:lnSpc>
                <a:spcPct val="150000"/>
              </a:lnSpc>
            </a:pPr>
            <a:endParaRPr lang="en-GB" sz="1200" u="none" strike="noStrike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Times New Roman" panose="02020603050405020304" pitchFamily="18" charset="0"/>
              </a:rPr>
              <a:t>The mandatory requirement will be effective from January 2024</a:t>
            </a: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u="none" strike="noStrike" dirty="0">
                <a:ea typeface="Times New Roman" panose="02020603050405020304" pitchFamily="18" charset="0"/>
              </a:rPr>
              <a:t>For small sites April 2024</a:t>
            </a:r>
          </a:p>
          <a:p>
            <a:pPr algn="just">
              <a:lnSpc>
                <a:spcPct val="150000"/>
              </a:lnSpc>
            </a:pPr>
            <a:endParaRPr lang="en-GB" sz="1200" u="none" strike="noStrike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Times New Roman" panose="02020603050405020304" pitchFamily="18" charset="0"/>
              </a:rPr>
              <a:t>For Nationally Significant Infrastructure Projects it is planned for 2025</a:t>
            </a:r>
            <a:endParaRPr lang="en-GB" sz="1200" u="none" strike="noStrike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400" b="1" u="none" strike="noStrike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2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When is BNG mandatory - Updated Timetable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8F7C1-1279-36E3-FE6B-74B7FB01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41" y="1765191"/>
            <a:ext cx="2512612" cy="205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8811" y="1546726"/>
            <a:ext cx="7718550" cy="3079376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200" dirty="0">
                <a:effectLst/>
                <a:ea typeface="Times New Roman" panose="02020603050405020304" pitchFamily="18" charset="0"/>
              </a:rPr>
              <a:t>Environment Act 2021 exemptions: permitted development and urgent crown development;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200" dirty="0">
                <a:ea typeface="Times New Roman" panose="02020603050405020304" pitchFamily="18" charset="0"/>
              </a:rPr>
              <a:t>B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iodiversity metric (subject to its own consultation) allows for temporary impacts that can be restored within 2 years to be excluded from calculations and gives existing sealed surfaces a zero score meaning exempted.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GB" sz="1200" dirty="0">
                <a:ea typeface="Times New Roman" panose="02020603050405020304" pitchFamily="18" charset="0"/>
              </a:rPr>
              <a:t>G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overnment intends to use regulations to make exemptions for: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rgbClr val="0B0C0C"/>
                </a:solidFill>
                <a:effectLst/>
                <a:ea typeface="Times New Roman" panose="02020603050405020304" pitchFamily="18" charset="0"/>
              </a:rPr>
              <a:t>development impacting habitat of an area below a ‘de minimis’ threshold of 25 metres squared (Defra confirmed in August that this is 5m x 5m), or 5m for linear habitats such as hedgerows and watercourses ;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rgbClr val="0B0C0C"/>
                </a:solidFill>
                <a:effectLst/>
                <a:ea typeface="Times New Roman" panose="02020603050405020304" pitchFamily="18" charset="0"/>
              </a:rPr>
              <a:t>householder applications;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rgbClr val="0B0C0C"/>
                </a:solidFill>
                <a:effectLst/>
                <a:ea typeface="Times New Roman" panose="02020603050405020304" pitchFamily="18" charset="0"/>
              </a:rPr>
              <a:t>biodiversity gain sites (where habitats are being enhanced for wildlife);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200" dirty="0">
                <a:solidFill>
                  <a:srgbClr val="0B0C0C"/>
                </a:solidFill>
                <a:effectLst/>
                <a:ea typeface="Times New Roman" panose="02020603050405020304" pitchFamily="18" charset="0"/>
              </a:rPr>
              <a:t>small scale self-build and custom housebuilding.</a:t>
            </a: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2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Application </a:t>
            </a:r>
          </a:p>
          <a:p>
            <a:r>
              <a:rPr lang="en-GB" sz="1600" dirty="0"/>
              <a:t>Exemptions</a:t>
            </a:r>
          </a:p>
        </p:txBody>
      </p:sp>
    </p:spTree>
    <p:extLst>
      <p:ext uri="{BB962C8B-B14F-4D97-AF65-F5344CB8AC3E}">
        <p14:creationId xmlns:p14="http://schemas.microsoft.com/office/powerpoint/2010/main" val="3985904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565776"/>
            <a:ext cx="3354336" cy="3079376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/>
              <a:t>Definition?</a:t>
            </a:r>
          </a:p>
          <a:p>
            <a:pPr lvl="0" algn="just">
              <a:lnSpc>
                <a:spcPct val="150000"/>
              </a:lnSpc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econdary legislation will disapply the 10% net gain requirement for irreplaceable habitat and apply separate requirements to be used by the LPA when determining planning applications.  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4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Application </a:t>
            </a:r>
          </a:p>
          <a:p>
            <a:r>
              <a:rPr lang="en-GB" sz="1600" dirty="0"/>
              <a:t>Irreplaceable Habitat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C0A62D-DAA7-AED6-F2CC-2FB498FAB61F}"/>
              </a:ext>
            </a:extLst>
          </p:cNvPr>
          <p:cNvSpPr txBox="1">
            <a:spLocks/>
          </p:cNvSpPr>
          <p:nvPr/>
        </p:nvSpPr>
        <p:spPr>
          <a:xfrm>
            <a:off x="719138" y="1647176"/>
            <a:ext cx="3354336" cy="30793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877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8163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80645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algn="just">
              <a:lnSpc>
                <a:spcPct val="150000"/>
              </a:lnSpc>
            </a:pPr>
            <a:endParaRPr lang="en-GB" sz="1400" b="1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9" name="Picture 8" descr="A large tree with many branches&#10;&#10;Description automatically generated">
            <a:extLst>
              <a:ext uri="{FF2B5EF4-FFF2-40B4-BE49-F238E27FC236}">
                <a16:creationId xmlns:a16="http://schemas.microsoft.com/office/drawing/2014/main" id="{D7BB33AD-91AD-7601-C0AD-C4285C5A3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01368"/>
            <a:ext cx="2715768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5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56B6E-4737-5691-5C2D-6D5EA5CEEA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Timely webinar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8D85A-0459-7952-69DE-171E607E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77" y="1257070"/>
            <a:ext cx="2463533" cy="3396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4C05B-5F1A-86D9-C2BA-E4DDB23B8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187" y="1257070"/>
            <a:ext cx="4754934" cy="1714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D13DEB-8592-635C-839D-29292892F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187" y="3247277"/>
            <a:ext cx="4754934" cy="8833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275C0-D6F6-CFAA-8E38-46EB9D4A50DE}"/>
              </a:ext>
            </a:extLst>
          </p:cNvPr>
          <p:cNvSpPr txBox="1"/>
          <p:nvPr/>
        </p:nvSpPr>
        <p:spPr>
          <a:xfrm>
            <a:off x="5114925" y="4264427"/>
            <a:ext cx="6648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https://stateofnature.org.uk/</a:t>
            </a:r>
          </a:p>
        </p:txBody>
      </p:sp>
    </p:spTree>
    <p:extLst>
      <p:ext uri="{BB962C8B-B14F-4D97-AF65-F5344CB8AC3E}">
        <p14:creationId xmlns:p14="http://schemas.microsoft.com/office/powerpoint/2010/main" val="2330630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600" y="1565776"/>
            <a:ext cx="7718550" cy="3079376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ffectLst/>
                <a:ea typeface="Times New Roman" panose="02020603050405020304" pitchFamily="18" charset="0"/>
              </a:rPr>
              <a:t>Within scope</a:t>
            </a:r>
          </a:p>
          <a:p>
            <a:pPr lvl="0" algn="just">
              <a:lnSpc>
                <a:spcPct val="150000"/>
              </a:lnSpc>
            </a:pPr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a typeface="Times New Roman" panose="02020603050405020304" pitchFamily="18" charset="0"/>
              </a:rPr>
              <a:t>Definition:</a:t>
            </a:r>
          </a:p>
          <a:p>
            <a:r>
              <a:rPr lang="en-GB" sz="1400" dirty="0">
                <a:effectLst/>
                <a:ea typeface="Times New Roman" panose="02020603050405020304" pitchFamily="18" charset="0"/>
              </a:rPr>
              <a:t>	(</a:t>
            </a:r>
            <a:r>
              <a:rPr lang="en-GB" sz="14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) For residential: where the number of dwellings to be provided is between one and 	nine inclusive on a site having an area of less than one hectare, or where the 	number of dwellings to be provided is not known, a site area of less than 0.5 	hectares. </a:t>
            </a:r>
          </a:p>
          <a:p>
            <a:r>
              <a:rPr lang="en-GB" sz="1400" dirty="0">
                <a:effectLst/>
                <a:ea typeface="Times New Roman" panose="02020603050405020304" pitchFamily="18" charset="0"/>
              </a:rPr>
              <a:t>	(ii) For non-residential: where the floor space to be created is less than 1,000 square 	metres OR where the site area is less than one hectare. </a:t>
            </a:r>
          </a:p>
          <a:p>
            <a:endParaRPr lang="en-GB" sz="1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a typeface="Times New Roman" panose="02020603050405020304" pitchFamily="18" charset="0"/>
              </a:rPr>
              <a:t>Options being explored to reduce burden</a:t>
            </a: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2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Application </a:t>
            </a:r>
          </a:p>
          <a:p>
            <a:r>
              <a:rPr lang="en-GB" sz="1600" dirty="0"/>
              <a:t>Small Sites</a:t>
            </a:r>
          </a:p>
        </p:txBody>
      </p:sp>
    </p:spTree>
    <p:extLst>
      <p:ext uri="{BB962C8B-B14F-4D97-AF65-F5344CB8AC3E}">
        <p14:creationId xmlns:p14="http://schemas.microsoft.com/office/powerpoint/2010/main" val="394077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961" y="1556251"/>
            <a:ext cx="7718550" cy="3079376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600" dirty="0">
                <a:effectLst/>
                <a:ea typeface="Times New Roman" panose="02020603050405020304" pitchFamily="18" charset="0"/>
              </a:rPr>
              <a:t>Additional information will be needed setting out how BNG to be achieved across all phases;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600" dirty="0">
                <a:ea typeface="Times New Roman" panose="02020603050405020304" pitchFamily="18" charset="0"/>
              </a:rPr>
              <a:t>Prior to commencement of each phase, new biodiversity gain plan will be required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600" dirty="0">
                <a:effectLst/>
                <a:ea typeface="Times New Roman" panose="02020603050405020304" pitchFamily="18" charset="0"/>
              </a:rPr>
              <a:t>Condition requiring the same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600" dirty="0">
                <a:effectLst/>
                <a:ea typeface="Times New Roman" panose="02020603050405020304" pitchFamily="18" charset="0"/>
              </a:rPr>
              <a:t>Inflexible ‘front-loading’ to be avoided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600" dirty="0">
                <a:ea typeface="Times New Roman" panose="02020603050405020304" pitchFamily="18" charset="0"/>
              </a:rPr>
              <a:t>Discretion to LPAs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600" dirty="0">
                <a:effectLst/>
                <a:ea typeface="Times New Roman" panose="02020603050405020304" pitchFamily="18" charset="0"/>
              </a:rPr>
              <a:t>Details to follow……</a:t>
            </a: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2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Application </a:t>
            </a:r>
          </a:p>
          <a:p>
            <a:r>
              <a:rPr lang="en-GB" sz="1600" dirty="0"/>
              <a:t>Outline and phased permissions</a:t>
            </a:r>
          </a:p>
        </p:txBody>
      </p:sp>
    </p:spTree>
    <p:extLst>
      <p:ext uri="{BB962C8B-B14F-4D97-AF65-F5344CB8AC3E}">
        <p14:creationId xmlns:p14="http://schemas.microsoft.com/office/powerpoint/2010/main" val="473991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386" y="1638928"/>
            <a:ext cx="7718550" cy="3079376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Variations only subject to mandatory BNG requirement where original permission granted after BNG became mandatory requirement;</a:t>
            </a:r>
          </a:p>
          <a:p>
            <a:pPr lvl="0" algn="just">
              <a:lnSpc>
                <a:spcPct val="150000"/>
              </a:lnSpc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800" dirty="0">
                <a:ea typeface="Times New Roman" panose="02020603050405020304" pitchFamily="18" charset="0"/>
              </a:rPr>
              <a:t>Guidance to be provided……</a:t>
            </a: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2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Application </a:t>
            </a:r>
          </a:p>
          <a:p>
            <a:r>
              <a:rPr lang="en-GB" sz="1600" dirty="0"/>
              <a:t>Variations of planning permissions</a:t>
            </a:r>
          </a:p>
        </p:txBody>
      </p:sp>
    </p:spTree>
    <p:extLst>
      <p:ext uri="{BB962C8B-B14F-4D97-AF65-F5344CB8AC3E}">
        <p14:creationId xmlns:p14="http://schemas.microsoft.com/office/powerpoint/2010/main" val="2730398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600" y="1470526"/>
            <a:ext cx="7718550" cy="307937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Nationally Strategic Infrastructure Projects (NSIPs) will be expected to provide BNG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ermitted development will not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Change of use schemes will be subject to BNG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2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Application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3394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D573-EAE4-D902-99D5-D6737B28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75" y="3075100"/>
            <a:ext cx="6161700" cy="1043676"/>
          </a:xfrm>
        </p:spPr>
        <p:txBody>
          <a:bodyPr/>
          <a:lstStyle/>
          <a:p>
            <a:r>
              <a:rPr lang="en-GB" dirty="0"/>
              <a:t>Calculating BNG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A9565-E22D-FC9C-2CC9-165BD3989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475" y="4118776"/>
            <a:ext cx="6161700" cy="375000"/>
          </a:xfrm>
        </p:spPr>
        <p:txBody>
          <a:bodyPr/>
          <a:lstStyle/>
          <a:p>
            <a:r>
              <a:rPr lang="en-US" dirty="0"/>
              <a:t>Josef Cannon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3D801-A833-4BAB-7D31-B88353FF12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776525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966968" y="1255675"/>
            <a:ext cx="12110968" cy="5244791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8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2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The Metric </a:t>
            </a:r>
          </a:p>
          <a:p>
            <a:endParaRPr lang="en-GB" sz="1600" dirty="0"/>
          </a:p>
        </p:txBody>
      </p:sp>
      <p:pic>
        <p:nvPicPr>
          <p:cNvPr id="1026" name="Picture 2" descr="The Matrix's Green Codes Are Not as Complicated as You Think">
            <a:extLst>
              <a:ext uri="{FF2B5EF4-FFF2-40B4-BE49-F238E27FC236}">
                <a16:creationId xmlns:a16="http://schemas.microsoft.com/office/drawing/2014/main" id="{6778FFE2-8C1C-9208-77FE-F8A6F3AE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24" y="1252000"/>
            <a:ext cx="6878540" cy="34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51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0F3B02-D719-282C-7056-DC662303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Metric – where it fits in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86D929-7078-31B0-2786-24E4E0A4B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1600" dirty="0">
              <a:effectLst/>
              <a:ea typeface="Times New Roman" panose="02020603050405020304" pitchFamily="18" charset="0"/>
            </a:endParaRPr>
          </a:p>
          <a:p>
            <a:r>
              <a:rPr lang="en-GB" sz="1600" dirty="0">
                <a:effectLst/>
                <a:ea typeface="Times New Roman" panose="02020603050405020304" pitchFamily="18" charset="0"/>
              </a:rPr>
              <a:t>Pre-Development Biodiversity Value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CA3A45-303B-DF96-90C9-481DC8A51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225" y="2703513"/>
            <a:ext cx="1811338" cy="1475295"/>
          </a:xfrm>
        </p:spPr>
        <p:txBody>
          <a:bodyPr/>
          <a:lstStyle/>
          <a:p>
            <a:endParaRPr lang="en-GB" sz="1400" dirty="0">
              <a:effectLst/>
              <a:ea typeface="Times New Roman" panose="02020603050405020304" pitchFamily="18" charset="0"/>
            </a:endParaRPr>
          </a:p>
          <a:p>
            <a:r>
              <a:rPr lang="en-GB" sz="1600" dirty="0">
                <a:effectLst/>
                <a:ea typeface="Times New Roman" panose="02020603050405020304" pitchFamily="18" charset="0"/>
              </a:rPr>
              <a:t>Post-Development Biodiversity Value</a:t>
            </a: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DDB550-C151-0D51-6927-14A97933C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1400" dirty="0">
              <a:effectLst/>
              <a:ea typeface="Times New Roman" panose="02020603050405020304" pitchFamily="18" charset="0"/>
            </a:endParaRPr>
          </a:p>
          <a:p>
            <a:r>
              <a:rPr lang="en-GB" sz="1600" dirty="0">
                <a:effectLst/>
                <a:ea typeface="Times New Roman" panose="02020603050405020304" pitchFamily="18" charset="0"/>
              </a:rPr>
              <a:t>Biodiversity Units:</a:t>
            </a:r>
          </a:p>
          <a:p>
            <a:r>
              <a:rPr lang="en-GB" sz="1400" dirty="0">
                <a:ea typeface="Times New Roman" panose="02020603050405020304" pitchFamily="18" charset="0"/>
              </a:rPr>
              <a:t>- area units</a:t>
            </a:r>
          </a:p>
          <a:p>
            <a:r>
              <a:rPr lang="en-GB" sz="1400" dirty="0">
                <a:effectLst/>
                <a:ea typeface="Times New Roman" panose="02020603050405020304" pitchFamily="18" charset="0"/>
              </a:rPr>
              <a:t>- hedgerow units</a:t>
            </a:r>
          </a:p>
          <a:p>
            <a:r>
              <a:rPr lang="en-GB" sz="1400" dirty="0">
                <a:ea typeface="Times New Roman" panose="02020603050405020304" pitchFamily="18" charset="0"/>
              </a:rPr>
              <a:t>- watercourse units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B41899-F348-1B5A-91C0-5D5B05A7D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02 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must be at least 10% better </a:t>
            </a:r>
            <a:r>
              <a: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 01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9384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0F3B02-D719-282C-7056-DC662303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Metric: a hierarchy of </a:t>
            </a:r>
            <a:r>
              <a:rPr lang="en-GB" i="1" dirty="0"/>
              <a:t>value</a:t>
            </a:r>
            <a:endParaRPr lang="en-GB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86D929-7078-31B0-2786-24E4E0A4B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1600" dirty="0">
              <a:effectLst/>
              <a:ea typeface="Times New Roman" panose="02020603050405020304" pitchFamily="18" charset="0"/>
            </a:endParaRPr>
          </a:p>
          <a:p>
            <a:r>
              <a:rPr lang="en-GB" sz="1600" dirty="0">
                <a:effectLst/>
                <a:ea typeface="Times New Roman" panose="02020603050405020304" pitchFamily="18" charset="0"/>
              </a:rPr>
              <a:t>On-site improvements – highest value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CA3A45-303B-DF96-90C9-481DC8A51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225" y="2703513"/>
            <a:ext cx="1811338" cy="1475295"/>
          </a:xfrm>
        </p:spPr>
        <p:txBody>
          <a:bodyPr/>
          <a:lstStyle/>
          <a:p>
            <a:endParaRPr lang="en-GB" sz="1600" dirty="0">
              <a:effectLst/>
              <a:ea typeface="Times New Roman" panose="02020603050405020304" pitchFamily="18" charset="0"/>
            </a:endParaRPr>
          </a:p>
          <a:p>
            <a:r>
              <a:rPr lang="en-GB" sz="1600" dirty="0">
                <a:effectLst/>
                <a:ea typeface="Times New Roman" panose="02020603050405020304" pitchFamily="18" charset="0"/>
              </a:rPr>
              <a:t>Off-site and local – next best</a:t>
            </a: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DDB550-C151-0D51-6927-14A97933C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1400" dirty="0">
              <a:effectLst/>
              <a:ea typeface="Times New Roman" panose="02020603050405020304" pitchFamily="18" charset="0"/>
            </a:endParaRPr>
          </a:p>
          <a:p>
            <a:r>
              <a:rPr lang="en-GB" sz="1600" dirty="0">
                <a:effectLst/>
                <a:ea typeface="Times New Roman" panose="02020603050405020304" pitchFamily="18" charset="0"/>
              </a:rPr>
              <a:t>Off-site and further away – lower value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B41899-F348-1B5A-91C0-5D5B05A7D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“Credits” – last resort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88322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0F3B02-D719-282C-7056-DC662303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calculation – points to note (1)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86D929-7078-31B0-2786-24E4E0A4B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1600" dirty="0">
              <a:effectLst/>
              <a:ea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F05AA0"/>
                </a:solidFill>
                <a:effectLst/>
                <a:ea typeface="Times New Roman" panose="02020603050405020304" pitchFamily="18" charset="0"/>
              </a:rPr>
              <a:t>Pre-Development Biodiversity Value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CA3A45-303B-DF96-90C9-481DC8A51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225" y="2703513"/>
            <a:ext cx="1811338" cy="1475295"/>
          </a:xfrm>
        </p:spPr>
        <p:txBody>
          <a:bodyPr/>
          <a:lstStyle/>
          <a:p>
            <a:endParaRPr lang="en-GB" sz="1400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DDB550-C151-0D51-6927-14A97933C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1400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000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9E6D8-50D1-6590-1C82-FC5F69C9F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Pre-development biodiversity value:</a:t>
            </a:r>
          </a:p>
          <a:p>
            <a:r>
              <a:rPr lang="en-GB" dirty="0"/>
              <a:t>Schedule 14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06DEA9-507C-D914-AC8D-AC62B47E1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09808" y="2012667"/>
            <a:ext cx="1256041" cy="111816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Application 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159B93-884F-2C53-E89E-30D2DCC62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8222" y="1873254"/>
            <a:ext cx="2231381" cy="2230877"/>
          </a:xfrm>
        </p:spPr>
        <p:txBody>
          <a:bodyPr/>
          <a:lstStyle/>
          <a:p>
            <a:r>
              <a:rPr lang="en-GB" dirty="0">
                <a:solidFill>
                  <a:srgbClr val="F05AA0"/>
                </a:solidFill>
              </a:rPr>
              <a:t>“Relevant date”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338ACD-4FE9-DDAE-89B2-10412C0D5A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09808" y="3137974"/>
            <a:ext cx="1287574" cy="1118166"/>
          </a:xfrm>
        </p:spPr>
        <p:txBody>
          <a:bodyPr/>
          <a:lstStyle/>
          <a:p>
            <a:r>
              <a:rPr lang="en-GB" sz="1400" dirty="0"/>
              <a:t>PP, if no application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1194F8-C475-B69E-593E-C9340BC3D2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61976" y="2003327"/>
            <a:ext cx="1256041" cy="111816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Earlier, by agreement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1A4E9E-D77E-B97E-FFE3-53B7F577F6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0443" y="3140862"/>
            <a:ext cx="1287574" cy="1118166"/>
          </a:xfrm>
        </p:spPr>
        <p:txBody>
          <a:bodyPr/>
          <a:lstStyle/>
          <a:p>
            <a:r>
              <a:rPr lang="en-GB" sz="1400" dirty="0"/>
              <a:t>30 January 2020*</a:t>
            </a:r>
          </a:p>
        </p:txBody>
      </p:sp>
    </p:spTree>
    <p:extLst>
      <p:ext uri="{BB962C8B-B14F-4D97-AF65-F5344CB8AC3E}">
        <p14:creationId xmlns:p14="http://schemas.microsoft.com/office/powerpoint/2010/main" val="128847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D573-EAE4-D902-99D5-D6737B28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75" y="3075100"/>
            <a:ext cx="6161700" cy="1043676"/>
          </a:xfrm>
        </p:spPr>
        <p:txBody>
          <a:bodyPr/>
          <a:lstStyle/>
          <a:p>
            <a:r>
              <a:rPr lang="en-GB" dirty="0"/>
              <a:t>Introduction to Biodiversity Net Gain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A9565-E22D-FC9C-2CC9-165BD3989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475" y="4118776"/>
            <a:ext cx="6161700" cy="375000"/>
          </a:xfrm>
        </p:spPr>
        <p:txBody>
          <a:bodyPr/>
          <a:lstStyle/>
          <a:p>
            <a:r>
              <a:rPr lang="en-US" dirty="0"/>
              <a:t>Emmaline Lambert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3D801-A833-4BAB-7D31-B88353FF12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674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AC4A6-E679-8B6A-69EB-782800EFF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601" y="725184"/>
            <a:ext cx="7717838" cy="902448"/>
          </a:xfrm>
        </p:spPr>
        <p:txBody>
          <a:bodyPr/>
          <a:lstStyle/>
          <a:p>
            <a:r>
              <a:rPr lang="en-GB" dirty="0"/>
              <a:t>Why 30 January 2020?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FEF8A3-26C5-7CD0-2BBA-85D07707E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Date Bill introduced to parliament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60AB55-6909-19CE-6B08-8B8361198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Where certain conditions met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A9ACE5-DBE7-0190-D3D7-1543F5D54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Safeguard against intentional degradation</a:t>
            </a:r>
          </a:p>
        </p:txBody>
      </p:sp>
    </p:spTree>
    <p:extLst>
      <p:ext uri="{BB962C8B-B14F-4D97-AF65-F5344CB8AC3E}">
        <p14:creationId xmlns:p14="http://schemas.microsoft.com/office/powerpoint/2010/main" val="4162589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AC4A6-E679-8B6A-69EB-782800EFF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601" y="725184"/>
            <a:ext cx="7717838" cy="902448"/>
          </a:xfrm>
        </p:spPr>
        <p:txBody>
          <a:bodyPr/>
          <a:lstStyle/>
          <a:p>
            <a:r>
              <a:rPr lang="en-GB" dirty="0"/>
              <a:t>Why 30 January 2020?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FEF8A3-26C5-7CD0-2BBA-85D07707E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60AB55-6909-19CE-6B08-8B8361198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A9ACE5-DBE7-0190-D3D7-1543F5D54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22C51B7-3392-64D8-330C-5ED0FD5F2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" y="1750544"/>
            <a:ext cx="8968819" cy="23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06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0F3B02-D719-282C-7056-DC662303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calculation – points to note (2)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86D929-7078-31B0-2786-24E4E0A4B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1600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CA3A45-303B-DF96-90C9-481DC8A51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225" y="2703513"/>
            <a:ext cx="1811338" cy="1475295"/>
          </a:xfrm>
        </p:spPr>
        <p:txBody>
          <a:bodyPr/>
          <a:lstStyle/>
          <a:p>
            <a:endParaRPr lang="en-GB" sz="1400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DDB550-C151-0D51-6927-14A97933C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1400" dirty="0">
              <a:effectLst/>
              <a:ea typeface="Times New Roman" panose="02020603050405020304" pitchFamily="18" charset="0"/>
            </a:endParaRPr>
          </a:p>
          <a:p>
            <a:r>
              <a:rPr lang="en-GB" sz="1600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Biodiversity Units:</a:t>
            </a:r>
          </a:p>
          <a:p>
            <a:r>
              <a:rPr lang="en-GB" sz="1400" dirty="0">
                <a:solidFill>
                  <a:schemeClr val="accent2"/>
                </a:solidFill>
                <a:ea typeface="Times New Roman" panose="02020603050405020304" pitchFamily="18" charset="0"/>
              </a:rPr>
              <a:t>- area units</a:t>
            </a:r>
          </a:p>
          <a:p>
            <a:r>
              <a:rPr lang="en-GB" sz="1400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- hedgerow units</a:t>
            </a:r>
          </a:p>
          <a:p>
            <a:r>
              <a:rPr lang="en-GB" sz="1400" dirty="0">
                <a:solidFill>
                  <a:schemeClr val="accent2"/>
                </a:solidFill>
                <a:ea typeface="Times New Roman" panose="02020603050405020304" pitchFamily="18" charset="0"/>
              </a:rPr>
              <a:t>- watercourse units</a:t>
            </a:r>
            <a:endParaRPr lang="en-GB" sz="1400" dirty="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201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0F3B02-D719-282C-7056-DC662303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calculation – points to note (2)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86D929-7078-31B0-2786-24E4E0A4B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1600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CA3A45-303B-DF96-90C9-481DC8A51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225" y="2703513"/>
            <a:ext cx="1811338" cy="1475295"/>
          </a:xfrm>
        </p:spPr>
        <p:txBody>
          <a:bodyPr/>
          <a:lstStyle/>
          <a:p>
            <a:endParaRPr lang="en-GB" sz="1400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DDB550-C151-0D51-6927-14A97933C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1400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B41899-F348-1B5A-91C0-5D5B05A7D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wearing glasses and a scarf&#10;&#10;Description automatically generated">
            <a:extLst>
              <a:ext uri="{FF2B5EF4-FFF2-40B4-BE49-F238E27FC236}">
                <a16:creationId xmlns:a16="http://schemas.microsoft.com/office/drawing/2014/main" id="{493973B2-A957-0DDA-9312-A709FF703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65" y="1475795"/>
            <a:ext cx="6665788" cy="31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17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565776"/>
            <a:ext cx="3354336" cy="3079376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/>
              <a:t>The Metric assigns greater value to closer/more local measures</a:t>
            </a:r>
          </a:p>
          <a:p>
            <a:pPr lvl="0" algn="just">
              <a:lnSpc>
                <a:spcPct val="150000"/>
              </a:lnSpc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“Spatial Risk Multiplier”</a:t>
            </a: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Incentive-based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approach</a:t>
            </a: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Is that sufficient? Local policy?</a:t>
            </a: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4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The hierarchy of value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C0A62D-DAA7-AED6-F2CC-2FB498FAB61F}"/>
              </a:ext>
            </a:extLst>
          </p:cNvPr>
          <p:cNvSpPr txBox="1">
            <a:spLocks/>
          </p:cNvSpPr>
          <p:nvPr/>
        </p:nvSpPr>
        <p:spPr>
          <a:xfrm>
            <a:off x="719138" y="1647176"/>
            <a:ext cx="3354336" cy="30793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877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8163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80645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algn="just">
              <a:lnSpc>
                <a:spcPct val="150000"/>
              </a:lnSpc>
            </a:pPr>
            <a:endParaRPr lang="en-GB" sz="1400" b="1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2050" name="Picture 2" descr="Local place for local people: Brexit result was just like League of  Gentleman scene says creator Mark Gatiss - Mirror Online">
            <a:extLst>
              <a:ext uri="{FF2B5EF4-FFF2-40B4-BE49-F238E27FC236}">
                <a16:creationId xmlns:a16="http://schemas.microsoft.com/office/drawing/2014/main" id="{5B40FE6A-2721-4507-CEFC-7F96588C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1" y="1748656"/>
            <a:ext cx="3255574" cy="244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36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565776"/>
            <a:ext cx="3354336" cy="3079376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/>
              <a:t>Habitat ‘Banks’ – run by LPAs?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/>
              <a:t>(but cannot ‘prefer’ own land)</a:t>
            </a:r>
          </a:p>
          <a:p>
            <a:pPr lvl="0" algn="just">
              <a:lnSpc>
                <a:spcPct val="150000"/>
              </a:lnSpc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Sale of units above 10% BNG: ‘excess gains’ – missed opportunity?</a:t>
            </a: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NB Biodiversity Gain Site Register</a:t>
            </a: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4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The hierarchy of value: unit trading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C0A62D-DAA7-AED6-F2CC-2FB498FAB61F}"/>
              </a:ext>
            </a:extLst>
          </p:cNvPr>
          <p:cNvSpPr txBox="1">
            <a:spLocks/>
          </p:cNvSpPr>
          <p:nvPr/>
        </p:nvSpPr>
        <p:spPr>
          <a:xfrm>
            <a:off x="719138" y="1647176"/>
            <a:ext cx="3354336" cy="30793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877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8163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80645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algn="just">
              <a:lnSpc>
                <a:spcPct val="150000"/>
              </a:lnSpc>
            </a:pPr>
            <a:endParaRPr lang="en-GB" sz="1400" b="1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6148" name="Picture 4" descr="Gordon Gekko - Wikipedia">
            <a:extLst>
              <a:ext uri="{FF2B5EF4-FFF2-40B4-BE49-F238E27FC236}">
                <a16:creationId xmlns:a16="http://schemas.microsoft.com/office/drawing/2014/main" id="{FABB5DB2-06A9-BFBA-C971-1D54845F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70166"/>
            <a:ext cx="2433167" cy="32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62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565776"/>
            <a:ext cx="3354336" cy="3079376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/>
              <a:t>Not to be confused with ‘units’</a:t>
            </a:r>
          </a:p>
          <a:p>
            <a:pPr lvl="0" algn="just">
              <a:lnSpc>
                <a:spcPct val="150000"/>
              </a:lnSpc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Bottom of hierarchy</a:t>
            </a: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Government-sold credits at higher price than any other units</a:t>
            </a: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Government will then deliver gains somewhere else (!)</a:t>
            </a: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4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The hierarchy of value: credits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C0A62D-DAA7-AED6-F2CC-2FB498FAB61F}"/>
              </a:ext>
            </a:extLst>
          </p:cNvPr>
          <p:cNvSpPr txBox="1">
            <a:spLocks/>
          </p:cNvSpPr>
          <p:nvPr/>
        </p:nvSpPr>
        <p:spPr>
          <a:xfrm>
            <a:off x="719138" y="1647176"/>
            <a:ext cx="3354336" cy="30793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877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8163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80645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algn="just">
              <a:lnSpc>
                <a:spcPct val="150000"/>
              </a:lnSpc>
            </a:pPr>
            <a:endParaRPr lang="en-GB" sz="1400" b="1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6146" name="Picture 2" descr="Poker Set Poker Chips Casino Games Casino Chips Monte Carlo, Clay Acrylic  Suit 14 Gram Texas Holdem BlackJack Poker Chips with Values 1-10000  Selectable,$100+$200+$500+$1000+$5000 : Amazon.co.uk: Toys &amp; Games">
            <a:extLst>
              <a:ext uri="{FF2B5EF4-FFF2-40B4-BE49-F238E27FC236}">
                <a16:creationId xmlns:a16="http://schemas.microsoft.com/office/drawing/2014/main" id="{44DEF2F7-FDD4-C30E-5AEC-17E61B9D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2" y="1415333"/>
            <a:ext cx="3031855" cy="30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24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565776"/>
            <a:ext cx="3354336" cy="3079376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Symbol" pitchFamily="2" charset="2"/>
              <a:buChar char=""/>
            </a:pPr>
            <a:r>
              <a:rPr lang="en-GB" sz="1400" dirty="0"/>
              <a:t>Section 106 securing measures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Off-site areas – how secured?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Financing and monitoring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30 year period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NB register</a:t>
            </a: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Conservation covenants</a:t>
            </a: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>
              <a:effectLst/>
            </a:endParaRPr>
          </a:p>
          <a:p>
            <a:pPr algn="just">
              <a:lnSpc>
                <a:spcPct val="150000"/>
              </a:lnSpc>
            </a:pPr>
            <a:endParaRPr lang="en-GB" sz="1400" b="1" u="none" strike="noStrike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725184"/>
            <a:ext cx="7720012" cy="913744"/>
          </a:xfrm>
        </p:spPr>
        <p:txBody>
          <a:bodyPr/>
          <a:lstStyle/>
          <a:p>
            <a:r>
              <a:rPr lang="en-GB" dirty="0"/>
              <a:t>Delivery of BNG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C0A62D-DAA7-AED6-F2CC-2FB498FAB61F}"/>
              </a:ext>
            </a:extLst>
          </p:cNvPr>
          <p:cNvSpPr txBox="1">
            <a:spLocks/>
          </p:cNvSpPr>
          <p:nvPr/>
        </p:nvSpPr>
        <p:spPr>
          <a:xfrm>
            <a:off x="719138" y="1647176"/>
            <a:ext cx="3354336" cy="30793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877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8163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80645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</a:pPr>
            <a:endParaRPr lang="en-GB" sz="1400" dirty="0"/>
          </a:p>
          <a:p>
            <a:pPr algn="just">
              <a:lnSpc>
                <a:spcPct val="150000"/>
              </a:lnSpc>
            </a:pPr>
            <a:endParaRPr lang="en-GB" sz="1400" b="1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8" name="Picture 7" descr="A child driving a small toy car&#10;&#10;Description automatically generated">
            <a:extLst>
              <a:ext uri="{FF2B5EF4-FFF2-40B4-BE49-F238E27FC236}">
                <a16:creationId xmlns:a16="http://schemas.microsoft.com/office/drawing/2014/main" id="{41090B6F-19A8-3034-17FA-1965C309D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4" y="1915633"/>
            <a:ext cx="3803612" cy="21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0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97F7-BAD4-4A57-C96F-5FB3EC04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observations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8B539-B144-0904-E507-7B09E6656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Estelle Dehon KC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17A3F-B2F0-EB53-5862-0BA240440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313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BE2371-976E-518F-F224-33540F465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1" dirty="0"/>
              <a:t>Stacking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DEFRA guidance confirms the same sites can be used to provide multiple environmental benefits re land management:</a:t>
            </a:r>
          </a:p>
          <a:p>
            <a:pPr marL="457200" lvl="1" indent="-285750"/>
            <a:r>
              <a:rPr lang="en-US" sz="1800" dirty="0"/>
              <a:t>BNG</a:t>
            </a:r>
          </a:p>
          <a:p>
            <a:pPr marL="457200" lvl="1" indent="-285750"/>
            <a:r>
              <a:rPr lang="en-US" sz="1800" dirty="0"/>
              <a:t>Nutrient neutrality</a:t>
            </a:r>
          </a:p>
          <a:p>
            <a:pPr marL="457200" lvl="1" indent="-285750"/>
            <a:r>
              <a:rPr lang="en-US" sz="1800"/>
              <a:t>ELMS</a:t>
            </a:r>
            <a:endParaRPr lang="en-US" sz="1800" dirty="0"/>
          </a:p>
          <a:p>
            <a:pPr marL="269875" lvl="1" indent="-269875"/>
            <a:r>
              <a:rPr lang="en-US" sz="1800" b="1" dirty="0"/>
              <a:t>BUT</a:t>
            </a:r>
            <a:r>
              <a:rPr lang="en-US" sz="1800" dirty="0"/>
              <a:t> not carbon credits</a:t>
            </a:r>
            <a:endParaRPr lang="en-GB" sz="1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121B3-2E3A-C484-BAE4-126515AF7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Significant opportunities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1206B-531F-5417-5C85-74E4AE356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09" y="1641840"/>
            <a:ext cx="2935893" cy="29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2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dirt path through a forest&#10;&#10;Description automatically generated">
            <a:extLst>
              <a:ext uri="{FF2B5EF4-FFF2-40B4-BE49-F238E27FC236}">
                <a16:creationId xmlns:a16="http://schemas.microsoft.com/office/drawing/2014/main" id="{30B693F0-9C9D-29D6-67F3-ABBD5EAF4B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1" r="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9542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BE2371-976E-518F-F224-33540F465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547690"/>
            <a:ext cx="3806113" cy="2991575"/>
          </a:xfrm>
        </p:spPr>
        <p:txBody>
          <a:bodyPr/>
          <a:lstStyle/>
          <a:p>
            <a:r>
              <a:rPr lang="en-US" sz="1500" b="1" dirty="0"/>
              <a:t>Strong statutory pricing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DEFRA published provisional price tiers</a:t>
            </a:r>
          </a:p>
          <a:p>
            <a:pPr marL="457200" lvl="1" indent="-285750">
              <a:spcAft>
                <a:spcPts val="600"/>
              </a:spcAft>
            </a:pPr>
            <a:r>
              <a:rPr lang="en-US" sz="1500" dirty="0"/>
              <a:t>£42K low level habitat (market currently offering £30K)</a:t>
            </a:r>
          </a:p>
          <a:p>
            <a:pPr marL="457200" lvl="1" indent="-285750">
              <a:spcAft>
                <a:spcPts val="600"/>
              </a:spcAft>
            </a:pPr>
            <a:r>
              <a:rPr lang="en-US" sz="1500" dirty="0"/>
              <a:t>High distinctiveness £125K</a:t>
            </a:r>
          </a:p>
          <a:p>
            <a:pPr marL="457200" lvl="1" indent="-285750">
              <a:spcAft>
                <a:spcPts val="600"/>
              </a:spcAft>
            </a:pPr>
            <a:r>
              <a:rPr lang="en-US" sz="1500" dirty="0"/>
              <a:t>Lakes £650K</a:t>
            </a:r>
          </a:p>
          <a:p>
            <a:pPr marL="457200" lvl="1" indent="-285750">
              <a:spcAft>
                <a:spcPts val="600"/>
              </a:spcAft>
            </a:pPr>
            <a:r>
              <a:rPr lang="en-US" sz="1500" dirty="0"/>
              <a:t>Two credits for each BNG unit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High cost of “last resort”</a:t>
            </a:r>
          </a:p>
          <a:p>
            <a:pPr marL="269875" lvl="1" indent="-269875">
              <a:spcAft>
                <a:spcPts val="600"/>
              </a:spcAft>
            </a:pPr>
            <a:r>
              <a:rPr lang="en-US" sz="1500" dirty="0"/>
              <a:t>Not stifle a commercial market</a:t>
            </a:r>
            <a:endParaRPr lang="en-GB" sz="15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121B3-2E3A-C484-BAE4-126515AF7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Significant opportunities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0EBDD-F971-9EE8-7F9C-251DEC17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64" y="1632509"/>
            <a:ext cx="3791021" cy="26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55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85849-EB4E-2A13-02B0-59C058798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next?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A5435-76BD-06EF-B08F-DB79572055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61584" y="1853805"/>
            <a:ext cx="1118419" cy="1118166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Natural England update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65B6D-B8B1-3506-5742-D9965A1078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83358" y="2136931"/>
            <a:ext cx="2231381" cy="2230877"/>
          </a:xfrm>
        </p:spPr>
        <p:txBody>
          <a:bodyPr/>
          <a:lstStyle/>
          <a:p>
            <a:r>
              <a:rPr lang="en-US" dirty="0"/>
              <a:t>BNG regs to go through Parliament in Nov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99AF0-5A66-50BA-249C-DC2A93FBDE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4995" y="3121390"/>
            <a:ext cx="1467768" cy="1260165"/>
          </a:xfrm>
        </p:spPr>
        <p:txBody>
          <a:bodyPr/>
          <a:lstStyle/>
          <a:p>
            <a:r>
              <a:rPr lang="en-US" sz="1400" dirty="0"/>
              <a:t>No further consultation</a:t>
            </a:r>
            <a:endParaRPr lang="en-GB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CECA4-B216-48AF-08DB-16DFFD0AF4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45334" y="1891129"/>
            <a:ext cx="1327224" cy="1361241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LPA upskill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Funding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Guidance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C78840-8C78-0DF3-BA5D-39339BDCAD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7738" y="3074735"/>
            <a:ext cx="1467768" cy="1361241"/>
          </a:xfrm>
        </p:spPr>
        <p:txBody>
          <a:bodyPr/>
          <a:lstStyle/>
          <a:p>
            <a:r>
              <a:rPr lang="en-US" sz="1400" dirty="0"/>
              <a:t>Corporate Natural Capital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22251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FBF23E-CCAF-E6CE-F08B-E099E64A0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C034A-DC41-89CF-3073-CDE5FC1F71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8235" y="3570222"/>
            <a:ext cx="3539693" cy="712280"/>
          </a:xfrm>
        </p:spPr>
        <p:txBody>
          <a:bodyPr/>
          <a:lstStyle/>
          <a:p>
            <a:r>
              <a:rPr lang="en-US" dirty="0"/>
              <a:t>Estelle Dehon KC</a:t>
            </a:r>
          </a:p>
          <a:p>
            <a:r>
              <a:rPr lang="en-US" dirty="0"/>
              <a:t>Emmaline Lambert</a:t>
            </a:r>
          </a:p>
          <a:p>
            <a:r>
              <a:rPr lang="en-US" dirty="0"/>
              <a:t>Josef Cannon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5810B-C0D7-2443-D15E-3C34C8CA9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6D7682-DD1A-C57E-B376-76376ED75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clerks@cornerstonebarristers.com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94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8A4D7-E9C9-43C6-15B4-CAD01C8AB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Currently no minimum legal requirement for biodiversity net gain in planning;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</a:rPr>
              <a:t>D</a:t>
            </a:r>
            <a:r>
              <a:rPr lang="en-GB" sz="1200" dirty="0">
                <a:effectLst/>
                <a:ea typeface="Calibri" panose="020F0502020204030204" pitchFamily="34" charset="0"/>
              </a:rPr>
              <a:t>uty on local authorities amended so that it </a:t>
            </a:r>
            <a:r>
              <a:rPr lang="en-GB" sz="1200" dirty="0">
                <a:ea typeface="Calibri" panose="020F0502020204030204" pitchFamily="34" charset="0"/>
              </a:rPr>
              <a:t>includes conservation and enhancement </a:t>
            </a:r>
            <a:r>
              <a:rPr lang="en-GB" sz="1200" dirty="0">
                <a:effectLst/>
                <a:ea typeface="Calibri" panose="020F0502020204030204" pitchFamily="34" charset="0"/>
              </a:rPr>
              <a:t>(s.40 NERC Act 2006); </a:t>
            </a:r>
          </a:p>
          <a:p>
            <a:endParaRPr lang="en-GB" sz="1200" dirty="0"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</a:rPr>
              <a:t>Paragraph 174 of the NPPF provides that “</a:t>
            </a:r>
            <a:r>
              <a:rPr lang="en-GB" sz="1200" i="1" dirty="0">
                <a:effectLst/>
                <a:ea typeface="Calibri" panose="020F0502020204030204" pitchFamily="34" charset="0"/>
              </a:rPr>
              <a:t>planning policies and decisions should contribute to and enhance the natural and local environment by…(d) minimising impacts on and providing net gains for biodiversity</a:t>
            </a:r>
            <a:r>
              <a:rPr lang="en-GB" sz="1200" dirty="0">
                <a:effectLst/>
                <a:ea typeface="Calibri" panose="020F0502020204030204" pitchFamily="34" charset="0"/>
              </a:rPr>
              <a:t>…” and para 179 provides for “</a:t>
            </a:r>
            <a:r>
              <a:rPr lang="en-GB" sz="1200" i="1" dirty="0" err="1">
                <a:effectLst/>
                <a:ea typeface="Calibri" panose="020F0502020204030204" pitchFamily="34" charset="0"/>
              </a:rPr>
              <a:t>pursu</a:t>
            </a:r>
            <a:r>
              <a:rPr lang="en-GB" sz="1200" i="1" dirty="0">
                <a:effectLst/>
                <a:ea typeface="Calibri" panose="020F0502020204030204" pitchFamily="34" charset="0"/>
              </a:rPr>
              <a:t>[</a:t>
            </a:r>
            <a:r>
              <a:rPr lang="en-GB" sz="1200" i="1" dirty="0" err="1">
                <a:effectLst/>
                <a:ea typeface="Calibri" panose="020F0502020204030204" pitchFamily="34" charset="0"/>
              </a:rPr>
              <a:t>ing</a:t>
            </a:r>
            <a:r>
              <a:rPr lang="en-GB" sz="1200" i="1" dirty="0">
                <a:effectLst/>
                <a:ea typeface="Calibri" panose="020F0502020204030204" pitchFamily="34" charset="0"/>
              </a:rPr>
              <a:t>] opportunities for securing measurable net gains for biodiversity</a:t>
            </a:r>
            <a:r>
              <a:rPr lang="en-GB" sz="1200" dirty="0">
                <a:effectLst/>
                <a:ea typeface="Calibri" panose="020F0502020204030204" pitchFamily="34" charset="0"/>
              </a:rPr>
              <a:t>”</a:t>
            </a:r>
            <a:r>
              <a:rPr lang="en-GB" sz="1200" dirty="0">
                <a:effectLst/>
              </a:rPr>
              <a:t> </a:t>
            </a:r>
          </a:p>
          <a:p>
            <a:endParaRPr lang="en-GB" sz="1200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be interpreted to a low threshold by some inspectors in planning appeals especially where there is no local development plan policy requiring a minimum percentage (e.g.: “Paragraph 174 of the Framework simply seeks a net gain in biodiversity.  It does not specify a specific percentage….A ‘net gain’, of any percentage, is all that is therefore required” APP/M2270/W/21/3273022)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15B8C-160C-9009-1CCE-7445305DC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Current situation</a:t>
            </a:r>
          </a:p>
        </p:txBody>
      </p:sp>
    </p:spTree>
    <p:extLst>
      <p:ext uri="{BB962C8B-B14F-4D97-AF65-F5344CB8AC3E}">
        <p14:creationId xmlns:p14="http://schemas.microsoft.com/office/powerpoint/2010/main" val="264213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546E25-B095-4825-0139-F2DE762A5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EECC9-467D-7F19-AC2B-5C9F384DBC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8039" y="1366557"/>
            <a:ext cx="3806113" cy="3327042"/>
          </a:xfrm>
        </p:spPr>
        <p:txBody>
          <a:bodyPr/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uge biodiversity losses over recent years globally. 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Urbanisation including development such as housing is a key cause of decline in biodiversity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 of changes proposed will require developers to consider how 10% biodiversity net gain can be provided early on in the process and the Environment Act 2021 is described by Natural England as “</a:t>
            </a:r>
            <a:r>
              <a:rPr lang="en-GB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significant step in setting out clear targets and direction in environmental legislation for nature recovery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and labels the mandatory BNG as “</a:t>
            </a:r>
            <a:r>
              <a:rPr lang="en-GB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6" name="Picture 5" descr="A group of houses and a green field&#10;&#10;Description automatically generated">
            <a:extLst>
              <a:ext uri="{FF2B5EF4-FFF2-40B4-BE49-F238E27FC236}">
                <a16:creationId xmlns:a16="http://schemas.microsoft.com/office/drawing/2014/main" id="{A41B9351-FB66-7101-19A0-EBC23A3E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25" y="1641840"/>
            <a:ext cx="3863675" cy="27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4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ECFABD-9176-8BB1-2F01-83C9EE410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ea typeface="Calibri" panose="020F0502020204030204" pitchFamily="34" charset="0"/>
              </a:rPr>
              <a:t>“</a:t>
            </a:r>
            <a:r>
              <a:rPr lang="en-GB" sz="1800" i="1" dirty="0">
                <a:effectLst/>
                <a:ea typeface="Calibri" panose="020F0502020204030204" pitchFamily="34" charset="0"/>
              </a:rPr>
              <a:t>an approach to terrestrial development and/or land management that aims to leave the natural environment in a measurably better state</a:t>
            </a:r>
            <a:r>
              <a:rPr lang="en-GB" sz="1800" dirty="0">
                <a:effectLst/>
                <a:ea typeface="Calibri" panose="020F0502020204030204" pitchFamily="34" charset="0"/>
              </a:rPr>
              <a:t>”</a:t>
            </a:r>
          </a:p>
          <a:p>
            <a:r>
              <a:rPr lang="en-GB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Natural England – Biodiversity Net Gain – more than just a number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21F9-5737-2299-E601-8A5ABBAB38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So what is BNG?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1B71E-282D-4235-94C9-7FF02927B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Natural England definition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92C5A-E8E4-06A5-C65A-7C5F363C1E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Schedule A, Part 1, para 2 defines the biodiversity gain objective as being met </a:t>
            </a:r>
          </a:p>
          <a:p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relation to development for which planning permission is granted if the biodiversity value attributable to the development exceeds the pre-development biodiversity value of the onsite habitat by at least the relevant percentage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”.  </a:t>
            </a:r>
          </a:p>
          <a:p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relevant percentage is defined as 10% and the Act provides for the relevant percentage to be amended by regulations by the Secretary of State. 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4D30EB-6064-1F6E-C579-7838559FF0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Environment Act 2021</a:t>
            </a:r>
          </a:p>
        </p:txBody>
      </p:sp>
    </p:spTree>
    <p:extLst>
      <p:ext uri="{BB962C8B-B14F-4D97-AF65-F5344CB8AC3E}">
        <p14:creationId xmlns:p14="http://schemas.microsoft.com/office/powerpoint/2010/main" val="260538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AC4A6-E679-8B6A-69EB-782800EFF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601" y="725184"/>
            <a:ext cx="7717838" cy="902448"/>
          </a:xfrm>
        </p:spPr>
        <p:txBody>
          <a:bodyPr/>
          <a:lstStyle/>
          <a:p>
            <a:r>
              <a:rPr lang="en-GB" dirty="0"/>
              <a:t>A requirement greater than 10% in Local Plans?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FEF8A3-26C5-7CD0-2BBA-85D07707E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14 authorities</a:t>
            </a:r>
          </a:p>
          <a:p>
            <a:r>
              <a:rPr lang="en-GB" dirty="0"/>
              <a:t>considering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60AB55-6909-19CE-6B08-8B8361198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would be needed?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A9ACE5-DBE7-0190-D3D7-1543F5D54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Natural England advice</a:t>
            </a:r>
          </a:p>
        </p:txBody>
      </p:sp>
    </p:spTree>
    <p:extLst>
      <p:ext uri="{BB962C8B-B14F-4D97-AF65-F5344CB8AC3E}">
        <p14:creationId xmlns:p14="http://schemas.microsoft.com/office/powerpoint/2010/main" val="427641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0F3B02-D719-282C-7056-DC662303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Environment Act 2021 </a:t>
            </a:r>
            <a:br>
              <a:rPr lang="en-GB" dirty="0"/>
            </a:br>
            <a:r>
              <a:rPr lang="en-GB" dirty="0"/>
              <a:t>BNG Framework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86D929-7078-31B0-2786-24E4E0A4B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400" dirty="0">
                <a:effectLst/>
                <a:ea typeface="Times New Roman" panose="02020603050405020304" pitchFamily="18" charset="0"/>
              </a:rPr>
              <a:t>Amends Town &amp; Country Planning Act (TCPA)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CA3A45-303B-DF96-90C9-481DC8A51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225" y="2703513"/>
            <a:ext cx="1811338" cy="1475295"/>
          </a:xfrm>
        </p:spPr>
        <p:txBody>
          <a:bodyPr/>
          <a:lstStyle/>
          <a:p>
            <a:r>
              <a:rPr lang="en-GB" sz="1400" dirty="0">
                <a:effectLst/>
                <a:ea typeface="Times New Roman" panose="02020603050405020304" pitchFamily="18" charset="0"/>
              </a:rPr>
              <a:t>Minimum 10% gain required calculated using the Biodiversity Metric &amp; approval of a biodiversity gain plan</a:t>
            </a: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DDB550-C151-0D51-6927-14A97933C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dirty="0">
                <a:effectLst/>
                <a:ea typeface="Times New Roman" panose="02020603050405020304" pitchFamily="18" charset="0"/>
              </a:rPr>
              <a:t>Habitat secured for at least 30 years via planning obligations or conservation covenants</a:t>
            </a: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B41899-F348-1B5A-91C0-5D5B05A7D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Delivered on-site, off-site or via a new statutory biodiversity credits scheme</a:t>
            </a:r>
            <a:r>
              <a:rPr lang="en-GB" sz="1400" dirty="0">
                <a:effectLst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0031500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Basic Template by Slidesgo">
  <a:themeElements>
    <a:clrScheme name="Custom 15">
      <a:dk1>
        <a:srgbClr val="182B2A"/>
      </a:dk1>
      <a:lt1>
        <a:srgbClr val="FFFFFF"/>
      </a:lt1>
      <a:dk2>
        <a:srgbClr val="2C4444"/>
      </a:dk2>
      <a:lt2>
        <a:srgbClr val="C6DADA"/>
      </a:lt2>
      <a:accent1>
        <a:srgbClr val="2C4444"/>
      </a:accent1>
      <a:accent2>
        <a:srgbClr val="FF5AA4"/>
      </a:accent2>
      <a:accent3>
        <a:srgbClr val="8E0040"/>
      </a:accent3>
      <a:accent4>
        <a:srgbClr val="182B2A"/>
      </a:accent4>
      <a:accent5>
        <a:srgbClr val="567A78"/>
      </a:accent5>
      <a:accent6>
        <a:srgbClr val="FFABD1"/>
      </a:accent6>
      <a:hlink>
        <a:srgbClr val="FF5AA4"/>
      </a:hlink>
      <a:folHlink>
        <a:srgbClr val="8E0040"/>
      </a:folHlink>
    </a:clrScheme>
    <a:fontScheme name="Custom 4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1802</Words>
  <Application>Microsoft Macintosh PowerPoint</Application>
  <PresentationFormat>On-screen Show (16:9)</PresentationFormat>
  <Paragraphs>310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Roboto</vt:lpstr>
      <vt:lpstr>Open Sans</vt:lpstr>
      <vt:lpstr>Symbol</vt:lpstr>
      <vt:lpstr>Montserrat</vt:lpstr>
      <vt:lpstr>Montserrat</vt:lpstr>
      <vt:lpstr>Arial</vt:lpstr>
      <vt:lpstr>Times New Roman</vt:lpstr>
      <vt:lpstr>Roboto</vt:lpstr>
      <vt:lpstr>Minimalist Business Basic Template by Slidesgo</vt:lpstr>
      <vt:lpstr>PowerPoint Presentation</vt:lpstr>
      <vt:lpstr>PowerPoint Presentation</vt:lpstr>
      <vt:lpstr>Introduction to Biodiversity Net Gain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Environment Act 2021  BNG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BNG</vt:lpstr>
      <vt:lpstr>PowerPoint Presentation</vt:lpstr>
      <vt:lpstr>The Metric – where it fits in</vt:lpstr>
      <vt:lpstr>The Metric: a hierarchy of value</vt:lpstr>
      <vt:lpstr>The calculation – points to note (1)</vt:lpstr>
      <vt:lpstr>PowerPoint Presentation</vt:lpstr>
      <vt:lpstr>PowerPoint Presentation</vt:lpstr>
      <vt:lpstr>PowerPoint Presentation</vt:lpstr>
      <vt:lpstr>The calculation – points to note (2)</vt:lpstr>
      <vt:lpstr>The calculation – points to note (2)</vt:lpstr>
      <vt:lpstr>PowerPoint Presentation</vt:lpstr>
      <vt:lpstr>PowerPoint Presentation</vt:lpstr>
      <vt:lpstr>PowerPoint Presentation</vt:lpstr>
      <vt:lpstr>PowerPoint Presentation</vt:lpstr>
      <vt:lpstr>Final observations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Business Basic Template</dc:title>
  <dc:creator>Manuel Dominguez</dc:creator>
  <cp:lastModifiedBy>Joe Cannon</cp:lastModifiedBy>
  <cp:revision>26</cp:revision>
  <dcterms:modified xsi:type="dcterms:W3CDTF">2023-09-28T10:31:04Z</dcterms:modified>
</cp:coreProperties>
</file>