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624" r:id="rId2"/>
    <p:sldId id="668" r:id="rId3"/>
    <p:sldId id="593" r:id="rId4"/>
    <p:sldId id="669" r:id="rId5"/>
    <p:sldId id="256" r:id="rId6"/>
    <p:sldId id="625" r:id="rId7"/>
    <p:sldId id="666" r:id="rId8"/>
    <p:sldId id="667" r:id="rId9"/>
    <p:sldId id="653" r:id="rId10"/>
    <p:sldId id="626" r:id="rId11"/>
    <p:sldId id="654" r:id="rId12"/>
    <p:sldId id="655" r:id="rId13"/>
    <p:sldId id="656" r:id="rId14"/>
    <p:sldId id="657" r:id="rId15"/>
    <p:sldId id="658" r:id="rId16"/>
    <p:sldId id="660" r:id="rId17"/>
    <p:sldId id="659" r:id="rId18"/>
    <p:sldId id="661" r:id="rId19"/>
    <p:sldId id="662" r:id="rId20"/>
    <p:sldId id="663" r:id="rId21"/>
    <p:sldId id="664" r:id="rId22"/>
    <p:sldId id="665" r:id="rId23"/>
    <p:sldId id="670" r:id="rId24"/>
    <p:sldId id="673" r:id="rId25"/>
    <p:sldId id="687" r:id="rId26"/>
    <p:sldId id="674" r:id="rId27"/>
    <p:sldId id="675" r:id="rId28"/>
    <p:sldId id="676" r:id="rId29"/>
    <p:sldId id="677" r:id="rId30"/>
    <p:sldId id="678" r:id="rId31"/>
    <p:sldId id="680" r:id="rId32"/>
    <p:sldId id="683" r:id="rId33"/>
    <p:sldId id="684" r:id="rId34"/>
    <p:sldId id="681" r:id="rId35"/>
    <p:sldId id="682" r:id="rId36"/>
    <p:sldId id="685" r:id="rId37"/>
    <p:sldId id="686" r:id="rId38"/>
    <p:sldId id="672" r:id="rId39"/>
    <p:sldId id="671" r:id="rId40"/>
    <p:sldId id="618" r:id="rId41"/>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84">
          <p15:clr>
            <a:srgbClr val="A4A3A4"/>
          </p15:clr>
        </p15:guide>
        <p15:guide id="2" orient="horz" pos="720">
          <p15:clr>
            <a:srgbClr val="A4A3A4"/>
          </p15:clr>
        </p15:guide>
        <p15:guide id="3" orient="horz" pos="912">
          <p15:clr>
            <a:srgbClr val="A4A3A4"/>
          </p15:clr>
        </p15:guide>
        <p15:guide id="4" orient="horz" pos="240">
          <p15:clr>
            <a:srgbClr val="A4A3A4"/>
          </p15:clr>
        </p15:guide>
        <p15:guide id="5" pos="2880">
          <p15:clr>
            <a:srgbClr val="A4A3A4"/>
          </p15:clr>
        </p15:guide>
        <p15:guide id="6" pos="288">
          <p15:clr>
            <a:srgbClr val="A4A3A4"/>
          </p15:clr>
        </p15:guide>
        <p15:guide id="7" pos="5465" userDrawn="1">
          <p15:clr>
            <a:srgbClr val="A4A3A4"/>
          </p15:clr>
        </p15:guide>
        <p15:guide id="8" pos="513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istiano Testi" initials="CT"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AA0"/>
    <a:srgbClr val="374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36"/>
    <p:restoredTop sz="94753"/>
  </p:normalViewPr>
  <p:slideViewPr>
    <p:cSldViewPr snapToObjects="1">
      <p:cViewPr varScale="1">
        <p:scale>
          <a:sx n="104" d="100"/>
          <a:sy n="104" d="100"/>
        </p:scale>
        <p:origin x="1344" y="108"/>
      </p:cViewPr>
      <p:guideLst>
        <p:guide orient="horz" pos="3984"/>
        <p:guide orient="horz" pos="720"/>
        <p:guide orient="horz" pos="912"/>
        <p:guide orient="horz" pos="240"/>
        <p:guide pos="2880"/>
        <p:guide pos="288"/>
        <p:guide pos="5465"/>
        <p:guide pos="5136"/>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65"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6866" y="0"/>
            <a:ext cx="2890665" cy="496888"/>
          </a:xfrm>
          <a:prstGeom prst="rect">
            <a:avLst/>
          </a:prstGeom>
        </p:spPr>
        <p:txBody>
          <a:bodyPr vert="horz" lIns="91440" tIns="45720" rIns="91440" bIns="45720" rtlCol="0"/>
          <a:lstStyle>
            <a:lvl1pPr algn="r">
              <a:defRPr sz="1200"/>
            </a:lvl1pPr>
          </a:lstStyle>
          <a:p>
            <a:fld id="{D4FC8D39-2AB6-4F06-A1C5-6826088AAEF1}" type="datetimeFigureOut">
              <a:rPr lang="en-GB" smtClean="0"/>
              <a:t>06/06/2023</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598" y="4776789"/>
            <a:ext cx="5335893"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890665"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6866" y="9429750"/>
            <a:ext cx="2890665" cy="496888"/>
          </a:xfrm>
          <a:prstGeom prst="rect">
            <a:avLst/>
          </a:prstGeom>
        </p:spPr>
        <p:txBody>
          <a:bodyPr vert="horz" lIns="91440" tIns="45720" rIns="91440" bIns="45720" rtlCol="0" anchor="b"/>
          <a:lstStyle>
            <a:lvl1pPr algn="r">
              <a:defRPr sz="1200"/>
            </a:lvl1pPr>
          </a:lstStyle>
          <a:p>
            <a:fld id="{EAE6EA88-38A4-424F-A97B-D9453083FEBB}" type="slidenum">
              <a:rPr lang="en-GB" smtClean="0"/>
              <a:t>‹#›</a:t>
            </a:fld>
            <a:endParaRPr lang="en-GB"/>
          </a:p>
        </p:txBody>
      </p:sp>
    </p:spTree>
    <p:extLst>
      <p:ext uri="{BB962C8B-B14F-4D97-AF65-F5344CB8AC3E}">
        <p14:creationId xmlns:p14="http://schemas.microsoft.com/office/powerpoint/2010/main" val="2490513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6</a:t>
            </a:fld>
            <a:endParaRPr lang="en-GB"/>
          </a:p>
        </p:txBody>
      </p:sp>
    </p:spTree>
    <p:extLst>
      <p:ext uri="{BB962C8B-B14F-4D97-AF65-F5344CB8AC3E}">
        <p14:creationId xmlns:p14="http://schemas.microsoft.com/office/powerpoint/2010/main" val="407497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16</a:t>
            </a:fld>
            <a:endParaRPr lang="en-GB"/>
          </a:p>
        </p:txBody>
      </p:sp>
    </p:spTree>
    <p:extLst>
      <p:ext uri="{BB962C8B-B14F-4D97-AF65-F5344CB8AC3E}">
        <p14:creationId xmlns:p14="http://schemas.microsoft.com/office/powerpoint/2010/main" val="1828733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17</a:t>
            </a:fld>
            <a:endParaRPr lang="en-GB"/>
          </a:p>
        </p:txBody>
      </p:sp>
    </p:spTree>
    <p:extLst>
      <p:ext uri="{BB962C8B-B14F-4D97-AF65-F5344CB8AC3E}">
        <p14:creationId xmlns:p14="http://schemas.microsoft.com/office/powerpoint/2010/main" val="2443190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18</a:t>
            </a:fld>
            <a:endParaRPr lang="en-GB"/>
          </a:p>
        </p:txBody>
      </p:sp>
    </p:spTree>
    <p:extLst>
      <p:ext uri="{BB962C8B-B14F-4D97-AF65-F5344CB8AC3E}">
        <p14:creationId xmlns:p14="http://schemas.microsoft.com/office/powerpoint/2010/main" val="3641889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19</a:t>
            </a:fld>
            <a:endParaRPr lang="en-GB"/>
          </a:p>
        </p:txBody>
      </p:sp>
    </p:spTree>
    <p:extLst>
      <p:ext uri="{BB962C8B-B14F-4D97-AF65-F5344CB8AC3E}">
        <p14:creationId xmlns:p14="http://schemas.microsoft.com/office/powerpoint/2010/main" val="31752195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20</a:t>
            </a:fld>
            <a:endParaRPr lang="en-GB"/>
          </a:p>
        </p:txBody>
      </p:sp>
    </p:spTree>
    <p:extLst>
      <p:ext uri="{BB962C8B-B14F-4D97-AF65-F5344CB8AC3E}">
        <p14:creationId xmlns:p14="http://schemas.microsoft.com/office/powerpoint/2010/main" val="67493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21</a:t>
            </a:fld>
            <a:endParaRPr lang="en-GB"/>
          </a:p>
        </p:txBody>
      </p:sp>
    </p:spTree>
    <p:extLst>
      <p:ext uri="{BB962C8B-B14F-4D97-AF65-F5344CB8AC3E}">
        <p14:creationId xmlns:p14="http://schemas.microsoft.com/office/powerpoint/2010/main" val="1182149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22</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24</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25</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26</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7</a:t>
            </a:fld>
            <a:endParaRPr lang="en-GB"/>
          </a:p>
        </p:txBody>
      </p:sp>
    </p:spTree>
    <p:extLst>
      <p:ext uri="{BB962C8B-B14F-4D97-AF65-F5344CB8AC3E}">
        <p14:creationId xmlns:p14="http://schemas.microsoft.com/office/powerpoint/2010/main" val="26324097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27</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28</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29</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30</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31</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32</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33</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34</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35</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36</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8</a:t>
            </a:fld>
            <a:endParaRPr lang="en-GB"/>
          </a:p>
        </p:txBody>
      </p:sp>
    </p:spTree>
    <p:extLst>
      <p:ext uri="{BB962C8B-B14F-4D97-AF65-F5344CB8AC3E}">
        <p14:creationId xmlns:p14="http://schemas.microsoft.com/office/powerpoint/2010/main" val="9532498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37</a:t>
            </a:fld>
            <a:endParaRPr lang="en-GB"/>
          </a:p>
        </p:txBody>
      </p:sp>
    </p:spTree>
    <p:extLst>
      <p:ext uri="{BB962C8B-B14F-4D97-AF65-F5344CB8AC3E}">
        <p14:creationId xmlns:p14="http://schemas.microsoft.com/office/powerpoint/2010/main" val="407460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10</a:t>
            </a:fld>
            <a:endParaRPr lang="en-GB"/>
          </a:p>
        </p:txBody>
      </p:sp>
    </p:spTree>
    <p:extLst>
      <p:ext uri="{BB962C8B-B14F-4D97-AF65-F5344CB8AC3E}">
        <p14:creationId xmlns:p14="http://schemas.microsoft.com/office/powerpoint/2010/main" val="754138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11</a:t>
            </a:fld>
            <a:endParaRPr lang="en-GB"/>
          </a:p>
        </p:txBody>
      </p:sp>
    </p:spTree>
    <p:extLst>
      <p:ext uri="{BB962C8B-B14F-4D97-AF65-F5344CB8AC3E}">
        <p14:creationId xmlns:p14="http://schemas.microsoft.com/office/powerpoint/2010/main" val="3836093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12</a:t>
            </a:fld>
            <a:endParaRPr lang="en-GB"/>
          </a:p>
        </p:txBody>
      </p:sp>
    </p:spTree>
    <p:extLst>
      <p:ext uri="{BB962C8B-B14F-4D97-AF65-F5344CB8AC3E}">
        <p14:creationId xmlns:p14="http://schemas.microsoft.com/office/powerpoint/2010/main" val="3577071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13</a:t>
            </a:fld>
            <a:endParaRPr lang="en-GB"/>
          </a:p>
        </p:txBody>
      </p:sp>
    </p:spTree>
    <p:extLst>
      <p:ext uri="{BB962C8B-B14F-4D97-AF65-F5344CB8AC3E}">
        <p14:creationId xmlns:p14="http://schemas.microsoft.com/office/powerpoint/2010/main" val="3796954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14</a:t>
            </a:fld>
            <a:endParaRPr lang="en-GB"/>
          </a:p>
        </p:txBody>
      </p:sp>
    </p:spTree>
    <p:extLst>
      <p:ext uri="{BB962C8B-B14F-4D97-AF65-F5344CB8AC3E}">
        <p14:creationId xmlns:p14="http://schemas.microsoft.com/office/powerpoint/2010/main" val="1442166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6EA88-38A4-424F-A97B-D9453083FEBB}" type="slidenum">
              <a:rPr lang="en-GB" smtClean="0"/>
              <a:t>15</a:t>
            </a:fld>
            <a:endParaRPr lang="en-GB"/>
          </a:p>
        </p:txBody>
      </p:sp>
    </p:spTree>
    <p:extLst>
      <p:ext uri="{BB962C8B-B14F-4D97-AF65-F5344CB8AC3E}">
        <p14:creationId xmlns:p14="http://schemas.microsoft.com/office/powerpoint/2010/main" val="150862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876800"/>
            <a:ext cx="7696200" cy="685800"/>
          </a:xfrm>
        </p:spPr>
        <p:txBody>
          <a:bodyPr anchor="t">
            <a:normAutofit/>
          </a:bodyPr>
          <a:lstStyle>
            <a:lvl1pPr>
              <a:defRPr sz="3200">
                <a:solidFill>
                  <a:schemeClr val="bg1">
                    <a:alpha val="70000"/>
                  </a:schemeClr>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457200" y="5562600"/>
            <a:ext cx="7696200" cy="762000"/>
          </a:xfrm>
          <a:noFill/>
          <a:ln>
            <a:noFill/>
          </a:ln>
        </p:spPr>
        <p:txBody>
          <a:bodyPr tIns="0"/>
          <a:lstStyle>
            <a:lvl1pPr marL="0" indent="0" algn="l">
              <a:buNone/>
              <a:defRPr sz="2400">
                <a:solidFill>
                  <a:srgbClr val="F05AA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02E9DA8D-B504-40EE-B699-8D3D2DD0A1C4}" type="datetime1">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52458-F49B-4E71-B59A-208EE8647F29}" type="slidenum">
              <a:rPr lang="en-US" smtClean="0"/>
              <a:pPr/>
              <a:t>‹#›</a:t>
            </a:fld>
            <a:endParaRPr lang="en-US"/>
          </a:p>
        </p:txBody>
      </p:sp>
      <p:sp>
        <p:nvSpPr>
          <p:cNvPr id="7" name="Rectangle 6"/>
          <p:cNvSpPr/>
          <p:nvPr userDrawn="1"/>
        </p:nvSpPr>
        <p:spPr>
          <a:xfrm>
            <a:off x="0" y="0"/>
            <a:ext cx="9144000" cy="3429000"/>
          </a:xfrm>
          <a:prstGeom prst="rect">
            <a:avLst/>
          </a:prstGeom>
          <a:solidFill>
            <a:srgbClr val="3746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CornerstoneLogoNeg_SmallRGB.png"/>
          <p:cNvPicPr>
            <a:picLocks noChangeAspect="1"/>
          </p:cNvPicPr>
          <p:nvPr userDrawn="1"/>
        </p:nvPicPr>
        <p:blipFill>
          <a:blip r:embed="rId3"/>
          <a:stretch>
            <a:fillRect/>
          </a:stretch>
        </p:blipFill>
        <p:spPr>
          <a:xfrm>
            <a:off x="457200" y="1600200"/>
            <a:ext cx="4114800" cy="13238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3E514A1-810D-41B7-95DE-18DDF1B467FF}" type="datetime1">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Date Placeholder 4"/>
          <p:cNvSpPr>
            <a:spLocks noGrp="1"/>
          </p:cNvSpPr>
          <p:nvPr>
            <p:ph type="dt" sz="half" idx="10"/>
          </p:nvPr>
        </p:nvSpPr>
        <p:spPr/>
        <p:txBody>
          <a:bodyPr/>
          <a:lstStyle/>
          <a:p>
            <a:fld id="{C6B04C68-D437-45E8-A5C1-BDA48FBC1709}" type="datetime1">
              <a:rPr lang="en-US" smtClean="0"/>
              <a:t>6/6/2023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solidFill>
            <a:srgbClr val="374646">
              <a:alpha val="80000"/>
            </a:srgbClr>
          </a:solidFill>
        </p:spPr>
        <p:txBody>
          <a:bodyPr anchor="b">
            <a:normAutofit/>
          </a:bodyPr>
          <a:lstStyle>
            <a:lvl1pPr marL="0" inden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4645025" y="1535113"/>
            <a:ext cx="4041775" cy="639762"/>
          </a:xfrm>
          <a:solidFill>
            <a:srgbClr val="374646">
              <a:alpha val="80000"/>
            </a:srgbClr>
          </a:solidFill>
        </p:spPr>
        <p:txBody>
          <a:bodyPr anchor="b">
            <a:normAutofit/>
          </a:bodyPr>
          <a:lstStyle>
            <a:lvl1pPr marL="0" inden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Date Placeholder 6"/>
          <p:cNvSpPr>
            <a:spLocks noGrp="1"/>
          </p:cNvSpPr>
          <p:nvPr>
            <p:ph type="dt" sz="half" idx="10"/>
          </p:nvPr>
        </p:nvSpPr>
        <p:spPr/>
        <p:txBody>
          <a:bodyPr/>
          <a:lstStyle/>
          <a:p>
            <a:fld id="{CD41637A-A36B-4C38-9EB9-56B596AE55FE}" type="datetime1">
              <a:rPr lang="en-US" smtClean="0"/>
              <a:t>6/6/2023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EA067B06-5916-40DA-968B-CF8B562F9677}" type="datetime1">
              <a:rPr lang="en-US" smtClean="0"/>
              <a:t>6/6/2023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FBE42-EC4F-4742-B97C-8E283DF1F52B}" type="datetime1">
              <a:rPr lang="en-US" smtClean="0"/>
              <a:t>6/6/2023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6" name="Picture 5" descr="cs_PPT_bgrd2.gif"/>
          <p:cNvPicPr>
            <a:picLocks noChangeAspect="1"/>
          </p:cNvPicPr>
          <p:nvPr userDrawn="1"/>
        </p:nvPicPr>
        <p:blipFill>
          <a:blip r:embed="rId2"/>
          <a:stretch>
            <a:fillRect/>
          </a:stretch>
        </p:blipFill>
        <p:spPr>
          <a:xfrm>
            <a:off x="0" y="0"/>
            <a:ext cx="9144000" cy="6858000"/>
          </a:xfrm>
          <a:prstGeom prst="rect">
            <a:avLst/>
          </a:prstGeom>
        </p:spPr>
      </p:pic>
      <p:pic>
        <p:nvPicPr>
          <p:cNvPr id="7" name="Picture 6" descr="CornerstoneLetterSymbolNeg_RGB.png"/>
          <p:cNvPicPr>
            <a:picLocks noChangeAspect="1"/>
          </p:cNvPicPr>
          <p:nvPr userDrawn="1"/>
        </p:nvPicPr>
        <p:blipFill>
          <a:blip r:embed="rId3"/>
          <a:stretch>
            <a:fillRect/>
          </a:stretch>
        </p:blipFill>
        <p:spPr>
          <a:xfrm>
            <a:off x="457200" y="3733800"/>
            <a:ext cx="563809" cy="563809"/>
          </a:xfrm>
          <a:prstGeom prst="rect">
            <a:avLst/>
          </a:prstGeom>
        </p:spPr>
      </p:pic>
      <p:sp>
        <p:nvSpPr>
          <p:cNvPr id="2" name="Title 1"/>
          <p:cNvSpPr>
            <a:spLocks noGrp="1"/>
          </p:cNvSpPr>
          <p:nvPr>
            <p:ph type="title"/>
          </p:nvPr>
        </p:nvSpPr>
        <p:spPr>
          <a:xfrm>
            <a:off x="1143000" y="3733800"/>
            <a:ext cx="7543800" cy="762000"/>
          </a:xfrm>
        </p:spPr>
        <p:txBody>
          <a:bodyPr/>
          <a:lstStyle>
            <a:lvl1pPr>
              <a:defRPr>
                <a:solidFill>
                  <a:schemeClr val="bg1"/>
                </a:solidFill>
              </a:defRPr>
            </a:lvl1p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B8354B03-8DC1-48E7-9636-6BD3520D2FC3}" type="datetime1">
              <a:rPr lang="en-US" smtClean="0"/>
              <a:t>6/6/2023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3852458-F49B-4E71-B59A-208EE8647F2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100"/>
            <a:ext cx="3008313" cy="774700"/>
          </a:xfrm>
          <a:solidFill>
            <a:srgbClr val="374646">
              <a:alpha val="80000"/>
            </a:srgbClr>
          </a:solidFill>
        </p:spPr>
        <p:txBody>
          <a:bodyPr anchor="b"/>
          <a:lstStyle>
            <a:lvl1pPr algn="l">
              <a:defRPr sz="2000" b="1">
                <a:solidFill>
                  <a:schemeClr val="bg1"/>
                </a:solidFill>
              </a:defRPr>
            </a:lvl1pPr>
          </a:lstStyle>
          <a:p>
            <a:r>
              <a:rPr lang="en-GB" dirty="0"/>
              <a:t>Click to edit Master title style</a:t>
            </a:r>
            <a:endParaRPr lang="en-US" dirty="0"/>
          </a:p>
        </p:txBody>
      </p:sp>
      <p:sp>
        <p:nvSpPr>
          <p:cNvPr id="3" name="Content Placeholder 2"/>
          <p:cNvSpPr>
            <a:spLocks noGrp="1"/>
          </p:cNvSpPr>
          <p:nvPr>
            <p:ph idx="1"/>
          </p:nvPr>
        </p:nvSpPr>
        <p:spPr>
          <a:xfrm>
            <a:off x="3575050" y="1435100"/>
            <a:ext cx="5111750"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457200" y="2209800"/>
            <a:ext cx="3008313" cy="3916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AE14A6B-6769-4740-917F-D2BD24B81DDC}" type="datetime1">
              <a:rPr lang="en-US" smtClean="0"/>
              <a:t>6/6/2023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519738"/>
            <a:ext cx="5486400" cy="381000"/>
          </a:xfrm>
        </p:spPr>
        <p:txBody>
          <a:bodyPr anchor="b"/>
          <a:lstStyle>
            <a:lvl1pPr algn="l">
              <a:defRPr sz="2000" b="1"/>
            </a:lvl1pPr>
          </a:lstStyle>
          <a:p>
            <a:r>
              <a:rPr lang="en-GB" dirty="0"/>
              <a:t>Click to edit Master title style</a:t>
            </a:r>
            <a:endParaRPr lang="en-US" dirty="0"/>
          </a:p>
        </p:txBody>
      </p:sp>
      <p:sp>
        <p:nvSpPr>
          <p:cNvPr id="3" name="Picture Placeholder 2"/>
          <p:cNvSpPr>
            <a:spLocks noGrp="1"/>
          </p:cNvSpPr>
          <p:nvPr>
            <p:ph type="pic" idx="1"/>
          </p:nvPr>
        </p:nvSpPr>
        <p:spPr>
          <a:xfrm>
            <a:off x="1792288" y="1404938"/>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900738"/>
            <a:ext cx="5486400" cy="347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4C1D25D6-6C60-4C9D-B487-5D28174A3299}" type="datetime1">
              <a:rPr lang="en-US" smtClean="0"/>
              <a:t>6/6/2023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52458-F49B-4E71-B59A-208EE8647F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954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381000"/>
            <a:ext cx="7543800" cy="762000"/>
          </a:xfrm>
          <a:prstGeom prst="rect">
            <a:avLst/>
          </a:prstGeom>
          <a:ln>
            <a:noFill/>
          </a:ln>
        </p:spPr>
        <p:txBody>
          <a:bodyPr vert="horz" lIns="91440" tIns="45720" rIns="91440" bIns="45720" rtlCol="0" anchor="t">
            <a:normAutofit/>
          </a:bodyPr>
          <a:lstStyle/>
          <a:p>
            <a:r>
              <a:rPr lang="en-GB" dirty="0"/>
              <a:t>Click to edit Master title style</a:t>
            </a:r>
            <a:endParaRPr lang="en-US" dirty="0"/>
          </a:p>
        </p:txBody>
      </p:sp>
      <p:sp>
        <p:nvSpPr>
          <p:cNvPr id="3" name="Text Placeholder 2"/>
          <p:cNvSpPr>
            <a:spLocks noGrp="1"/>
          </p:cNvSpPr>
          <p:nvPr>
            <p:ph type="body" idx="1"/>
          </p:nvPr>
        </p:nvSpPr>
        <p:spPr>
          <a:xfrm>
            <a:off x="457200" y="1600200"/>
            <a:ext cx="8229600" cy="4724400"/>
          </a:xfrm>
          <a:prstGeom prst="rect">
            <a:avLst/>
          </a:prstGeom>
          <a:solidFill>
            <a:schemeClr val="bg1">
              <a:alpha val="60000"/>
            </a:schemeClr>
          </a:solidFill>
          <a:ln>
            <a:noFill/>
          </a:ln>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a:noFill/>
        </p:spPr>
        <p:txBody>
          <a:bodyPr vert="horz" lIns="91440" tIns="45720" rIns="91440" bIns="45720" rtlCol="0" anchor="ctr"/>
          <a:lstStyle>
            <a:lvl1pPr algn="l">
              <a:defRPr sz="1200">
                <a:solidFill>
                  <a:srgbClr val="F05AA0">
                    <a:alpha val="70000"/>
                  </a:srgbClr>
                </a:solidFill>
                <a:latin typeface="Arial"/>
                <a:cs typeface="Arial"/>
              </a:defRPr>
            </a:lvl1pPr>
          </a:lstStyle>
          <a:p>
            <a:fld id="{96816421-1687-4472-86D5-50AB6789E346}" type="datetime1">
              <a:rPr lang="en-US" smtClean="0"/>
              <a:t>6/6/2023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rgbClr val="F05AA0">
                    <a:alpha val="70000"/>
                  </a:srgb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F05AA0">
                    <a:alpha val="70000"/>
                  </a:srgbClr>
                </a:solidFill>
                <a:latin typeface="Arial"/>
                <a:cs typeface="Arial"/>
              </a:defRPr>
            </a:lvl1pPr>
          </a:lstStyle>
          <a:p>
            <a:fld id="{13852458-F49B-4E71-B59A-208EE8647F29}" type="slidenum">
              <a:rPr lang="en-US" smtClean="0"/>
              <a:pPr/>
              <a:t>‹#›</a:t>
            </a:fld>
            <a:endParaRPr lang="en-US" dirty="0"/>
          </a:p>
        </p:txBody>
      </p:sp>
      <p:pic>
        <p:nvPicPr>
          <p:cNvPr id="8" name="Picture 7" descr="CornerstoneLetterSymbol_RGB.gif"/>
          <p:cNvPicPr>
            <a:picLocks noChangeAspect="1"/>
          </p:cNvPicPr>
          <p:nvPr userDrawn="1"/>
        </p:nvPicPr>
        <p:blipFill>
          <a:blip r:embed="rId12"/>
          <a:stretch>
            <a:fillRect/>
          </a:stretch>
        </p:blipFill>
        <p:spPr>
          <a:xfrm>
            <a:off x="8153400" y="381000"/>
            <a:ext cx="552450" cy="5494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457200" rtl="0" eaLnBrk="1" latinLnBrk="0" hangingPunct="1">
        <a:spcBef>
          <a:spcPct val="0"/>
        </a:spcBef>
        <a:buNone/>
        <a:defRPr sz="3200" b="1" kern="1200">
          <a:solidFill>
            <a:srgbClr val="374646"/>
          </a:solidFill>
          <a:latin typeface="Arial"/>
          <a:ea typeface="+mj-ea"/>
          <a:cs typeface="Arial"/>
        </a:defRPr>
      </a:lvl1pPr>
    </p:titleStyle>
    <p:bodyStyle>
      <a:lvl1pPr marL="342900" indent="-342900" algn="l" defTabSz="457200" rtl="0" eaLnBrk="1" latinLnBrk="0" hangingPunct="1">
        <a:spcBef>
          <a:spcPct val="20000"/>
        </a:spcBef>
        <a:buClr>
          <a:srgbClr val="F05AA0"/>
        </a:buClr>
        <a:buFont typeface="Arial"/>
        <a:buChar char="•"/>
        <a:defRPr sz="2800" b="0" kern="1200">
          <a:solidFill>
            <a:srgbClr val="374646"/>
          </a:solidFill>
          <a:latin typeface="Arial"/>
          <a:ea typeface="+mn-ea"/>
          <a:cs typeface="Arial"/>
        </a:defRPr>
      </a:lvl1pPr>
      <a:lvl2pPr marL="742950" indent="-285750" algn="l" defTabSz="457200" rtl="0" eaLnBrk="1" latinLnBrk="0" hangingPunct="1">
        <a:spcBef>
          <a:spcPct val="20000"/>
        </a:spcBef>
        <a:buClr>
          <a:srgbClr val="F05AA0"/>
        </a:buClr>
        <a:buFont typeface="Arial"/>
        <a:buChar char="•"/>
        <a:defRPr sz="2800" b="0" kern="1200">
          <a:solidFill>
            <a:srgbClr val="374646"/>
          </a:solidFill>
          <a:latin typeface="Arial"/>
          <a:ea typeface="+mn-ea"/>
          <a:cs typeface="Arial"/>
        </a:defRPr>
      </a:lvl2pPr>
      <a:lvl3pPr marL="1143000" indent="-228600" algn="l" defTabSz="457200" rtl="0" eaLnBrk="1" latinLnBrk="0" hangingPunct="1">
        <a:spcBef>
          <a:spcPct val="20000"/>
        </a:spcBef>
        <a:buClr>
          <a:srgbClr val="F05AA0"/>
        </a:buClr>
        <a:buFont typeface="Arial"/>
        <a:buChar char="•"/>
        <a:defRPr sz="2400" b="0" kern="1200">
          <a:solidFill>
            <a:srgbClr val="374646"/>
          </a:solidFill>
          <a:latin typeface="Arial"/>
          <a:ea typeface="+mn-ea"/>
          <a:cs typeface="Arial"/>
        </a:defRPr>
      </a:lvl3pPr>
      <a:lvl4pPr marL="1600200" indent="-228600" algn="l" defTabSz="457200" rtl="0" eaLnBrk="1" latinLnBrk="0" hangingPunct="1">
        <a:spcBef>
          <a:spcPct val="20000"/>
        </a:spcBef>
        <a:buClr>
          <a:srgbClr val="F05AA0"/>
        </a:buClr>
        <a:buFont typeface="Arial"/>
        <a:buChar char="•"/>
        <a:defRPr sz="2400" b="0" kern="1200">
          <a:solidFill>
            <a:srgbClr val="374646"/>
          </a:solidFill>
          <a:latin typeface="Arial"/>
          <a:ea typeface="+mn-ea"/>
          <a:cs typeface="Arial"/>
        </a:defRPr>
      </a:lvl4pPr>
      <a:lvl5pPr marL="2057400" indent="-228600" algn="l" defTabSz="457200" rtl="0" eaLnBrk="1" latinLnBrk="0" hangingPunct="1">
        <a:spcBef>
          <a:spcPct val="20000"/>
        </a:spcBef>
        <a:buClr>
          <a:srgbClr val="F05AA0"/>
        </a:buClr>
        <a:buFont typeface="Arial"/>
        <a:buChar char="•"/>
        <a:defRPr sz="2400" b="0" kern="1200">
          <a:solidFill>
            <a:srgbClr val="374646"/>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williams@cornerstonebarristers.com" TargetMode="External"/><Relationship Id="rId2" Type="http://schemas.openxmlformats.org/officeDocument/2006/relationships/hyperlink" Target="mailto:jcannon@cornerstonebarrister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429000"/>
            <a:ext cx="7696200" cy="1872208"/>
          </a:xfrm>
        </p:spPr>
        <p:txBody>
          <a:bodyPr>
            <a:normAutofit/>
          </a:bodyPr>
          <a:lstStyle/>
          <a:p>
            <a:r>
              <a:rPr lang="en-US" dirty="0"/>
              <a:t> </a:t>
            </a:r>
          </a:p>
        </p:txBody>
      </p:sp>
      <p:sp>
        <p:nvSpPr>
          <p:cNvPr id="3" name="Subtitle 2"/>
          <p:cNvSpPr>
            <a:spLocks noGrp="1"/>
          </p:cNvSpPr>
          <p:nvPr>
            <p:ph type="subTitle" idx="1"/>
          </p:nvPr>
        </p:nvSpPr>
        <p:spPr/>
        <p:txBody>
          <a:bodyPr>
            <a:normAutofit/>
          </a:bodyPr>
          <a:lstStyle/>
          <a:p>
            <a:r>
              <a:rPr lang="en-US" sz="2800" b="1" dirty="0"/>
              <a:t> </a:t>
            </a:r>
          </a:p>
        </p:txBody>
      </p:sp>
      <p:sp>
        <p:nvSpPr>
          <p:cNvPr id="4" name="TextBox 3">
            <a:extLst>
              <a:ext uri="{FF2B5EF4-FFF2-40B4-BE49-F238E27FC236}">
                <a16:creationId xmlns:a16="http://schemas.microsoft.com/office/drawing/2014/main" id="{38BB2CC7-FFAE-4B5C-A52C-49EA6C799E42}"/>
              </a:ext>
            </a:extLst>
          </p:cNvPr>
          <p:cNvSpPr txBox="1"/>
          <p:nvPr/>
        </p:nvSpPr>
        <p:spPr>
          <a:xfrm>
            <a:off x="751320" y="3958903"/>
            <a:ext cx="7848872" cy="2616101"/>
          </a:xfrm>
          <a:prstGeom prst="rect">
            <a:avLst/>
          </a:prstGeom>
          <a:noFill/>
        </p:spPr>
        <p:txBody>
          <a:bodyPr wrap="square" rtlCol="0">
            <a:spAutoFit/>
          </a:bodyPr>
          <a:lstStyle/>
          <a:p>
            <a:r>
              <a:rPr lang="en-GB" sz="3600" b="1" dirty="0">
                <a:solidFill>
                  <a:schemeClr val="bg1"/>
                </a:solidFill>
                <a:latin typeface="Arial" panose="020B0604020202020204" pitchFamily="34" charset="0"/>
                <a:cs typeface="Arial" panose="020B0604020202020204" pitchFamily="34" charset="0"/>
              </a:rPr>
              <a:t>Public Law in the Supreme Court: Where Are We Now?</a:t>
            </a:r>
          </a:p>
          <a:p>
            <a:endParaRPr lang="en-GB" sz="32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panose="020B0604020202020204" pitchFamily="34" charset="0"/>
                <a:cs typeface="Arial" panose="020B0604020202020204" pitchFamily="34" charset="0"/>
              </a:rPr>
              <a:t>Kuljit Bhogal KC (</a:t>
            </a:r>
            <a:r>
              <a:rPr lang="en-GB" sz="2000" b="1" u="sng" dirty="0">
                <a:solidFill>
                  <a:srgbClr val="F05AA0"/>
                </a:solidFill>
                <a:latin typeface="Arial" panose="020B0604020202020204" pitchFamily="34" charset="0"/>
                <a:cs typeface="Arial" panose="020B0604020202020204" pitchFamily="34" charset="0"/>
              </a:rPr>
              <a:t>kbhogal</a:t>
            </a:r>
            <a:r>
              <a:rPr lang="en-GB" sz="2000" b="1" dirty="0">
                <a:solidFill>
                  <a:srgbClr val="F05AA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@cornerstonebarristers.com</a:t>
            </a:r>
            <a:r>
              <a:rPr lang="en-GB" sz="2000" b="1" dirty="0">
                <a:solidFill>
                  <a:schemeClr val="bg1"/>
                </a:solidFill>
                <a:latin typeface="Arial" panose="020B0604020202020204" pitchFamily="34" charset="0"/>
                <a:cs typeface="Arial" panose="020B0604020202020204" pitchFamily="34" charset="0"/>
              </a:rPr>
              <a:t>) </a:t>
            </a:r>
          </a:p>
          <a:p>
            <a:r>
              <a:rPr lang="en-GB" sz="2000" b="1" dirty="0">
                <a:solidFill>
                  <a:schemeClr val="bg1"/>
                </a:solidFill>
                <a:latin typeface="Arial" panose="020B0604020202020204" pitchFamily="34" charset="0"/>
                <a:cs typeface="Arial" panose="020B0604020202020204" pitchFamily="34" charset="0"/>
              </a:rPr>
              <a:t>Sam Fowles (</a:t>
            </a:r>
            <a:r>
              <a:rPr lang="en-GB" sz="2000" b="1" u="sng" dirty="0">
                <a:solidFill>
                  <a:srgbClr val="F05AA0"/>
                </a:solidFill>
                <a:latin typeface="Arial" panose="020B0604020202020204" pitchFamily="34" charset="0"/>
                <a:cs typeface="Arial" panose="020B0604020202020204" pitchFamily="34" charset="0"/>
              </a:rPr>
              <a:t>sfowles@cornerstonebarristers.com</a:t>
            </a:r>
            <a:r>
              <a:rPr lang="en-GB" sz="2000" b="1" dirty="0">
                <a:solidFill>
                  <a:schemeClr val="bg1"/>
                </a:solidFill>
                <a:latin typeface="Arial" panose="020B0604020202020204" pitchFamily="34" charset="0"/>
                <a:cs typeface="Arial" panose="020B0604020202020204" pitchFamily="34" charset="0"/>
              </a:rPr>
              <a:t>) </a:t>
            </a:r>
          </a:p>
          <a:p>
            <a:r>
              <a:rPr lang="en-GB" sz="2000" b="1" dirty="0">
                <a:solidFill>
                  <a:schemeClr val="bg1"/>
                </a:solidFill>
                <a:latin typeface="Arial" panose="020B0604020202020204" pitchFamily="34" charset="0"/>
                <a:cs typeface="Arial" panose="020B0604020202020204" pitchFamily="34" charset="0"/>
              </a:rPr>
              <a:t>Alex Williams (</a:t>
            </a:r>
            <a:r>
              <a:rPr lang="en-GB" sz="2000" b="1" dirty="0">
                <a:solidFill>
                  <a:srgbClr val="F05AA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awilliams@cornerstonebarristers.com</a:t>
            </a:r>
            <a:r>
              <a:rPr lang="en-GB" sz="2000" b="1" dirty="0">
                <a:solidFill>
                  <a:schemeClr val="bg1"/>
                </a:solidFill>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79B592ED-2AED-4BF2-2584-244E1770C648}"/>
              </a:ext>
            </a:extLst>
          </p:cNvPr>
          <p:cNvSpPr>
            <a:spLocks noGrp="1"/>
          </p:cNvSpPr>
          <p:nvPr>
            <p:ph type="sldNum" sz="quarter" idx="12"/>
          </p:nvPr>
        </p:nvSpPr>
        <p:spPr/>
        <p:txBody>
          <a:bodyPr/>
          <a:lstStyle/>
          <a:p>
            <a:fld id="{13852458-F49B-4E71-B59A-208EE8647F29}" type="slidenum">
              <a:rPr lang="en-US" smtClean="0"/>
              <a:pPr/>
              <a:t>1</a:t>
            </a:fld>
            <a:endParaRPr lang="en-US"/>
          </a:p>
        </p:txBody>
      </p:sp>
    </p:spTree>
    <p:extLst>
      <p:ext uri="{BB962C8B-B14F-4D97-AF65-F5344CB8AC3E}">
        <p14:creationId xmlns:p14="http://schemas.microsoft.com/office/powerpoint/2010/main" val="2710432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i="1" dirty="0"/>
              <a:t>A v Home Secretary </a:t>
            </a:r>
            <a:r>
              <a:rPr lang="en-US" dirty="0"/>
              <a:t>[2004] UKHL 56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UK Government derogates from Art 5 ECHR (right to liberty) following 9/11 attacks</a:t>
            </a:r>
          </a:p>
          <a:p>
            <a:pPr marL="457200" lvl="1" indent="0">
              <a:buNone/>
            </a:pPr>
            <a:endParaRPr lang="en-US" dirty="0"/>
          </a:p>
          <a:p>
            <a:pPr lvl="1"/>
            <a:r>
              <a:rPr lang="en-US" dirty="0"/>
              <a:t>ATCSA 2001, s.23 – detention of non-nationals suspected of terrorism who cannot be deported</a:t>
            </a:r>
          </a:p>
          <a:p>
            <a:pPr lvl="1"/>
            <a:endParaRPr lang="en-US" dirty="0"/>
          </a:p>
          <a:p>
            <a:pPr lvl="1"/>
            <a:r>
              <a:rPr lang="en-US" dirty="0"/>
              <a:t>Whether Art 15 ECHR (derogation) satisfied</a:t>
            </a:r>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D9B5D89F-FD94-F78A-71C3-432BD722EB9C}"/>
              </a:ext>
            </a:extLst>
          </p:cNvPr>
          <p:cNvSpPr>
            <a:spLocks noGrp="1"/>
          </p:cNvSpPr>
          <p:nvPr>
            <p:ph type="sldNum" sz="quarter" idx="12"/>
          </p:nvPr>
        </p:nvSpPr>
        <p:spPr/>
        <p:txBody>
          <a:bodyPr/>
          <a:lstStyle/>
          <a:p>
            <a:fld id="{13852458-F49B-4E71-B59A-208EE8647F29}" type="slidenum">
              <a:rPr lang="en-US" smtClean="0"/>
              <a:pPr/>
              <a:t>10</a:t>
            </a:fld>
            <a:endParaRPr lang="en-US"/>
          </a:p>
        </p:txBody>
      </p:sp>
    </p:spTree>
    <p:extLst>
      <p:ext uri="{BB962C8B-B14F-4D97-AF65-F5344CB8AC3E}">
        <p14:creationId xmlns:p14="http://schemas.microsoft.com/office/powerpoint/2010/main" val="1745333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i="1" dirty="0"/>
              <a:t>A v Home Secretary </a:t>
            </a:r>
            <a:r>
              <a:rPr lang="en-US" dirty="0"/>
              <a:t>[2004] UKHL 56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SIAC says a public emergency existed, but measures were disproportionate; quashes 2001 derogation order and grants a DOI against s.23</a:t>
            </a:r>
          </a:p>
          <a:p>
            <a:pPr lvl="1"/>
            <a:endParaRPr lang="en-US" dirty="0"/>
          </a:p>
          <a:p>
            <a:pPr lvl="1"/>
            <a:r>
              <a:rPr lang="en-US" dirty="0"/>
              <a:t>Court of Appeal allows SOS’s appeal</a:t>
            </a:r>
          </a:p>
          <a:p>
            <a:pPr lvl="1"/>
            <a:endParaRPr lang="en-US" dirty="0"/>
          </a:p>
          <a:p>
            <a:pPr lvl="1"/>
            <a:r>
              <a:rPr lang="en-US" dirty="0"/>
              <a:t>HL – overturns CA; restores SIAC</a:t>
            </a:r>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D4053309-19CD-C545-0DBF-E94231DC99AE}"/>
              </a:ext>
            </a:extLst>
          </p:cNvPr>
          <p:cNvSpPr>
            <a:spLocks noGrp="1"/>
          </p:cNvSpPr>
          <p:nvPr>
            <p:ph type="sldNum" sz="quarter" idx="12"/>
          </p:nvPr>
        </p:nvSpPr>
        <p:spPr/>
        <p:txBody>
          <a:bodyPr/>
          <a:lstStyle/>
          <a:p>
            <a:fld id="{13852458-F49B-4E71-B59A-208EE8647F29}" type="slidenum">
              <a:rPr lang="en-US" smtClean="0"/>
              <a:pPr/>
              <a:t>11</a:t>
            </a:fld>
            <a:endParaRPr lang="en-US"/>
          </a:p>
        </p:txBody>
      </p:sp>
    </p:spTree>
    <p:extLst>
      <p:ext uri="{BB962C8B-B14F-4D97-AF65-F5344CB8AC3E}">
        <p14:creationId xmlns:p14="http://schemas.microsoft.com/office/powerpoint/2010/main" val="426053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i="1" dirty="0"/>
              <a:t>A v Home Secretary </a:t>
            </a:r>
            <a:r>
              <a:rPr lang="en-US" dirty="0"/>
              <a:t>[2004] UKHL 56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Lord Bingham:</a:t>
            </a:r>
          </a:p>
          <a:p>
            <a:pPr lvl="2"/>
            <a:r>
              <a:rPr lang="en-US" dirty="0"/>
              <a:t>Great weight to Govt and Parliament on the question of public emergency (§29)</a:t>
            </a:r>
          </a:p>
          <a:p>
            <a:pPr marL="914400" lvl="2" indent="0">
              <a:buNone/>
            </a:pPr>
            <a:endParaRPr lang="en-US" dirty="0"/>
          </a:p>
          <a:p>
            <a:pPr lvl="2"/>
            <a:r>
              <a:rPr lang="en-US" dirty="0"/>
              <a:t>Re strict necessity, the degree of deference “conditioned by the nature of the decision” (§39)</a:t>
            </a:r>
          </a:p>
          <a:p>
            <a:pPr lvl="2"/>
            <a:endParaRPr lang="en-US" dirty="0"/>
          </a:p>
          <a:p>
            <a:pPr lvl="2"/>
            <a:r>
              <a:rPr lang="en-US" dirty="0"/>
              <a:t>Deference does not preclude a review of proportionality here (§42), esp. given liberty (§44)</a:t>
            </a:r>
          </a:p>
          <a:p>
            <a:pPr marL="0" indent="0">
              <a:buNone/>
            </a:pPr>
            <a:endParaRPr lang="en-US" dirty="0"/>
          </a:p>
        </p:txBody>
      </p:sp>
      <p:sp>
        <p:nvSpPr>
          <p:cNvPr id="3" name="Slide Number Placeholder 2">
            <a:extLst>
              <a:ext uri="{FF2B5EF4-FFF2-40B4-BE49-F238E27FC236}">
                <a16:creationId xmlns:a16="http://schemas.microsoft.com/office/drawing/2014/main" id="{ACC727B5-D502-942E-64B6-EBF32FCAB89A}"/>
              </a:ext>
            </a:extLst>
          </p:cNvPr>
          <p:cNvSpPr>
            <a:spLocks noGrp="1"/>
          </p:cNvSpPr>
          <p:nvPr>
            <p:ph type="sldNum" sz="quarter" idx="12"/>
          </p:nvPr>
        </p:nvSpPr>
        <p:spPr/>
        <p:txBody>
          <a:bodyPr/>
          <a:lstStyle/>
          <a:p>
            <a:fld id="{13852458-F49B-4E71-B59A-208EE8647F29}" type="slidenum">
              <a:rPr lang="en-US" smtClean="0"/>
              <a:pPr/>
              <a:t>12</a:t>
            </a:fld>
            <a:endParaRPr lang="en-US"/>
          </a:p>
        </p:txBody>
      </p:sp>
    </p:spTree>
    <p:extLst>
      <p:ext uri="{BB962C8B-B14F-4D97-AF65-F5344CB8AC3E}">
        <p14:creationId xmlns:p14="http://schemas.microsoft.com/office/powerpoint/2010/main" val="2716946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i="1" dirty="0"/>
              <a:t>A v Home Secretary </a:t>
            </a:r>
            <a:r>
              <a:rPr lang="en-US" dirty="0"/>
              <a:t>[2004] UKHL 56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Baroness Hale:</a:t>
            </a:r>
          </a:p>
          <a:p>
            <a:pPr lvl="2"/>
            <a:r>
              <a:rPr lang="en-US" dirty="0"/>
              <a:t>Agrees with Lord Bingham et al (§219)</a:t>
            </a:r>
          </a:p>
          <a:p>
            <a:pPr lvl="2"/>
            <a:endParaRPr lang="en-US" dirty="0"/>
          </a:p>
          <a:p>
            <a:pPr lvl="2"/>
            <a:r>
              <a:rPr lang="en-US" dirty="0"/>
              <a:t>Only courts can decide when/for how long to detain (§222)</a:t>
            </a:r>
          </a:p>
          <a:p>
            <a:pPr lvl="2"/>
            <a:endParaRPr lang="en-US" dirty="0"/>
          </a:p>
          <a:p>
            <a:pPr lvl="2"/>
            <a:r>
              <a:rPr lang="en-US" dirty="0"/>
              <a:t>Democracy/majoritarian rule cannot prevail if inconsistent with equal rights (§237)</a:t>
            </a:r>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91FDB44B-E554-1DAA-460E-C5BA8A9E3655}"/>
              </a:ext>
            </a:extLst>
          </p:cNvPr>
          <p:cNvSpPr>
            <a:spLocks noGrp="1"/>
          </p:cNvSpPr>
          <p:nvPr>
            <p:ph type="sldNum" sz="quarter" idx="12"/>
          </p:nvPr>
        </p:nvSpPr>
        <p:spPr/>
        <p:txBody>
          <a:bodyPr/>
          <a:lstStyle/>
          <a:p>
            <a:fld id="{13852458-F49B-4E71-B59A-208EE8647F29}" type="slidenum">
              <a:rPr lang="en-US" smtClean="0"/>
              <a:pPr/>
              <a:t>13</a:t>
            </a:fld>
            <a:endParaRPr lang="en-US"/>
          </a:p>
        </p:txBody>
      </p:sp>
    </p:spTree>
    <p:extLst>
      <p:ext uri="{BB962C8B-B14F-4D97-AF65-F5344CB8AC3E}">
        <p14:creationId xmlns:p14="http://schemas.microsoft.com/office/powerpoint/2010/main" val="416314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i="1" dirty="0"/>
              <a:t>A v Home Secretary </a:t>
            </a:r>
            <a:r>
              <a:rPr lang="en-US" dirty="0"/>
              <a:t>[2004] UKHL 56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Headline points:</a:t>
            </a:r>
          </a:p>
          <a:p>
            <a:pPr lvl="2"/>
            <a:r>
              <a:rPr lang="en-US" dirty="0"/>
              <a:t>Robust protection of individual liberty, even in the face of clear legislation</a:t>
            </a:r>
          </a:p>
          <a:p>
            <a:pPr lvl="2"/>
            <a:endParaRPr lang="en-US" dirty="0"/>
          </a:p>
          <a:p>
            <a:pPr lvl="2"/>
            <a:r>
              <a:rPr lang="en-US" dirty="0"/>
              <a:t>Robust analysis of proportionality of Govt measures, despite national security context</a:t>
            </a:r>
          </a:p>
          <a:p>
            <a:pPr lvl="2"/>
            <a:endParaRPr lang="en-US" dirty="0"/>
          </a:p>
          <a:p>
            <a:pPr lvl="2"/>
            <a:r>
              <a:rPr lang="en-US" dirty="0"/>
              <a:t>Robust application of international law, not simply the ECHR but other international treaties</a:t>
            </a:r>
          </a:p>
          <a:p>
            <a:pPr marL="914400" lvl="2" indent="0">
              <a:buNone/>
            </a:pPr>
            <a:endParaRPr lang="en-US" dirty="0"/>
          </a:p>
          <a:p>
            <a:pPr lvl="2"/>
            <a:endParaRPr lang="en-US" dirty="0"/>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E5299D0F-4368-2144-3EC6-44D1C049C6F2}"/>
              </a:ext>
            </a:extLst>
          </p:cNvPr>
          <p:cNvSpPr>
            <a:spLocks noGrp="1"/>
          </p:cNvSpPr>
          <p:nvPr>
            <p:ph type="sldNum" sz="quarter" idx="12"/>
          </p:nvPr>
        </p:nvSpPr>
        <p:spPr/>
        <p:txBody>
          <a:bodyPr/>
          <a:lstStyle/>
          <a:p>
            <a:fld id="{13852458-F49B-4E71-B59A-208EE8647F29}" type="slidenum">
              <a:rPr lang="en-US" smtClean="0"/>
              <a:pPr/>
              <a:t>14</a:t>
            </a:fld>
            <a:endParaRPr lang="en-US"/>
          </a:p>
        </p:txBody>
      </p:sp>
    </p:spTree>
    <p:extLst>
      <p:ext uri="{BB962C8B-B14F-4D97-AF65-F5344CB8AC3E}">
        <p14:creationId xmlns:p14="http://schemas.microsoft.com/office/powerpoint/2010/main" val="108783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a:t>
            </a:r>
            <a:r>
              <a:rPr lang="en-US" i="1" dirty="0"/>
              <a:t>Ex p Ullah </a:t>
            </a:r>
            <a:r>
              <a:rPr lang="en-US" dirty="0"/>
              <a:t>[2004] UKHL 26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Asylum applications of non-nationals rejected</a:t>
            </a:r>
          </a:p>
          <a:p>
            <a:pPr lvl="1"/>
            <a:endParaRPr lang="en-US" dirty="0"/>
          </a:p>
          <a:p>
            <a:pPr lvl="1"/>
            <a:r>
              <a:rPr lang="en-US" dirty="0"/>
              <a:t>Whether deportation to countries with risk of religious persecution breaches Art 9</a:t>
            </a:r>
          </a:p>
          <a:p>
            <a:pPr lvl="1"/>
            <a:endParaRPr lang="en-US" dirty="0"/>
          </a:p>
          <a:p>
            <a:pPr lvl="1"/>
            <a:r>
              <a:rPr lang="en-US" dirty="0"/>
              <a:t>What it means to “take into account” Strasbourg cases</a:t>
            </a:r>
          </a:p>
          <a:p>
            <a:pPr lvl="2"/>
            <a:endParaRPr lang="en-US" dirty="0"/>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D9801F41-FCBC-CDF5-D66A-30CE5E33525A}"/>
              </a:ext>
            </a:extLst>
          </p:cNvPr>
          <p:cNvSpPr>
            <a:spLocks noGrp="1"/>
          </p:cNvSpPr>
          <p:nvPr>
            <p:ph type="sldNum" sz="quarter" idx="12"/>
          </p:nvPr>
        </p:nvSpPr>
        <p:spPr/>
        <p:txBody>
          <a:bodyPr/>
          <a:lstStyle/>
          <a:p>
            <a:fld id="{13852458-F49B-4E71-B59A-208EE8647F29}" type="slidenum">
              <a:rPr lang="en-US" smtClean="0"/>
              <a:pPr/>
              <a:t>15</a:t>
            </a:fld>
            <a:endParaRPr lang="en-US"/>
          </a:p>
        </p:txBody>
      </p:sp>
    </p:spTree>
    <p:extLst>
      <p:ext uri="{BB962C8B-B14F-4D97-AF65-F5344CB8AC3E}">
        <p14:creationId xmlns:p14="http://schemas.microsoft.com/office/powerpoint/2010/main" val="1965998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a:t>
            </a:r>
            <a:r>
              <a:rPr lang="en-US" i="1" dirty="0"/>
              <a:t>Ex p Ullah </a:t>
            </a:r>
            <a:r>
              <a:rPr lang="en-US" dirty="0"/>
              <a:t>[2004] UKHL 26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Lord Bingham (§20); Baroness Hale concurs</a:t>
            </a:r>
          </a:p>
          <a:p>
            <a:pPr lvl="2"/>
            <a:r>
              <a:rPr lang="en-US" dirty="0"/>
              <a:t>Only the Strasbourg Court can correctly interpret the ECHR as an international instrument</a:t>
            </a:r>
          </a:p>
          <a:p>
            <a:pPr lvl="2"/>
            <a:endParaRPr lang="en-US" dirty="0"/>
          </a:p>
          <a:p>
            <a:pPr lvl="2"/>
            <a:r>
              <a:rPr lang="en-US" dirty="0"/>
              <a:t>National courts shouldn’t therefore dilute/weaken the effect of Strasbourg case-law</a:t>
            </a:r>
          </a:p>
          <a:p>
            <a:pPr lvl="2"/>
            <a:endParaRPr lang="en-US" dirty="0"/>
          </a:p>
          <a:p>
            <a:pPr lvl="2"/>
            <a:r>
              <a:rPr lang="en-US" dirty="0"/>
              <a:t>Duty of national courts is to keep pace with Strasbourg: “no more, but certainly no less”</a:t>
            </a:r>
          </a:p>
          <a:p>
            <a:pPr lvl="1"/>
            <a:endParaRPr lang="en-US" dirty="0"/>
          </a:p>
          <a:p>
            <a:pPr lvl="2"/>
            <a:endParaRPr lang="en-US" dirty="0"/>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072085F7-7E59-3E96-7851-27A751B48C60}"/>
              </a:ext>
            </a:extLst>
          </p:cNvPr>
          <p:cNvSpPr>
            <a:spLocks noGrp="1"/>
          </p:cNvSpPr>
          <p:nvPr>
            <p:ph type="sldNum" sz="quarter" idx="12"/>
          </p:nvPr>
        </p:nvSpPr>
        <p:spPr/>
        <p:txBody>
          <a:bodyPr/>
          <a:lstStyle/>
          <a:p>
            <a:fld id="{13852458-F49B-4E71-B59A-208EE8647F29}" type="slidenum">
              <a:rPr lang="en-US" smtClean="0"/>
              <a:pPr/>
              <a:t>16</a:t>
            </a:fld>
            <a:endParaRPr lang="en-US"/>
          </a:p>
        </p:txBody>
      </p:sp>
    </p:spTree>
    <p:extLst>
      <p:ext uri="{BB962C8B-B14F-4D97-AF65-F5344CB8AC3E}">
        <p14:creationId xmlns:p14="http://schemas.microsoft.com/office/powerpoint/2010/main" val="253997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a:t>
            </a:r>
            <a:r>
              <a:rPr lang="en-US" i="1" dirty="0"/>
              <a:t>Ex p Ullah </a:t>
            </a:r>
            <a:r>
              <a:rPr lang="en-US" dirty="0"/>
              <a:t>[2004] UKHL 26</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Headline points:</a:t>
            </a:r>
          </a:p>
          <a:p>
            <a:pPr lvl="2"/>
            <a:r>
              <a:rPr lang="en-US" dirty="0"/>
              <a:t>Strong appreciation of the importance of ECHR and authority of Strasbourg Court</a:t>
            </a:r>
          </a:p>
          <a:p>
            <a:pPr lvl="2"/>
            <a:endParaRPr lang="en-US" dirty="0"/>
          </a:p>
          <a:p>
            <a:pPr lvl="2"/>
            <a:r>
              <a:rPr lang="en-US" dirty="0"/>
              <a:t>Subsidiary role for domestic courts on ECHR matters (“meaning should be uniform” in Europe)</a:t>
            </a:r>
          </a:p>
          <a:p>
            <a:pPr lvl="2"/>
            <a:endParaRPr lang="en-US" dirty="0"/>
          </a:p>
          <a:p>
            <a:pPr lvl="2"/>
            <a:r>
              <a:rPr lang="en-US" dirty="0"/>
              <a:t>Reading-up of s.2 discretion (“take into account”) into something closely resembling a duty to follow</a:t>
            </a:r>
          </a:p>
          <a:p>
            <a:pPr lvl="2"/>
            <a:endParaRPr lang="en-US" dirty="0"/>
          </a:p>
          <a:p>
            <a:pPr lvl="2"/>
            <a:endParaRPr lang="en-US" dirty="0"/>
          </a:p>
          <a:p>
            <a:pPr lvl="2"/>
            <a:endParaRPr lang="en-US" dirty="0"/>
          </a:p>
          <a:p>
            <a:pPr lvl="2"/>
            <a:endParaRPr lang="en-US" dirty="0"/>
          </a:p>
          <a:p>
            <a:pPr marL="914400" lvl="2" indent="0">
              <a:buNone/>
            </a:pPr>
            <a:endParaRPr lang="en-US" dirty="0"/>
          </a:p>
          <a:p>
            <a:pPr lvl="2"/>
            <a:endParaRPr lang="en-US" dirty="0"/>
          </a:p>
          <a:p>
            <a:pPr marL="0" indent="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7139AD3A-6719-1B65-7F5C-440E05B07C68}"/>
              </a:ext>
            </a:extLst>
          </p:cNvPr>
          <p:cNvSpPr>
            <a:spLocks noGrp="1"/>
          </p:cNvSpPr>
          <p:nvPr>
            <p:ph type="sldNum" sz="quarter" idx="12"/>
          </p:nvPr>
        </p:nvSpPr>
        <p:spPr/>
        <p:txBody>
          <a:bodyPr/>
          <a:lstStyle/>
          <a:p>
            <a:fld id="{13852458-F49B-4E71-B59A-208EE8647F29}" type="slidenum">
              <a:rPr lang="en-US" smtClean="0"/>
              <a:pPr/>
              <a:t>17</a:t>
            </a:fld>
            <a:endParaRPr lang="en-US"/>
          </a:p>
        </p:txBody>
      </p:sp>
    </p:spTree>
    <p:extLst>
      <p:ext uri="{BB962C8B-B14F-4D97-AF65-F5344CB8AC3E}">
        <p14:creationId xmlns:p14="http://schemas.microsoft.com/office/powerpoint/2010/main" val="1505405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i="1" dirty="0"/>
              <a:t>YL v Birmingham CC </a:t>
            </a:r>
            <a:r>
              <a:rPr lang="en-US" dirty="0"/>
              <a:t>[2007] UKHL 27</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Provision/termination of residential care services by private provider on BCC’s behalf</a:t>
            </a:r>
          </a:p>
          <a:p>
            <a:pPr lvl="1"/>
            <a:endParaRPr lang="en-US" dirty="0"/>
          </a:p>
          <a:p>
            <a:pPr lvl="1"/>
            <a:r>
              <a:rPr lang="en-US" dirty="0"/>
              <a:t>Whether a “function of a public nature” under s.6(3)(b) HRA so as to engage ECHR duties</a:t>
            </a:r>
          </a:p>
          <a:p>
            <a:pPr lvl="1"/>
            <a:endParaRPr lang="en-US" dirty="0"/>
          </a:p>
          <a:p>
            <a:pPr lvl="1"/>
            <a:r>
              <a:rPr lang="en-US" dirty="0"/>
              <a:t>By bare majority – HL says not</a:t>
            </a:r>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A81C20C1-265B-F86F-C296-6EF8A1555B6C}"/>
              </a:ext>
            </a:extLst>
          </p:cNvPr>
          <p:cNvSpPr>
            <a:spLocks noGrp="1"/>
          </p:cNvSpPr>
          <p:nvPr>
            <p:ph type="sldNum" sz="quarter" idx="12"/>
          </p:nvPr>
        </p:nvSpPr>
        <p:spPr/>
        <p:txBody>
          <a:bodyPr/>
          <a:lstStyle/>
          <a:p>
            <a:fld id="{13852458-F49B-4E71-B59A-208EE8647F29}" type="slidenum">
              <a:rPr lang="en-US" smtClean="0"/>
              <a:pPr/>
              <a:t>18</a:t>
            </a:fld>
            <a:endParaRPr lang="en-US"/>
          </a:p>
        </p:txBody>
      </p:sp>
    </p:spTree>
    <p:extLst>
      <p:ext uri="{BB962C8B-B14F-4D97-AF65-F5344CB8AC3E}">
        <p14:creationId xmlns:p14="http://schemas.microsoft.com/office/powerpoint/2010/main" val="1629387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i="1" dirty="0"/>
              <a:t>YL v Birmingham CC </a:t>
            </a:r>
            <a:r>
              <a:rPr lang="en-US" dirty="0"/>
              <a:t>[2007] UKHL 27</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Lord Bingham (dissenting):</a:t>
            </a:r>
          </a:p>
          <a:p>
            <a:pPr lvl="2"/>
            <a:r>
              <a:rPr lang="en-US" dirty="0"/>
              <a:t>The answer is clear (§2).</a:t>
            </a:r>
          </a:p>
          <a:p>
            <a:pPr lvl="2"/>
            <a:endParaRPr lang="en-US" dirty="0"/>
          </a:p>
          <a:p>
            <a:pPr lvl="2"/>
            <a:r>
              <a:rPr lang="en-US" dirty="0"/>
              <a:t>No “test”, but s.6 deserves a wide reading as a measure intended to give effect to ECHR (§4).</a:t>
            </a:r>
          </a:p>
          <a:p>
            <a:pPr lvl="2"/>
            <a:endParaRPr lang="en-US" dirty="0"/>
          </a:p>
          <a:p>
            <a:pPr lvl="2"/>
            <a:r>
              <a:rPr lang="en-US" dirty="0"/>
              <a:t>Parliament would not have intended to leave residents of care homes unprotected (§19).</a:t>
            </a:r>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04792CE0-887E-375E-6B5E-C8D619721F6E}"/>
              </a:ext>
            </a:extLst>
          </p:cNvPr>
          <p:cNvSpPr>
            <a:spLocks noGrp="1"/>
          </p:cNvSpPr>
          <p:nvPr>
            <p:ph type="sldNum" sz="quarter" idx="12"/>
          </p:nvPr>
        </p:nvSpPr>
        <p:spPr/>
        <p:txBody>
          <a:bodyPr/>
          <a:lstStyle/>
          <a:p>
            <a:fld id="{13852458-F49B-4E71-B59A-208EE8647F29}" type="slidenum">
              <a:rPr lang="en-US" smtClean="0"/>
              <a:pPr/>
              <a:t>19</a:t>
            </a:fld>
            <a:endParaRPr lang="en-US"/>
          </a:p>
        </p:txBody>
      </p:sp>
    </p:spTree>
    <p:extLst>
      <p:ext uri="{BB962C8B-B14F-4D97-AF65-F5344CB8AC3E}">
        <p14:creationId xmlns:p14="http://schemas.microsoft.com/office/powerpoint/2010/main" val="3963888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F5957AF-FDEF-0EE1-0DA3-294772936C8B}"/>
              </a:ext>
            </a:extLst>
          </p:cNvPr>
          <p:cNvSpPr>
            <a:spLocks noGrp="1"/>
          </p:cNvSpPr>
          <p:nvPr>
            <p:ph type="ctrTitle"/>
          </p:nvPr>
        </p:nvSpPr>
        <p:spPr/>
        <p:txBody>
          <a:bodyPr/>
          <a:lstStyle/>
          <a:p>
            <a:endParaRPr lang="en-GB"/>
          </a:p>
        </p:txBody>
      </p:sp>
      <p:pic>
        <p:nvPicPr>
          <p:cNvPr id="4" name="Content Placeholder 3">
            <a:extLst>
              <a:ext uri="{FF2B5EF4-FFF2-40B4-BE49-F238E27FC236}">
                <a16:creationId xmlns:a16="http://schemas.microsoft.com/office/drawing/2014/main" id="{06D74AE1-FFA1-5DCA-BFB8-8B71C520E406}"/>
              </a:ext>
            </a:extLst>
          </p:cNvPr>
          <p:cNvPicPr>
            <a:picLocks noGrp="1" noChangeAspect="1"/>
          </p:cNvPicPr>
          <p:nvPr>
            <p:ph idx="4294967295"/>
          </p:nvPr>
        </p:nvPicPr>
        <p:blipFill>
          <a:blip r:embed="rId2"/>
          <a:stretch>
            <a:fillRect/>
          </a:stretch>
        </p:blipFill>
        <p:spPr>
          <a:xfrm>
            <a:off x="12700" y="1196752"/>
            <a:ext cx="9131300" cy="4772025"/>
          </a:xfrm>
          <a:prstGeom prst="rect">
            <a:avLst/>
          </a:prstGeom>
        </p:spPr>
      </p:pic>
      <p:sp>
        <p:nvSpPr>
          <p:cNvPr id="2" name="Slide Number Placeholder 1">
            <a:extLst>
              <a:ext uri="{FF2B5EF4-FFF2-40B4-BE49-F238E27FC236}">
                <a16:creationId xmlns:a16="http://schemas.microsoft.com/office/drawing/2014/main" id="{9118651C-C7B6-BB65-65C2-039A1080AE7F}"/>
              </a:ext>
            </a:extLst>
          </p:cNvPr>
          <p:cNvSpPr>
            <a:spLocks noGrp="1"/>
          </p:cNvSpPr>
          <p:nvPr>
            <p:ph type="sldNum" sz="quarter" idx="12"/>
          </p:nvPr>
        </p:nvSpPr>
        <p:spPr/>
        <p:txBody>
          <a:bodyPr/>
          <a:lstStyle/>
          <a:p>
            <a:fld id="{13852458-F49B-4E71-B59A-208EE8647F29}" type="slidenum">
              <a:rPr lang="en-US" smtClean="0"/>
              <a:pPr/>
              <a:t>2</a:t>
            </a:fld>
            <a:endParaRPr lang="en-US"/>
          </a:p>
        </p:txBody>
      </p:sp>
    </p:spTree>
    <p:extLst>
      <p:ext uri="{BB962C8B-B14F-4D97-AF65-F5344CB8AC3E}">
        <p14:creationId xmlns:p14="http://schemas.microsoft.com/office/powerpoint/2010/main" val="386895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i="1" dirty="0"/>
              <a:t>YL v Birmingham CC </a:t>
            </a:r>
            <a:r>
              <a:rPr lang="en-US" dirty="0"/>
              <a:t>[2007] UKHL 27</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Baroness Hale (dissenting):</a:t>
            </a:r>
          </a:p>
          <a:p>
            <a:pPr lvl="2"/>
            <a:r>
              <a:rPr lang="en-US" dirty="0"/>
              <a:t>White Paper – Govt wanted domestic remedies if UK responsible in Strasbourg (§55).</a:t>
            </a:r>
          </a:p>
          <a:p>
            <a:pPr lvl="2"/>
            <a:endParaRPr lang="en-US" dirty="0"/>
          </a:p>
          <a:p>
            <a:pPr lvl="2"/>
            <a:r>
              <a:rPr lang="en-US" dirty="0"/>
              <a:t>Various relevant factors (§§66-72) including whether state has assumed responsibility, and public funding</a:t>
            </a:r>
          </a:p>
          <a:p>
            <a:pPr lvl="2"/>
            <a:endParaRPr lang="en-US" dirty="0"/>
          </a:p>
          <a:p>
            <a:pPr lvl="2"/>
            <a:r>
              <a:rPr lang="en-US" dirty="0"/>
              <a:t>Close connection between this service and the ECHR’s core values, plus risk of violation (§71)</a:t>
            </a:r>
          </a:p>
          <a:p>
            <a:pPr lvl="2"/>
            <a:endParaRPr lang="en-US" dirty="0"/>
          </a:p>
          <a:p>
            <a:pPr lvl="2"/>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B34EF345-7B70-B4C4-5481-88CCCD11FCDC}"/>
              </a:ext>
            </a:extLst>
          </p:cNvPr>
          <p:cNvSpPr>
            <a:spLocks noGrp="1"/>
          </p:cNvSpPr>
          <p:nvPr>
            <p:ph type="sldNum" sz="quarter" idx="12"/>
          </p:nvPr>
        </p:nvSpPr>
        <p:spPr/>
        <p:txBody>
          <a:bodyPr/>
          <a:lstStyle/>
          <a:p>
            <a:fld id="{13852458-F49B-4E71-B59A-208EE8647F29}" type="slidenum">
              <a:rPr lang="en-US" smtClean="0"/>
              <a:pPr/>
              <a:t>20</a:t>
            </a:fld>
            <a:endParaRPr lang="en-US"/>
          </a:p>
        </p:txBody>
      </p:sp>
    </p:spTree>
    <p:extLst>
      <p:ext uri="{BB962C8B-B14F-4D97-AF65-F5344CB8AC3E}">
        <p14:creationId xmlns:p14="http://schemas.microsoft.com/office/powerpoint/2010/main" val="3619425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i="1" dirty="0"/>
              <a:t>YL v Birmingham CC </a:t>
            </a:r>
            <a:r>
              <a:rPr lang="en-US" dirty="0"/>
              <a:t>[2007] UKHL 27</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457200" y="1600200"/>
            <a:ext cx="8229600" cy="4997152"/>
          </a:xfrm>
        </p:spPr>
        <p:txBody>
          <a:bodyPr/>
          <a:lstStyle/>
          <a:p>
            <a:endParaRPr lang="en-US" dirty="0"/>
          </a:p>
          <a:p>
            <a:pPr lvl="1"/>
            <a:r>
              <a:rPr lang="en-US" dirty="0"/>
              <a:t>Majority position:</a:t>
            </a:r>
          </a:p>
          <a:p>
            <a:pPr lvl="2"/>
            <a:r>
              <a:rPr lang="en-US" dirty="0"/>
              <a:t>Private arrangement for the payment of a commercial fee (§§27, Lord Scott).</a:t>
            </a:r>
          </a:p>
          <a:p>
            <a:pPr lvl="2"/>
            <a:endParaRPr lang="en-US" dirty="0"/>
          </a:p>
          <a:p>
            <a:pPr lvl="2"/>
            <a:r>
              <a:rPr lang="en-US" dirty="0"/>
              <a:t>No contracting-out (§147, Lord Neuberger)</a:t>
            </a:r>
          </a:p>
          <a:p>
            <a:pPr lvl="2"/>
            <a:endParaRPr lang="en-US" dirty="0"/>
          </a:p>
          <a:p>
            <a:pPr lvl="2"/>
            <a:r>
              <a:rPr lang="en-US" dirty="0"/>
              <a:t>Arbitrary to give enhanced protection to contracted-out residents; for Parliament to widen ECHR protection to private providers (§151 and §171, Lord Neuberger)</a:t>
            </a:r>
          </a:p>
          <a:p>
            <a:pPr lvl="2"/>
            <a:endParaRPr lang="en-US" dirty="0"/>
          </a:p>
          <a:p>
            <a:pPr lvl="2"/>
            <a:endParaRPr lang="en-US" dirty="0"/>
          </a:p>
          <a:p>
            <a:pPr lvl="2"/>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53C3AF18-D1CD-6198-3CA5-C526EB867897}"/>
              </a:ext>
            </a:extLst>
          </p:cNvPr>
          <p:cNvSpPr>
            <a:spLocks noGrp="1"/>
          </p:cNvSpPr>
          <p:nvPr>
            <p:ph type="sldNum" sz="quarter" idx="12"/>
          </p:nvPr>
        </p:nvSpPr>
        <p:spPr/>
        <p:txBody>
          <a:bodyPr/>
          <a:lstStyle/>
          <a:p>
            <a:fld id="{13852458-F49B-4E71-B59A-208EE8647F29}" type="slidenum">
              <a:rPr lang="en-US" smtClean="0"/>
              <a:pPr/>
              <a:t>21</a:t>
            </a:fld>
            <a:endParaRPr lang="en-US"/>
          </a:p>
        </p:txBody>
      </p:sp>
    </p:spTree>
    <p:extLst>
      <p:ext uri="{BB962C8B-B14F-4D97-AF65-F5344CB8AC3E}">
        <p14:creationId xmlns:p14="http://schemas.microsoft.com/office/powerpoint/2010/main" val="4282230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i="1" dirty="0"/>
              <a:t>YL v Birmingham CC </a:t>
            </a:r>
            <a:r>
              <a:rPr lang="en-US" dirty="0"/>
              <a:t>[2007] UKHL 27</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Headline points:</a:t>
            </a:r>
          </a:p>
          <a:p>
            <a:pPr lvl="2"/>
            <a:r>
              <a:rPr lang="en-US" dirty="0"/>
              <a:t>Majority – driven by technical legal position (contract) and commercial setting; keen not to disadvantage privately-funded users or trespass into political decision-making</a:t>
            </a:r>
          </a:p>
          <a:p>
            <a:pPr lvl="2"/>
            <a:endParaRPr lang="en-US" dirty="0"/>
          </a:p>
          <a:p>
            <a:pPr lvl="2"/>
            <a:r>
              <a:rPr lang="en-US" dirty="0"/>
              <a:t>Bingham/Hale – approach driven by the position of the individual, and need for protection; relies more heavily on ECHR values/duties</a:t>
            </a:r>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53EF2848-2BCD-461A-31C6-704C4ED00FD6}"/>
              </a:ext>
            </a:extLst>
          </p:cNvPr>
          <p:cNvSpPr>
            <a:spLocks noGrp="1"/>
          </p:cNvSpPr>
          <p:nvPr>
            <p:ph type="sldNum" sz="quarter" idx="12"/>
          </p:nvPr>
        </p:nvSpPr>
        <p:spPr/>
        <p:txBody>
          <a:bodyPr/>
          <a:lstStyle/>
          <a:p>
            <a:fld id="{13852458-F49B-4E71-B59A-208EE8647F29}" type="slidenum">
              <a:rPr lang="en-US" smtClean="0"/>
              <a:pPr/>
              <a:t>22</a:t>
            </a:fld>
            <a:endParaRPr lang="en-US"/>
          </a:p>
        </p:txBody>
      </p:sp>
    </p:spTree>
    <p:extLst>
      <p:ext uri="{BB962C8B-B14F-4D97-AF65-F5344CB8AC3E}">
        <p14:creationId xmlns:p14="http://schemas.microsoft.com/office/powerpoint/2010/main" val="853510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4795-2E21-AD12-94B8-3AAEF18D9D93}"/>
              </a:ext>
            </a:extLst>
          </p:cNvPr>
          <p:cNvSpPr>
            <a:spLocks noGrp="1"/>
          </p:cNvSpPr>
          <p:nvPr>
            <p:ph type="title"/>
          </p:nvPr>
        </p:nvSpPr>
        <p:spPr>
          <a:xfrm>
            <a:off x="1150532" y="3501008"/>
            <a:ext cx="7543800" cy="762000"/>
          </a:xfrm>
        </p:spPr>
        <p:txBody>
          <a:bodyPr>
            <a:normAutofit fontScale="90000"/>
          </a:bodyPr>
          <a:lstStyle/>
          <a:p>
            <a:r>
              <a:rPr lang="en-GB"/>
              <a:t>The Reed Court and the Return of Traditionalism</a:t>
            </a:r>
            <a:endParaRPr lang="en-GB" dirty="0"/>
          </a:p>
        </p:txBody>
      </p:sp>
      <p:sp>
        <p:nvSpPr>
          <p:cNvPr id="3" name="Slide Number Placeholder 2">
            <a:extLst>
              <a:ext uri="{FF2B5EF4-FFF2-40B4-BE49-F238E27FC236}">
                <a16:creationId xmlns:a16="http://schemas.microsoft.com/office/drawing/2014/main" id="{BEE4A6D5-E846-497F-889E-5F2204B45871}"/>
              </a:ext>
            </a:extLst>
          </p:cNvPr>
          <p:cNvSpPr>
            <a:spLocks noGrp="1"/>
          </p:cNvSpPr>
          <p:nvPr>
            <p:ph type="sldNum" sz="quarter" idx="12"/>
          </p:nvPr>
        </p:nvSpPr>
        <p:spPr/>
        <p:txBody>
          <a:bodyPr/>
          <a:lstStyle/>
          <a:p>
            <a:fld id="{13852458-F49B-4E71-B59A-208EE8647F29}" type="slidenum">
              <a:rPr lang="en-US" smtClean="0"/>
              <a:pPr/>
              <a:t>23</a:t>
            </a:fld>
            <a:endParaRPr lang="en-US" dirty="0"/>
          </a:p>
        </p:txBody>
      </p:sp>
    </p:spTree>
    <p:extLst>
      <p:ext uri="{BB962C8B-B14F-4D97-AF65-F5344CB8AC3E}">
        <p14:creationId xmlns:p14="http://schemas.microsoft.com/office/powerpoint/2010/main" val="3150555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The Reed Court</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GB"/>
              <a:t>Refused 80% of human rights claims (Hale court 60%)</a:t>
            </a:r>
          </a:p>
          <a:p>
            <a:endParaRPr lang="en-GB"/>
          </a:p>
          <a:p>
            <a:pPr lvl="1"/>
            <a:r>
              <a:rPr lang="en-GB"/>
              <a:t>Public bodies twice as likely to win than lose (Hale court closer to even chance)</a:t>
            </a:r>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7D1A3341-2C77-9E89-C1C1-AFCCC517826C}"/>
              </a:ext>
            </a:extLst>
          </p:cNvPr>
          <p:cNvSpPr>
            <a:spLocks noGrp="1"/>
          </p:cNvSpPr>
          <p:nvPr>
            <p:ph type="sldNum" sz="quarter" idx="12"/>
          </p:nvPr>
        </p:nvSpPr>
        <p:spPr/>
        <p:txBody>
          <a:bodyPr/>
          <a:lstStyle/>
          <a:p>
            <a:fld id="{13852458-F49B-4E71-B59A-208EE8647F29}" type="slidenum">
              <a:rPr lang="en-US" smtClean="0"/>
              <a:pPr/>
              <a:t>24</a:t>
            </a:fld>
            <a:endParaRPr lang="en-US"/>
          </a:p>
        </p:txBody>
      </p:sp>
    </p:spTree>
    <p:extLst>
      <p:ext uri="{BB962C8B-B14F-4D97-AF65-F5344CB8AC3E}">
        <p14:creationId xmlns:p14="http://schemas.microsoft.com/office/powerpoint/2010/main" val="2919184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3 Key Changes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GB"/>
              <a:t>Increased deference to the executive/public bodies.</a:t>
            </a:r>
          </a:p>
          <a:p>
            <a:pPr lvl="1"/>
            <a:r>
              <a:rPr lang="en-GB"/>
              <a:t>Courts no longer seen as the ultimate arbiter of rights.</a:t>
            </a:r>
          </a:p>
          <a:p>
            <a:pPr lvl="1"/>
            <a:r>
              <a:rPr lang="en-GB"/>
              <a:t>International standards (including human rights) less relevant.</a:t>
            </a:r>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F5CE4FC1-DC9D-E27A-D7FA-3757FF09BB9C}"/>
              </a:ext>
            </a:extLst>
          </p:cNvPr>
          <p:cNvSpPr>
            <a:spLocks noGrp="1"/>
          </p:cNvSpPr>
          <p:nvPr>
            <p:ph type="sldNum" sz="quarter" idx="12"/>
          </p:nvPr>
        </p:nvSpPr>
        <p:spPr/>
        <p:txBody>
          <a:bodyPr/>
          <a:lstStyle/>
          <a:p>
            <a:fld id="{13852458-F49B-4E71-B59A-208EE8647F29}" type="slidenum">
              <a:rPr lang="en-US" smtClean="0"/>
              <a:pPr/>
              <a:t>25</a:t>
            </a:fld>
            <a:endParaRPr lang="en-US"/>
          </a:p>
        </p:txBody>
      </p:sp>
    </p:spTree>
    <p:extLst>
      <p:ext uri="{BB962C8B-B14F-4D97-AF65-F5344CB8AC3E}">
        <p14:creationId xmlns:p14="http://schemas.microsoft.com/office/powerpoint/2010/main" val="3309255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3 Case Studies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latin typeface="Arial" panose="020B0604020202020204" pitchFamily="34" charset="0"/>
              <a:cs typeface="Arial" panose="020B0604020202020204" pitchFamily="34" charset="0"/>
            </a:endParaRPr>
          </a:p>
          <a:p>
            <a:pPr lvl="1"/>
            <a:r>
              <a:rPr lang="en-GB" i="1">
                <a:effectLst/>
                <a:latin typeface="Arial" panose="020B0604020202020204" pitchFamily="34" charset="0"/>
                <a:ea typeface="Calibri" panose="020F0502020204030204" pitchFamily="34" charset="0"/>
                <a:cs typeface="Arial" panose="020B0604020202020204" pitchFamily="34" charset="0"/>
              </a:rPr>
              <a:t>R (Begum) v Special Immigration Appeals Commision </a:t>
            </a:r>
            <a:r>
              <a:rPr lang="en-GB">
                <a:effectLst/>
                <a:latin typeface="Arial" panose="020B0604020202020204" pitchFamily="34" charset="0"/>
                <a:ea typeface="Calibri" panose="020F0502020204030204" pitchFamily="34" charset="0"/>
                <a:cs typeface="Arial" panose="020B0604020202020204" pitchFamily="34" charset="0"/>
              </a:rPr>
              <a:t>[2021] AC 765</a:t>
            </a:r>
            <a:r>
              <a:rPr lang="en-GB">
                <a:effectLst/>
                <a:latin typeface="Arial" panose="020B0604020202020204" pitchFamily="34" charset="0"/>
                <a:cs typeface="Arial" panose="020B0604020202020204" pitchFamily="34" charset="0"/>
              </a:rPr>
              <a:t> </a:t>
            </a:r>
            <a:r>
              <a:rPr lang="en-GB" i="1">
                <a:effectLst/>
                <a:latin typeface="Arial" panose="020B0604020202020204" pitchFamily="34" charset="0"/>
                <a:ea typeface="Calibri" panose="020F0502020204030204" pitchFamily="34" charset="0"/>
                <a:cs typeface="Arial" panose="020B0604020202020204" pitchFamily="34" charset="0"/>
              </a:rPr>
              <a:t> </a:t>
            </a:r>
            <a:r>
              <a:rPr lang="en-GB">
                <a:effectLst/>
                <a:latin typeface="Arial" panose="020B0604020202020204" pitchFamily="34" charset="0"/>
                <a:ea typeface="Calibri" panose="020F0502020204030204" pitchFamily="34" charset="0"/>
                <a:cs typeface="Arial" panose="020B0604020202020204" pitchFamily="34" charset="0"/>
              </a:rPr>
              <a:t>(“</a:t>
            </a:r>
            <a:r>
              <a:rPr lang="en-GB" i="1">
                <a:effectLst/>
                <a:latin typeface="Arial" panose="020B0604020202020204" pitchFamily="34" charset="0"/>
                <a:ea typeface="Calibri" panose="020F0502020204030204" pitchFamily="34" charset="0"/>
                <a:cs typeface="Arial" panose="020B0604020202020204" pitchFamily="34" charset="0"/>
              </a:rPr>
              <a:t>Begum</a:t>
            </a:r>
            <a:r>
              <a:rPr lang="en-GB">
                <a:effectLst/>
                <a:latin typeface="Arial" panose="020B0604020202020204" pitchFamily="34" charset="0"/>
                <a:ea typeface="Calibri" panose="020F0502020204030204" pitchFamily="34" charset="0"/>
                <a:cs typeface="Arial" panose="020B0604020202020204" pitchFamily="34" charset="0"/>
              </a:rPr>
              <a:t>”)</a:t>
            </a:r>
          </a:p>
          <a:p>
            <a:pPr lvl="1"/>
            <a:endParaRPr lang="en-GB">
              <a:latin typeface="Arial" panose="020B0604020202020204" pitchFamily="34" charset="0"/>
              <a:cs typeface="Arial" panose="020B0604020202020204" pitchFamily="34" charset="0"/>
            </a:endParaRPr>
          </a:p>
          <a:p>
            <a:pPr lvl="1"/>
            <a:r>
              <a:rPr lang="en-GB" i="1">
                <a:effectLst/>
                <a:latin typeface="Arial" panose="020B0604020202020204" pitchFamily="34" charset="0"/>
                <a:ea typeface="Calibri" panose="020F0502020204030204" pitchFamily="34" charset="0"/>
                <a:cs typeface="Arial" panose="020B0604020202020204" pitchFamily="34" charset="0"/>
              </a:rPr>
              <a:t>R (Friends of the Earth) v Secretary of State for Transport</a:t>
            </a:r>
            <a:r>
              <a:rPr lang="en-GB">
                <a:effectLst/>
                <a:latin typeface="Arial" panose="020B0604020202020204" pitchFamily="34" charset="0"/>
                <a:ea typeface="Calibri" panose="020F0502020204030204" pitchFamily="34" charset="0"/>
                <a:cs typeface="Arial" panose="020B0604020202020204" pitchFamily="34" charset="0"/>
              </a:rPr>
              <a:t> [2021] PTSR 190</a:t>
            </a:r>
            <a:r>
              <a:rPr lang="en-GB">
                <a:effectLst/>
                <a:latin typeface="Arial" panose="020B0604020202020204" pitchFamily="34" charset="0"/>
                <a:cs typeface="Arial" panose="020B0604020202020204" pitchFamily="34" charset="0"/>
              </a:rPr>
              <a:t> </a:t>
            </a:r>
            <a:r>
              <a:rPr lang="en-GB">
                <a:effectLst/>
                <a:latin typeface="Arial" panose="020B0604020202020204" pitchFamily="34" charset="0"/>
                <a:ea typeface="Calibri" panose="020F0502020204030204" pitchFamily="34" charset="0"/>
                <a:cs typeface="Arial" panose="020B0604020202020204" pitchFamily="34" charset="0"/>
              </a:rPr>
              <a:t>(“</a:t>
            </a:r>
            <a:r>
              <a:rPr lang="en-GB" i="1">
                <a:effectLst/>
                <a:latin typeface="Arial" panose="020B0604020202020204" pitchFamily="34" charset="0"/>
                <a:ea typeface="Calibri" panose="020F0502020204030204" pitchFamily="34" charset="0"/>
                <a:cs typeface="Arial" panose="020B0604020202020204" pitchFamily="34" charset="0"/>
              </a:rPr>
              <a:t>FoTE</a:t>
            </a:r>
            <a:r>
              <a:rPr lang="en-GB">
                <a:effectLst/>
                <a:latin typeface="Arial" panose="020B0604020202020204" pitchFamily="34" charset="0"/>
                <a:ea typeface="Calibri" panose="020F0502020204030204" pitchFamily="34" charset="0"/>
                <a:cs typeface="Arial" panose="020B0604020202020204" pitchFamily="34" charset="0"/>
              </a:rPr>
              <a:t>”)</a:t>
            </a:r>
            <a:r>
              <a:rPr lang="en-GB">
                <a:effectLst/>
                <a:latin typeface="Arial" panose="020B0604020202020204" pitchFamily="34" charset="0"/>
                <a:cs typeface="Arial" panose="020B0604020202020204" pitchFamily="34" charset="0"/>
              </a:rPr>
              <a:t> </a:t>
            </a:r>
            <a:endParaRPr lang="en-GB">
              <a:latin typeface="Arial" panose="020B0604020202020204" pitchFamily="34" charset="0"/>
              <a:cs typeface="Arial" panose="020B0604020202020204" pitchFamily="34" charset="0"/>
            </a:endParaRPr>
          </a:p>
          <a:p>
            <a:pPr lvl="1"/>
            <a:endParaRPr lang="en-GB">
              <a:effectLst/>
              <a:latin typeface="Arial" panose="020B0604020202020204" pitchFamily="34" charset="0"/>
              <a:ea typeface="Calibri" panose="020F0502020204030204" pitchFamily="34" charset="0"/>
              <a:cs typeface="Arial" panose="020B0604020202020204" pitchFamily="34" charset="0"/>
            </a:endParaRPr>
          </a:p>
          <a:p>
            <a:pPr lvl="1"/>
            <a:r>
              <a:rPr lang="en-GB" i="1">
                <a:effectLst/>
                <a:latin typeface="Arial" panose="020B0604020202020204" pitchFamily="34" charset="0"/>
                <a:ea typeface="Calibri" panose="020F0502020204030204" pitchFamily="34" charset="0"/>
                <a:cs typeface="Arial" panose="020B0604020202020204" pitchFamily="34" charset="0"/>
              </a:rPr>
              <a:t>R (SC) v Secretary of State for Work and Pensions</a:t>
            </a:r>
            <a:r>
              <a:rPr lang="en-GB">
                <a:effectLst/>
                <a:latin typeface="Arial" panose="020B0604020202020204" pitchFamily="34" charset="0"/>
                <a:ea typeface="Calibri" panose="020F0502020204030204" pitchFamily="34" charset="0"/>
                <a:cs typeface="Arial" panose="020B0604020202020204" pitchFamily="34" charset="0"/>
              </a:rPr>
              <a:t> [2022] AC 223 (“</a:t>
            </a:r>
            <a:r>
              <a:rPr lang="en-GB" i="1">
                <a:effectLst/>
                <a:latin typeface="Arial" panose="020B0604020202020204" pitchFamily="34" charset="0"/>
                <a:ea typeface="Calibri" panose="020F0502020204030204" pitchFamily="34" charset="0"/>
                <a:cs typeface="Arial" panose="020B0604020202020204" pitchFamily="34" charset="0"/>
              </a:rPr>
              <a:t>SC</a:t>
            </a:r>
            <a:r>
              <a:rPr lang="en-GB">
                <a:effectLst/>
                <a:latin typeface="Arial" panose="020B0604020202020204" pitchFamily="34" charset="0"/>
                <a:ea typeface="Calibri" panose="020F0502020204030204" pitchFamily="34" charset="0"/>
                <a:cs typeface="Arial" panose="020B0604020202020204" pitchFamily="34" charset="0"/>
              </a:rPr>
              <a:t>”)</a:t>
            </a:r>
            <a:r>
              <a:rPr lang="en-GB">
                <a:effectLst/>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pPr lvl="2"/>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8B147E5D-42D2-9933-A76C-C296C2D387EB}"/>
              </a:ext>
            </a:extLst>
          </p:cNvPr>
          <p:cNvSpPr>
            <a:spLocks noGrp="1"/>
          </p:cNvSpPr>
          <p:nvPr>
            <p:ph type="sldNum" sz="quarter" idx="12"/>
          </p:nvPr>
        </p:nvSpPr>
        <p:spPr/>
        <p:txBody>
          <a:bodyPr/>
          <a:lstStyle/>
          <a:p>
            <a:fld id="{13852458-F49B-4E71-B59A-208EE8647F29}" type="slidenum">
              <a:rPr lang="en-US" smtClean="0"/>
              <a:pPr/>
              <a:t>26</a:t>
            </a:fld>
            <a:endParaRPr lang="en-US"/>
          </a:p>
        </p:txBody>
      </p:sp>
    </p:spTree>
    <p:extLst>
      <p:ext uri="{BB962C8B-B14F-4D97-AF65-F5344CB8AC3E}">
        <p14:creationId xmlns:p14="http://schemas.microsoft.com/office/powerpoint/2010/main" val="1141782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a:t>Begum</a:t>
            </a:r>
            <a:endParaRPr lang="en-GB" i="1"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a:latin typeface="Arial" panose="020B0604020202020204" pitchFamily="34" charset="0"/>
              <a:cs typeface="Arial" panose="020B0604020202020204" pitchFamily="34" charset="0"/>
            </a:endParaRPr>
          </a:p>
          <a:p>
            <a:pPr lvl="1"/>
            <a:r>
              <a:rPr lang="en-GB">
                <a:effectLst/>
                <a:latin typeface="Arial" panose="020B0604020202020204" pitchFamily="34" charset="0"/>
                <a:ea typeface="Calibri" panose="020F0502020204030204" pitchFamily="34" charset="0"/>
                <a:cs typeface="Arial" panose="020B0604020202020204" pitchFamily="34" charset="0"/>
              </a:rPr>
              <a:t>Shamima Begum – radicalised/groomed as a child and </a:t>
            </a:r>
            <a:r>
              <a:rPr lang="en-GB">
                <a:latin typeface="Arial" panose="020B0604020202020204" pitchFamily="34" charset="0"/>
                <a:ea typeface="Calibri" panose="020F0502020204030204" pitchFamily="34" charset="0"/>
                <a:cs typeface="Arial" panose="020B0604020202020204" pitchFamily="34" charset="0"/>
              </a:rPr>
              <a:t>ran away/trafficked to join ISIS</a:t>
            </a:r>
          </a:p>
          <a:p>
            <a:pPr lvl="1"/>
            <a:r>
              <a:rPr lang="en-GB">
                <a:effectLst/>
                <a:latin typeface="Arial" panose="020B0604020202020204" pitchFamily="34" charset="0"/>
                <a:ea typeface="Calibri" panose="020F0502020204030204" pitchFamily="34" charset="0"/>
                <a:cs typeface="Arial" panose="020B0604020202020204" pitchFamily="34" charset="0"/>
              </a:rPr>
              <a:t>British </a:t>
            </a:r>
            <a:r>
              <a:rPr lang="en-GB">
                <a:latin typeface="Arial" panose="020B0604020202020204" pitchFamily="34" charset="0"/>
                <a:ea typeface="Calibri" panose="020F0502020204030204" pitchFamily="34" charset="0"/>
                <a:cs typeface="Arial" panose="020B0604020202020204" pitchFamily="34" charset="0"/>
              </a:rPr>
              <a:t>nationality terminated – s. 40 British Nationality Act 1981</a:t>
            </a:r>
          </a:p>
          <a:p>
            <a:pPr lvl="1"/>
            <a:r>
              <a:rPr lang="en-GB">
                <a:effectLst/>
                <a:latin typeface="Arial" panose="020B0604020202020204" pitchFamily="34" charset="0"/>
                <a:ea typeface="Calibri" panose="020F0502020204030204" pitchFamily="34" charset="0"/>
                <a:cs typeface="Arial" panose="020B0604020202020204" pitchFamily="34" charset="0"/>
              </a:rPr>
              <a:t>Refused leave to enter the UK to contest the decision. </a:t>
            </a:r>
          </a:p>
          <a:p>
            <a:pPr lvl="1"/>
            <a:r>
              <a:rPr lang="en-GB">
                <a:latin typeface="Arial" panose="020B0604020202020204" pitchFamily="34" charset="0"/>
                <a:ea typeface="Calibri" panose="020F0502020204030204" pitchFamily="34" charset="0"/>
                <a:cs typeface="Arial" panose="020B0604020202020204" pitchFamily="34" charset="0"/>
              </a:rPr>
              <a:t>Challenge failed before SIAC but succeeded in the Court of Appeal.</a:t>
            </a:r>
            <a:endParaRPr lang="en-GB">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84479151-B745-8AEB-92E3-23408D464302}"/>
              </a:ext>
            </a:extLst>
          </p:cNvPr>
          <p:cNvSpPr>
            <a:spLocks noGrp="1"/>
          </p:cNvSpPr>
          <p:nvPr>
            <p:ph type="sldNum" sz="quarter" idx="12"/>
          </p:nvPr>
        </p:nvSpPr>
        <p:spPr/>
        <p:txBody>
          <a:bodyPr/>
          <a:lstStyle/>
          <a:p>
            <a:fld id="{13852458-F49B-4E71-B59A-208EE8647F29}" type="slidenum">
              <a:rPr lang="en-US" smtClean="0"/>
              <a:pPr/>
              <a:t>27</a:t>
            </a:fld>
            <a:endParaRPr lang="en-US"/>
          </a:p>
        </p:txBody>
      </p:sp>
    </p:spTree>
    <p:extLst>
      <p:ext uri="{BB962C8B-B14F-4D97-AF65-F5344CB8AC3E}">
        <p14:creationId xmlns:p14="http://schemas.microsoft.com/office/powerpoint/2010/main" val="3309585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a:t>FoTE</a:t>
            </a:r>
            <a:endParaRPr lang="en-GB" i="1"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sz="2500">
              <a:latin typeface="Arial" panose="020B0604020202020204" pitchFamily="34" charset="0"/>
              <a:cs typeface="Arial" panose="020B0604020202020204" pitchFamily="34" charset="0"/>
            </a:endParaRPr>
          </a:p>
          <a:p>
            <a:pPr lvl="1"/>
            <a:r>
              <a:rPr lang="en-GB" sz="2500">
                <a:latin typeface="Arial" panose="020B0604020202020204" pitchFamily="34" charset="0"/>
                <a:ea typeface="Calibri" panose="020F0502020204030204" pitchFamily="34" charset="0"/>
                <a:cs typeface="Arial" panose="020B0604020202020204" pitchFamily="34" charset="0"/>
              </a:rPr>
              <a:t>Third runway at Heathrow</a:t>
            </a:r>
          </a:p>
          <a:p>
            <a:pPr lvl="1"/>
            <a:r>
              <a:rPr lang="en-GB" sz="2500">
                <a:effectLst/>
                <a:latin typeface="Arial" panose="020B0604020202020204" pitchFamily="34" charset="0"/>
                <a:ea typeface="Calibri" panose="020F0502020204030204" pitchFamily="34" charset="0"/>
                <a:cs typeface="Arial" panose="020B0604020202020204" pitchFamily="34" charset="0"/>
              </a:rPr>
              <a:t>Challenge to the Airports National Policy Statement</a:t>
            </a:r>
          </a:p>
          <a:p>
            <a:pPr lvl="1"/>
            <a:r>
              <a:rPr lang="en-GB" sz="2500">
                <a:latin typeface="Arial" panose="020B0604020202020204" pitchFamily="34" charset="0"/>
                <a:ea typeface="Calibri" panose="020F0502020204030204" pitchFamily="34" charset="0"/>
                <a:cs typeface="Arial" panose="020B0604020202020204" pitchFamily="34" charset="0"/>
              </a:rPr>
              <a:t>Section 5 of the Planning Act 2008 – SOS required to explain how she had taken “government policy” into account.</a:t>
            </a:r>
          </a:p>
          <a:p>
            <a:pPr lvl="1"/>
            <a:r>
              <a:rPr lang="en-GB" sz="2500">
                <a:effectLst/>
                <a:latin typeface="Arial" panose="020B0604020202020204" pitchFamily="34" charset="0"/>
                <a:ea typeface="Calibri" panose="020F0502020204030204" pitchFamily="34" charset="0"/>
                <a:cs typeface="Arial" panose="020B0604020202020204" pitchFamily="34" charset="0"/>
              </a:rPr>
              <a:t>Challenge – failed to take emissions commitments under Paris Climate Agreement 2015 into account.</a:t>
            </a:r>
          </a:p>
          <a:p>
            <a:pPr lvl="1"/>
            <a:r>
              <a:rPr lang="en-GB" sz="2500">
                <a:latin typeface="Arial" panose="020B0604020202020204" pitchFamily="34" charset="0"/>
                <a:ea typeface="Calibri" panose="020F0502020204030204" pitchFamily="34" charset="0"/>
                <a:cs typeface="Arial" panose="020B0604020202020204" pitchFamily="34" charset="0"/>
              </a:rPr>
              <a:t>Succeeded in Court of Appeal</a:t>
            </a:r>
            <a:endParaRPr lang="en-GB" sz="2500">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A5CC9C53-68F8-3674-A06D-4C124B746B6D}"/>
              </a:ext>
            </a:extLst>
          </p:cNvPr>
          <p:cNvSpPr>
            <a:spLocks noGrp="1"/>
          </p:cNvSpPr>
          <p:nvPr>
            <p:ph type="sldNum" sz="quarter" idx="12"/>
          </p:nvPr>
        </p:nvSpPr>
        <p:spPr/>
        <p:txBody>
          <a:bodyPr/>
          <a:lstStyle/>
          <a:p>
            <a:fld id="{13852458-F49B-4E71-B59A-208EE8647F29}" type="slidenum">
              <a:rPr lang="en-US" smtClean="0"/>
              <a:pPr/>
              <a:t>28</a:t>
            </a:fld>
            <a:endParaRPr lang="en-US"/>
          </a:p>
        </p:txBody>
      </p:sp>
    </p:spTree>
    <p:extLst>
      <p:ext uri="{BB962C8B-B14F-4D97-AF65-F5344CB8AC3E}">
        <p14:creationId xmlns:p14="http://schemas.microsoft.com/office/powerpoint/2010/main" val="31278628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a:t>SC</a:t>
            </a:r>
            <a:endParaRPr lang="en-GB" i="1"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73094" y="1670344"/>
            <a:ext cx="8229600" cy="4724400"/>
          </a:xfrm>
        </p:spPr>
        <p:txBody>
          <a:bodyPr/>
          <a:lstStyle/>
          <a:p>
            <a:endParaRPr lang="en-US">
              <a:latin typeface="Arial" panose="020B0604020202020204" pitchFamily="34" charset="0"/>
              <a:cs typeface="Arial" panose="020B0604020202020204" pitchFamily="34" charset="0"/>
            </a:endParaRPr>
          </a:p>
          <a:p>
            <a:pPr lvl="1"/>
            <a:r>
              <a:rPr lang="en-GB">
                <a:latin typeface="Arial" panose="020B0604020202020204" pitchFamily="34" charset="0"/>
                <a:ea typeface="Calibri" panose="020F0502020204030204" pitchFamily="34" charset="0"/>
                <a:cs typeface="Arial" panose="020B0604020202020204" pitchFamily="34" charset="0"/>
              </a:rPr>
              <a:t>Two child limit for tax credits</a:t>
            </a:r>
          </a:p>
          <a:p>
            <a:pPr lvl="1"/>
            <a:r>
              <a:rPr lang="en-GB">
                <a:effectLst/>
                <a:latin typeface="Arial" panose="020B0604020202020204" pitchFamily="34" charset="0"/>
                <a:ea typeface="Calibri" panose="020F0502020204030204" pitchFamily="34" charset="0"/>
                <a:cs typeface="Arial" panose="020B0604020202020204" pitchFamily="34" charset="0"/>
              </a:rPr>
              <a:t>Discriminated against women – Engaged Art. 14 ECH</a:t>
            </a:r>
            <a:r>
              <a:rPr lang="en-GB">
                <a:latin typeface="Arial" panose="020B0604020202020204" pitchFamily="34" charset="0"/>
                <a:ea typeface="Calibri" panose="020F0502020204030204" pitchFamily="34" charset="0"/>
                <a:cs typeface="Arial" panose="020B0604020202020204" pitchFamily="34" charset="0"/>
              </a:rPr>
              <a:t>R</a:t>
            </a:r>
          </a:p>
          <a:p>
            <a:pPr lvl="1"/>
            <a:r>
              <a:rPr lang="en-GB">
                <a:effectLst/>
                <a:latin typeface="Arial" panose="020B0604020202020204" pitchFamily="34" charset="0"/>
                <a:ea typeface="Calibri" panose="020F0502020204030204" pitchFamily="34" charset="0"/>
                <a:cs typeface="Arial" panose="020B0604020202020204" pitchFamily="34" charset="0"/>
              </a:rPr>
              <a:t>Was t</a:t>
            </a:r>
            <a:r>
              <a:rPr lang="en-GB">
                <a:latin typeface="Arial" panose="020B0604020202020204" pitchFamily="34" charset="0"/>
                <a:ea typeface="Calibri" panose="020F0502020204030204" pitchFamily="34" charset="0"/>
                <a:cs typeface="Arial" panose="020B0604020202020204" pitchFamily="34" charset="0"/>
              </a:rPr>
              <a:t>he discrimination permissible?</a:t>
            </a:r>
          </a:p>
          <a:p>
            <a:pPr lvl="1"/>
            <a:r>
              <a:rPr lang="en-GB">
                <a:effectLst/>
                <a:latin typeface="Arial" panose="020B0604020202020204" pitchFamily="34" charset="0"/>
                <a:ea typeface="Calibri" panose="020F0502020204030204" pitchFamily="34" charset="0"/>
                <a:cs typeface="Arial" panose="020B0604020202020204" pitchFamily="34" charset="0"/>
              </a:rPr>
              <a:t>What standard should be applied?</a:t>
            </a:r>
          </a:p>
          <a:p>
            <a:pPr lvl="1"/>
            <a:r>
              <a:rPr lang="en-GB">
                <a:latin typeface="Arial" panose="020B0604020202020204" pitchFamily="34" charset="0"/>
                <a:ea typeface="Calibri" panose="020F0502020204030204" pitchFamily="34" charset="0"/>
                <a:cs typeface="Arial" panose="020B0604020202020204" pitchFamily="34" charset="0"/>
              </a:rPr>
              <a:t>Claimants had lost case at every level.</a:t>
            </a:r>
            <a:endParaRPr lang="en-GB">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764D280-1975-F8C7-D0BC-0773F9D49354}"/>
              </a:ext>
            </a:extLst>
          </p:cNvPr>
          <p:cNvSpPr>
            <a:spLocks noGrp="1"/>
          </p:cNvSpPr>
          <p:nvPr>
            <p:ph type="sldNum" sz="quarter" idx="12"/>
          </p:nvPr>
        </p:nvSpPr>
        <p:spPr/>
        <p:txBody>
          <a:bodyPr/>
          <a:lstStyle/>
          <a:p>
            <a:fld id="{13852458-F49B-4E71-B59A-208EE8647F29}" type="slidenum">
              <a:rPr lang="en-US" smtClean="0"/>
              <a:pPr/>
              <a:t>29</a:t>
            </a:fld>
            <a:endParaRPr lang="en-US"/>
          </a:p>
        </p:txBody>
      </p:sp>
    </p:spTree>
    <p:extLst>
      <p:ext uri="{BB962C8B-B14F-4D97-AF65-F5344CB8AC3E}">
        <p14:creationId xmlns:p14="http://schemas.microsoft.com/office/powerpoint/2010/main" val="2709375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457200" y="1600200"/>
            <a:ext cx="8229600" cy="4997152"/>
          </a:xfrm>
        </p:spPr>
        <p:txBody>
          <a:bodyPr/>
          <a:lstStyle/>
          <a:p>
            <a:r>
              <a:rPr lang="en-GB" dirty="0"/>
              <a:t>Several senior supreme court judges have retired in recent years: Lady Hale, Lord </a:t>
            </a:r>
            <a:r>
              <a:rPr lang="en-GB" dirty="0" err="1"/>
              <a:t>Carnworth</a:t>
            </a:r>
            <a:r>
              <a:rPr lang="en-GB" dirty="0"/>
              <a:t>, Lord Wilson and Lord Kerr.</a:t>
            </a:r>
          </a:p>
          <a:p>
            <a:pPr marL="0" indent="0">
              <a:buNone/>
            </a:pPr>
            <a:endParaRPr lang="en-GB" dirty="0"/>
          </a:p>
          <a:p>
            <a:r>
              <a:rPr lang="en-GB" dirty="0"/>
              <a:t>Current president Lord Reed, replacing Lady Hale </a:t>
            </a:r>
          </a:p>
          <a:p>
            <a:endParaRPr lang="en-GB" dirty="0"/>
          </a:p>
          <a:p>
            <a:r>
              <a:rPr lang="en-GB" dirty="0"/>
              <a:t>Will look at what this means </a:t>
            </a:r>
          </a:p>
          <a:p>
            <a:endParaRPr lang="en-GB" dirty="0"/>
          </a:p>
          <a:p>
            <a:endParaRPr lang="en-GB" dirty="0"/>
          </a:p>
          <a:p>
            <a:endParaRPr lang="en-US" dirty="0"/>
          </a:p>
          <a:p>
            <a:endParaRPr lang="en-US" dirty="0"/>
          </a:p>
          <a:p>
            <a:endParaRPr lang="en-US" dirty="0"/>
          </a:p>
          <a:p>
            <a:endParaRPr lang="en-US" dirty="0"/>
          </a:p>
          <a:p>
            <a:endParaRPr lang="en-US" dirty="0"/>
          </a:p>
        </p:txBody>
      </p:sp>
      <p:sp>
        <p:nvSpPr>
          <p:cNvPr id="3" name="Slide Number Placeholder 2">
            <a:extLst>
              <a:ext uri="{FF2B5EF4-FFF2-40B4-BE49-F238E27FC236}">
                <a16:creationId xmlns:a16="http://schemas.microsoft.com/office/drawing/2014/main" id="{0F771E58-7232-4B1F-E1D8-26EB92C39579}"/>
              </a:ext>
            </a:extLst>
          </p:cNvPr>
          <p:cNvSpPr>
            <a:spLocks noGrp="1"/>
          </p:cNvSpPr>
          <p:nvPr>
            <p:ph type="sldNum" sz="quarter" idx="12"/>
          </p:nvPr>
        </p:nvSpPr>
        <p:spPr/>
        <p:txBody>
          <a:bodyPr/>
          <a:lstStyle/>
          <a:p>
            <a:fld id="{13852458-F49B-4E71-B59A-208EE8647F29}" type="slidenum">
              <a:rPr lang="en-US" smtClean="0"/>
              <a:pPr/>
              <a:t>3</a:t>
            </a:fld>
            <a:endParaRPr lang="en-US"/>
          </a:p>
        </p:txBody>
      </p:sp>
    </p:spTree>
    <p:extLst>
      <p:ext uri="{BB962C8B-B14F-4D97-AF65-F5344CB8AC3E}">
        <p14:creationId xmlns:p14="http://schemas.microsoft.com/office/powerpoint/2010/main" val="2637538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Deference to the Executive</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a:latin typeface="Arial" panose="020B0604020202020204" pitchFamily="34" charset="0"/>
              <a:cs typeface="Arial" panose="020B0604020202020204" pitchFamily="34" charset="0"/>
            </a:endParaRPr>
          </a:p>
          <a:p>
            <a:pPr lvl="1"/>
            <a:r>
              <a:rPr lang="en-GB" b="1" u="sng">
                <a:latin typeface="Arial" panose="020B0604020202020204" pitchFamily="34" charset="0"/>
                <a:ea typeface="Calibri" panose="020F0502020204030204" pitchFamily="34" charset="0"/>
                <a:cs typeface="Arial" panose="020B0604020202020204" pitchFamily="34" charset="0"/>
              </a:rPr>
              <a:t>Begum</a:t>
            </a:r>
            <a:r>
              <a:rPr lang="en-GB">
                <a:latin typeface="Arial" panose="020B0604020202020204" pitchFamily="34" charset="0"/>
                <a:ea typeface="Calibri" panose="020F0502020204030204" pitchFamily="34" charset="0"/>
                <a:cs typeface="Arial" panose="020B0604020202020204" pitchFamily="34" charset="0"/>
              </a:rPr>
              <a:t> - Case concerned “national security” so court must defer to executive </a:t>
            </a:r>
            <a:r>
              <a:rPr lang="en-GB" u="sng">
                <a:latin typeface="Arial" panose="020B0604020202020204" pitchFamily="34" charset="0"/>
                <a:ea typeface="Calibri" panose="020F0502020204030204" pitchFamily="34" charset="0"/>
                <a:cs typeface="Arial" panose="020B0604020202020204" pitchFamily="34" charset="0"/>
              </a:rPr>
              <a:t>throughout</a:t>
            </a:r>
            <a:r>
              <a:rPr lang="en-GB">
                <a:latin typeface="Arial" panose="020B0604020202020204" pitchFamily="34" charset="0"/>
                <a:ea typeface="Calibri" panose="020F0502020204030204" pitchFamily="34" charset="0"/>
                <a:cs typeface="Arial" panose="020B0604020202020204" pitchFamily="34" charset="0"/>
              </a:rPr>
              <a:t> (not just on national security assessment).</a:t>
            </a:r>
          </a:p>
          <a:p>
            <a:pPr lvl="1"/>
            <a:r>
              <a:rPr lang="en-GB" b="1" u="sng">
                <a:effectLst/>
                <a:latin typeface="Arial" panose="020B0604020202020204" pitchFamily="34" charset="0"/>
                <a:ea typeface="Calibri" panose="020F0502020204030204" pitchFamily="34" charset="0"/>
                <a:cs typeface="Arial" panose="020B0604020202020204" pitchFamily="34" charset="0"/>
              </a:rPr>
              <a:t>FoTE</a:t>
            </a:r>
            <a:r>
              <a:rPr lang="en-GB">
                <a:effectLst/>
                <a:latin typeface="Arial" panose="020B0604020202020204" pitchFamily="34" charset="0"/>
                <a:ea typeface="Calibri" panose="020F0502020204030204" pitchFamily="34" charset="0"/>
                <a:cs typeface="Arial" panose="020B0604020202020204" pitchFamily="34" charset="0"/>
              </a:rPr>
              <a:t> – Narrowed definition of</a:t>
            </a:r>
            <a:r>
              <a:rPr lang="en-GB">
                <a:latin typeface="Arial" panose="020B0604020202020204" pitchFamily="34" charset="0"/>
                <a:ea typeface="Calibri" panose="020F0502020204030204" pitchFamily="34" charset="0"/>
                <a:cs typeface="Arial" panose="020B0604020202020204" pitchFamily="34" charset="0"/>
              </a:rPr>
              <a:t> “government policy” – essentially “legitimate expectations”.</a:t>
            </a:r>
          </a:p>
          <a:p>
            <a:pPr lvl="1"/>
            <a:r>
              <a:rPr lang="en-GB" b="1" u="sng">
                <a:effectLst/>
                <a:latin typeface="Arial" panose="020B0604020202020204" pitchFamily="34" charset="0"/>
                <a:ea typeface="Calibri" panose="020F0502020204030204" pitchFamily="34" charset="0"/>
                <a:cs typeface="Arial" panose="020B0604020202020204" pitchFamily="34" charset="0"/>
              </a:rPr>
              <a:t>SC</a:t>
            </a:r>
            <a:r>
              <a:rPr lang="en-GB">
                <a:effectLst/>
                <a:latin typeface="Arial" panose="020B0604020202020204" pitchFamily="34" charset="0"/>
                <a:ea typeface="Calibri" panose="020F0502020204030204" pitchFamily="34" charset="0"/>
                <a:cs typeface="Arial" panose="020B0604020202020204" pitchFamily="34" charset="0"/>
              </a:rPr>
              <a:t> – “Manifestly without reasonable foundation” test.</a:t>
            </a:r>
          </a:p>
        </p:txBody>
      </p:sp>
      <p:sp>
        <p:nvSpPr>
          <p:cNvPr id="3" name="Slide Number Placeholder 2">
            <a:extLst>
              <a:ext uri="{FF2B5EF4-FFF2-40B4-BE49-F238E27FC236}">
                <a16:creationId xmlns:a16="http://schemas.microsoft.com/office/drawing/2014/main" id="{14E62540-28B1-12A6-EABA-5825AF423A32}"/>
              </a:ext>
            </a:extLst>
          </p:cNvPr>
          <p:cNvSpPr>
            <a:spLocks noGrp="1"/>
          </p:cNvSpPr>
          <p:nvPr>
            <p:ph type="sldNum" sz="quarter" idx="12"/>
          </p:nvPr>
        </p:nvSpPr>
        <p:spPr/>
        <p:txBody>
          <a:bodyPr/>
          <a:lstStyle/>
          <a:p>
            <a:fld id="{13852458-F49B-4E71-B59A-208EE8647F29}" type="slidenum">
              <a:rPr lang="en-US" smtClean="0"/>
              <a:pPr/>
              <a:t>30</a:t>
            </a:fld>
            <a:endParaRPr lang="en-US"/>
          </a:p>
        </p:txBody>
      </p:sp>
    </p:spTree>
    <p:extLst>
      <p:ext uri="{BB962C8B-B14F-4D97-AF65-F5344CB8AC3E}">
        <p14:creationId xmlns:p14="http://schemas.microsoft.com/office/powerpoint/2010/main" val="4155989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Deference to the Executive</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98325" y="2256227"/>
            <a:ext cx="8229600" cy="4724400"/>
          </a:xfrm>
        </p:spPr>
        <p:txBody>
          <a:bodyPr/>
          <a:lstStyle/>
          <a:p>
            <a:pPr marL="0" indent="0">
              <a:buNone/>
            </a:pPr>
            <a:r>
              <a:rPr lang="en-GB" sz="2300" b="1" u="sng">
                <a:latin typeface="Arial" panose="020B0604020202020204" pitchFamily="34" charset="0"/>
                <a:ea typeface="Calibri" panose="020F0502020204030204" pitchFamily="34" charset="0"/>
                <a:cs typeface="Arial" panose="020B0604020202020204" pitchFamily="34" charset="0"/>
              </a:rPr>
              <a:t>Lord Reed in </a:t>
            </a:r>
            <a:r>
              <a:rPr lang="en-GB" sz="2300" b="1" i="1" u="sng">
                <a:latin typeface="Arial" panose="020B0604020202020204" pitchFamily="34" charset="0"/>
                <a:ea typeface="Calibri" panose="020F0502020204030204" pitchFamily="34" charset="0"/>
                <a:cs typeface="Arial" panose="020B0604020202020204" pitchFamily="34" charset="0"/>
              </a:rPr>
              <a:t>SC</a:t>
            </a:r>
            <a:endParaRPr lang="en-GB" sz="2300" b="1" u="sng">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300" i="1">
                <a:effectLst/>
                <a:latin typeface="Arial" panose="020B0604020202020204" pitchFamily="34" charset="0"/>
                <a:ea typeface="Calibri" panose="020F0502020204030204" pitchFamily="34" charset="0"/>
                <a:cs typeface="Arial" panose="020B0604020202020204" pitchFamily="34" charset="0"/>
              </a:rPr>
              <a:t> In practice, challenges to legislation on the ground of discrimination have become increasingly common in the United Kingdom. They are usually brought by campaigning organisations which lobbied unsuccessfully against the measure when it was being considered in Parliament, and then act as solicitors for persons affected by the legislation, or otherwise support legal challenges brought in their names, as a means of continuing their campaign. The favoured ground of challenge is usually article 14, because it is so easy to establish differential treatment of some category of persons, especially if the concept of indirect discrimination is given a wide scope. </a:t>
            </a:r>
          </a:p>
        </p:txBody>
      </p:sp>
      <p:sp>
        <p:nvSpPr>
          <p:cNvPr id="3" name="Slide Number Placeholder 2">
            <a:extLst>
              <a:ext uri="{FF2B5EF4-FFF2-40B4-BE49-F238E27FC236}">
                <a16:creationId xmlns:a16="http://schemas.microsoft.com/office/drawing/2014/main" id="{ACFD01A7-15BD-C4B7-61B4-9F51BD474DB9}"/>
              </a:ext>
            </a:extLst>
          </p:cNvPr>
          <p:cNvSpPr>
            <a:spLocks noGrp="1"/>
          </p:cNvSpPr>
          <p:nvPr>
            <p:ph type="sldNum" sz="quarter" idx="12"/>
          </p:nvPr>
        </p:nvSpPr>
        <p:spPr/>
        <p:txBody>
          <a:bodyPr/>
          <a:lstStyle/>
          <a:p>
            <a:fld id="{13852458-F49B-4E71-B59A-208EE8647F29}" type="slidenum">
              <a:rPr lang="en-US" smtClean="0"/>
              <a:pPr/>
              <a:t>31</a:t>
            </a:fld>
            <a:endParaRPr lang="en-US"/>
          </a:p>
        </p:txBody>
      </p:sp>
    </p:spTree>
    <p:extLst>
      <p:ext uri="{BB962C8B-B14F-4D97-AF65-F5344CB8AC3E}">
        <p14:creationId xmlns:p14="http://schemas.microsoft.com/office/powerpoint/2010/main" val="845329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Parliament as Guardian of Constitution/Rights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47863" y="1608611"/>
            <a:ext cx="8229600" cy="4724400"/>
          </a:xfrm>
        </p:spPr>
        <p:txBody>
          <a:bodyPr/>
          <a:lstStyle/>
          <a:p>
            <a:pPr marL="0" indent="0" algn="just">
              <a:buNone/>
            </a:pPr>
            <a:r>
              <a:rPr lang="en-GB" sz="2700" b="1" u="sng">
                <a:effectLst/>
                <a:latin typeface="Arial" panose="020B0604020202020204" pitchFamily="34" charset="0"/>
                <a:ea typeface="Calibri" panose="020F0502020204030204" pitchFamily="34" charset="0"/>
                <a:cs typeface="Arial" panose="020B0604020202020204" pitchFamily="34" charset="0"/>
              </a:rPr>
              <a:t>Lord Hope – </a:t>
            </a:r>
            <a:r>
              <a:rPr lang="en-GB" sz="2700" b="1" i="1" u="sng">
                <a:effectLst/>
                <a:latin typeface="Arial" panose="020B0604020202020204" pitchFamily="34" charset="0"/>
                <a:ea typeface="Calibri" panose="020F0502020204030204" pitchFamily="34" charset="0"/>
                <a:cs typeface="Arial" panose="020B0604020202020204" pitchFamily="34" charset="0"/>
              </a:rPr>
              <a:t>Jackson v Attorney General  </a:t>
            </a:r>
            <a:r>
              <a:rPr lang="en-GB" sz="2700" b="1" u="sng">
                <a:effectLst/>
                <a:latin typeface="Arial" panose="020B0604020202020204" pitchFamily="34" charset="0"/>
                <a:ea typeface="Calibri" panose="020F0502020204030204" pitchFamily="34" charset="0"/>
                <a:cs typeface="Arial" panose="020B0604020202020204" pitchFamily="34" charset="0"/>
              </a:rPr>
              <a:t>[2005] UKHL 56</a:t>
            </a:r>
          </a:p>
          <a:p>
            <a:pPr marL="0" indent="0" algn="just">
              <a:buNone/>
            </a:pPr>
            <a:endParaRPr lang="en-GB" sz="2700" i="1">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en-GB" sz="2700" i="1">
                <a:effectLst/>
                <a:latin typeface="Arial" panose="020B0604020202020204" pitchFamily="34" charset="0"/>
                <a:ea typeface="Calibri" panose="020F0502020204030204" pitchFamily="34" charset="0"/>
                <a:cs typeface="Arial" panose="020B0604020202020204" pitchFamily="34" charset="0"/>
              </a:rPr>
              <a:t>It must never be forgotten that this rule [of recognition]... depends upon the legislature maintaining the trust of the electorate. In a democracy the need of the elected members to maintain this trust is a vitally important safeguard. The principle of parliamentary sovereignty... is built upon the assumption that Parliament represents the people whom it exists to serve.</a:t>
            </a:r>
            <a:r>
              <a:rPr lang="en-GB" sz="2700" i="1">
                <a:effectLst/>
                <a:latin typeface="Arial" panose="020B0604020202020204" pitchFamily="34" charset="0"/>
                <a:cs typeface="Arial" panose="020B0604020202020204" pitchFamily="34" charset="0"/>
              </a:rPr>
              <a:t> </a:t>
            </a:r>
            <a:endParaRPr lang="en-GB" sz="2700" i="1">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5D2CFE8E-52DE-DB39-5BF4-D71974962E41}"/>
              </a:ext>
            </a:extLst>
          </p:cNvPr>
          <p:cNvSpPr>
            <a:spLocks noGrp="1"/>
          </p:cNvSpPr>
          <p:nvPr>
            <p:ph type="sldNum" sz="quarter" idx="12"/>
          </p:nvPr>
        </p:nvSpPr>
        <p:spPr/>
        <p:txBody>
          <a:bodyPr/>
          <a:lstStyle/>
          <a:p>
            <a:fld id="{13852458-F49B-4E71-B59A-208EE8647F29}" type="slidenum">
              <a:rPr lang="en-US" smtClean="0"/>
              <a:pPr/>
              <a:t>32</a:t>
            </a:fld>
            <a:endParaRPr lang="en-US"/>
          </a:p>
        </p:txBody>
      </p:sp>
    </p:spTree>
    <p:extLst>
      <p:ext uri="{BB962C8B-B14F-4D97-AF65-F5344CB8AC3E}">
        <p14:creationId xmlns:p14="http://schemas.microsoft.com/office/powerpoint/2010/main" val="33388959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Parliament as Guardian of Constitution/Rights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47863" y="1608611"/>
            <a:ext cx="8229600" cy="4724400"/>
          </a:xfrm>
        </p:spPr>
        <p:txBody>
          <a:bodyPr/>
          <a:lstStyle/>
          <a:p>
            <a:pPr marL="0" indent="0" algn="just">
              <a:buNone/>
            </a:pPr>
            <a:r>
              <a:rPr lang="en-GB" sz="1600" b="1" u="sng">
                <a:solidFill>
                  <a:srgbClr val="000000"/>
                </a:solidFill>
                <a:effectLst/>
                <a:latin typeface="Arial" panose="020B0604020202020204" pitchFamily="34" charset="0"/>
                <a:ea typeface="Calibri" panose="020F0502020204030204" pitchFamily="34" charset="0"/>
                <a:cs typeface="Arial" panose="020B0604020202020204" pitchFamily="34" charset="0"/>
              </a:rPr>
              <a:t>Lady Hale – </a:t>
            </a:r>
            <a:r>
              <a:rPr lang="en-GB" sz="1600" b="1" i="1" u="sng">
                <a:solidFill>
                  <a:srgbClr val="000000"/>
                </a:solidFill>
                <a:effectLst/>
                <a:latin typeface="Arial" panose="020B0604020202020204" pitchFamily="34" charset="0"/>
                <a:ea typeface="Calibri" panose="020F0502020204030204" pitchFamily="34" charset="0"/>
                <a:cs typeface="Arial" panose="020B0604020202020204" pitchFamily="34" charset="0"/>
              </a:rPr>
              <a:t>Ghaidan v Godin Mendoza </a:t>
            </a:r>
            <a:r>
              <a:rPr lang="en-GB" sz="1600" b="1" u="sng">
                <a:solidFill>
                  <a:srgbClr val="000000"/>
                </a:solidFill>
                <a:effectLst/>
                <a:latin typeface="Arial" panose="020B0604020202020204" pitchFamily="34" charset="0"/>
                <a:ea typeface="Calibri" panose="020F0502020204030204" pitchFamily="34" charset="0"/>
                <a:cs typeface="Arial" panose="020B0604020202020204" pitchFamily="34" charset="0"/>
              </a:rPr>
              <a:t>[2004] 2 AC 577</a:t>
            </a:r>
          </a:p>
          <a:p>
            <a:pPr marL="0" indent="0" algn="just">
              <a:buNone/>
            </a:pPr>
            <a:endParaRPr lang="en-GB" sz="1600" i="1">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en-GB" sz="1600" i="1">
                <a:solidFill>
                  <a:srgbClr val="000000"/>
                </a:solidFill>
                <a:effectLst/>
                <a:latin typeface="Arial" panose="020B0604020202020204" pitchFamily="34" charset="0"/>
                <a:ea typeface="Calibri" panose="020F0502020204030204" pitchFamily="34" charset="0"/>
                <a:cs typeface="Arial" panose="020B0604020202020204" pitchFamily="34" charset="0"/>
              </a:rPr>
              <a:t>Such a guarantee of equal treatment is also essential to democracy. Democracy is founded on the principle that each individual has equal value. Treating some as automatically having less value than others not only causes pain and distress to that person but also violates his or her dignity as a human being. The essence of the Convention, as has often been said, is respect for human dignity and human freedom: see Pretty v United Kingdom (2002) 35 EHRR 1 , 37, para 65. Second, such treatment is damaging to society as a whole. Wrongly to assume that some people have talent and others do not is a huge waste of human resources. It also damages social cohesion, creating not only an under-class, but an under-class with a rational grievance. Third, it is the reverse of the rational behaviour we now expect of government and the state. Power must not be exercised arbitrarily. If distinctions are to be drawn, particularly upon a group basis, it is an important discipline to look for a rational basis for those distinctions. Finally, it is a purpose of all human rights instruments to secure the protection of the essential rights of members of minority groups, even when they are unpopular with the majority. Democracy values everyone equally even if the majority does not.</a:t>
            </a:r>
            <a:r>
              <a:rPr lang="en-GB" sz="1600" i="1">
                <a:effectLst/>
                <a:latin typeface="Arial" panose="020B0604020202020204" pitchFamily="34" charset="0"/>
                <a:cs typeface="Arial" panose="020B0604020202020204" pitchFamily="34" charset="0"/>
              </a:rPr>
              <a:t> </a:t>
            </a:r>
            <a:endParaRPr lang="en-GB" sz="1600" i="1">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2DFBC69E-E3E3-CE89-98D7-CF3DE91A225B}"/>
              </a:ext>
            </a:extLst>
          </p:cNvPr>
          <p:cNvSpPr>
            <a:spLocks noGrp="1"/>
          </p:cNvSpPr>
          <p:nvPr>
            <p:ph type="sldNum" sz="quarter" idx="12"/>
          </p:nvPr>
        </p:nvSpPr>
        <p:spPr/>
        <p:txBody>
          <a:bodyPr/>
          <a:lstStyle/>
          <a:p>
            <a:fld id="{13852458-F49B-4E71-B59A-208EE8647F29}" type="slidenum">
              <a:rPr lang="en-US" smtClean="0"/>
              <a:pPr/>
              <a:t>33</a:t>
            </a:fld>
            <a:endParaRPr lang="en-US"/>
          </a:p>
        </p:txBody>
      </p:sp>
    </p:spTree>
    <p:extLst>
      <p:ext uri="{BB962C8B-B14F-4D97-AF65-F5344CB8AC3E}">
        <p14:creationId xmlns:p14="http://schemas.microsoft.com/office/powerpoint/2010/main" val="41066510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Parliament as Guardian of Constitution/Rights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47863" y="1608611"/>
            <a:ext cx="8229600" cy="4724400"/>
          </a:xfrm>
        </p:spPr>
        <p:txBody>
          <a:bodyPr/>
          <a:lstStyle/>
          <a:p>
            <a:endParaRPr lang="en-US">
              <a:latin typeface="Arial" panose="020B0604020202020204" pitchFamily="34" charset="0"/>
              <a:cs typeface="Arial" panose="020B0604020202020204" pitchFamily="34" charset="0"/>
            </a:endParaRPr>
          </a:p>
          <a:p>
            <a:pPr lvl="1"/>
            <a:r>
              <a:rPr lang="en-GB" b="1" u="sng">
                <a:latin typeface="Arial" panose="020B0604020202020204" pitchFamily="34" charset="0"/>
                <a:ea typeface="Calibri" panose="020F0502020204030204" pitchFamily="34" charset="0"/>
                <a:cs typeface="Arial" panose="020B0604020202020204" pitchFamily="34" charset="0"/>
              </a:rPr>
              <a:t>Begum</a:t>
            </a:r>
            <a:r>
              <a:rPr lang="en-GB">
                <a:latin typeface="Arial" panose="020B0604020202020204" pitchFamily="34" charset="0"/>
                <a:ea typeface="Calibri" panose="020F0502020204030204" pitchFamily="34" charset="0"/>
                <a:cs typeface="Arial" panose="020B0604020202020204" pitchFamily="34" charset="0"/>
              </a:rPr>
              <a:t> - Accepted concerned fundamental rights but applied reasonableness not proportionality standard (contrary to </a:t>
            </a:r>
            <a:r>
              <a:rPr lang="en-GB" i="1">
                <a:latin typeface="Arial" panose="020B0604020202020204" pitchFamily="34" charset="0"/>
                <a:ea typeface="Calibri" panose="020F0502020204030204" pitchFamily="34" charset="0"/>
                <a:cs typeface="Arial" panose="020B0604020202020204" pitchFamily="34" charset="0"/>
              </a:rPr>
              <a:t>Pham v Home Secretary</a:t>
            </a:r>
            <a:r>
              <a:rPr lang="en-GB">
                <a:latin typeface="Arial" panose="020B0604020202020204" pitchFamily="34" charset="0"/>
                <a:ea typeface="Calibri" panose="020F0502020204030204" pitchFamily="34" charset="0"/>
                <a:cs typeface="Arial" panose="020B0604020202020204" pitchFamily="34" charset="0"/>
              </a:rPr>
              <a:t> [2015] 1 WLR 1591 and </a:t>
            </a:r>
            <a:r>
              <a:rPr lang="en-GB" i="1">
                <a:latin typeface="Arial" panose="020B0604020202020204" pitchFamily="34" charset="0"/>
                <a:ea typeface="Calibri" panose="020F0502020204030204" pitchFamily="34" charset="0"/>
                <a:cs typeface="Arial" panose="020B0604020202020204" pitchFamily="34" charset="0"/>
              </a:rPr>
              <a:t>UNISON v Lord Chancellor </a:t>
            </a:r>
            <a:r>
              <a:rPr lang="en-GB">
                <a:latin typeface="Arial" panose="020B0604020202020204" pitchFamily="34" charset="0"/>
                <a:ea typeface="Calibri" panose="020F0502020204030204" pitchFamily="34" charset="0"/>
                <a:cs typeface="Arial" panose="020B0604020202020204" pitchFamily="34" charset="0"/>
              </a:rPr>
              <a:t>[2017] UKSC 51]</a:t>
            </a:r>
          </a:p>
          <a:p>
            <a:pPr lvl="1"/>
            <a:r>
              <a:rPr lang="en-GB" b="1" u="sng">
                <a:effectLst/>
                <a:latin typeface="Arial" panose="020B0604020202020204" pitchFamily="34" charset="0"/>
                <a:ea typeface="Calibri" panose="020F0502020204030204" pitchFamily="34" charset="0"/>
                <a:cs typeface="Arial" panose="020B0604020202020204" pitchFamily="34" charset="0"/>
              </a:rPr>
              <a:t>FoTE</a:t>
            </a:r>
            <a:r>
              <a:rPr lang="en-GB">
                <a:effectLst/>
                <a:latin typeface="Arial" panose="020B0604020202020204" pitchFamily="34" charset="0"/>
                <a:ea typeface="Calibri" panose="020F0502020204030204" pitchFamily="34" charset="0"/>
                <a:cs typeface="Arial" panose="020B0604020202020204" pitchFamily="34" charset="0"/>
              </a:rPr>
              <a:t> – </a:t>
            </a:r>
            <a:r>
              <a:rPr lang="en-GB">
                <a:latin typeface="Arial" panose="020B0604020202020204" pitchFamily="34" charset="0"/>
                <a:ea typeface="Calibri" panose="020F0502020204030204" pitchFamily="34" charset="0"/>
                <a:cs typeface="Arial" panose="020B0604020202020204" pitchFamily="34" charset="0"/>
              </a:rPr>
              <a:t>Adopting executive perspective.</a:t>
            </a:r>
          </a:p>
          <a:p>
            <a:pPr lvl="1"/>
            <a:r>
              <a:rPr lang="en-GB" b="1" u="sng">
                <a:effectLst/>
                <a:latin typeface="Arial" panose="020B0604020202020204" pitchFamily="34" charset="0"/>
                <a:ea typeface="Calibri" panose="020F0502020204030204" pitchFamily="34" charset="0"/>
                <a:cs typeface="Arial" panose="020B0604020202020204" pitchFamily="34" charset="0"/>
              </a:rPr>
              <a:t>SC</a:t>
            </a:r>
            <a:r>
              <a:rPr lang="en-GB">
                <a:effectLst/>
                <a:latin typeface="Arial" panose="020B0604020202020204" pitchFamily="34" charset="0"/>
                <a:ea typeface="Calibri" panose="020F0502020204030204" pitchFamily="34" charset="0"/>
                <a:cs typeface="Arial" panose="020B0604020202020204" pitchFamily="34" charset="0"/>
              </a:rPr>
              <a:t> – </a:t>
            </a:r>
            <a:r>
              <a:rPr lang="en-GB">
                <a:latin typeface="Arial" panose="020B0604020202020204" pitchFamily="34" charset="0"/>
                <a:ea typeface="Calibri" panose="020F0502020204030204" pitchFamily="34" charset="0"/>
                <a:cs typeface="Arial" panose="020B0604020202020204" pitchFamily="34" charset="0"/>
              </a:rPr>
              <a:t>Fundamental rights and the separation of powers itself is in the gift of Parliament. </a:t>
            </a:r>
            <a:endParaRPr lang="en-GB">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6B12B5EE-75D4-77AE-9BEA-53B9AAD8FA58}"/>
              </a:ext>
            </a:extLst>
          </p:cNvPr>
          <p:cNvSpPr>
            <a:spLocks noGrp="1"/>
          </p:cNvSpPr>
          <p:nvPr>
            <p:ph type="sldNum" sz="quarter" idx="12"/>
          </p:nvPr>
        </p:nvSpPr>
        <p:spPr/>
        <p:txBody>
          <a:bodyPr/>
          <a:lstStyle/>
          <a:p>
            <a:fld id="{13852458-F49B-4E71-B59A-208EE8647F29}" type="slidenum">
              <a:rPr lang="en-US" smtClean="0"/>
              <a:pPr/>
              <a:t>34</a:t>
            </a:fld>
            <a:endParaRPr lang="en-US"/>
          </a:p>
        </p:txBody>
      </p:sp>
    </p:spTree>
    <p:extLst>
      <p:ext uri="{BB962C8B-B14F-4D97-AF65-F5344CB8AC3E}">
        <p14:creationId xmlns:p14="http://schemas.microsoft.com/office/powerpoint/2010/main" val="2686810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Parliament as the Guardian of Constitution/Rights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98325" y="2256227"/>
            <a:ext cx="8229600" cy="4724400"/>
          </a:xfrm>
        </p:spPr>
        <p:txBody>
          <a:bodyPr/>
          <a:lstStyle/>
          <a:p>
            <a:pPr marL="0" indent="0">
              <a:buNone/>
            </a:pPr>
            <a:r>
              <a:rPr lang="en-GB" sz="2200" b="1" u="sng">
                <a:effectLst/>
                <a:latin typeface="Arial" panose="020B0604020202020204" pitchFamily="34" charset="0"/>
                <a:ea typeface="Calibri" panose="020F0502020204030204" pitchFamily="34" charset="0"/>
                <a:cs typeface="Arial" panose="020B0604020202020204" pitchFamily="34" charset="0"/>
              </a:rPr>
              <a:t>Lord Reed in </a:t>
            </a:r>
            <a:r>
              <a:rPr lang="en-GB" sz="2200" b="1" i="1" u="sng">
                <a:effectLst/>
                <a:latin typeface="Arial" panose="020B0604020202020204" pitchFamily="34" charset="0"/>
                <a:ea typeface="Calibri" panose="020F0502020204030204" pitchFamily="34" charset="0"/>
                <a:cs typeface="Arial" panose="020B0604020202020204" pitchFamily="34" charset="0"/>
              </a:rPr>
              <a:t>SC</a:t>
            </a:r>
            <a:endParaRPr lang="en-GB" sz="2200" b="1" u="sng">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200">
                <a:effectLst/>
                <a:latin typeface="Arial" panose="020B0604020202020204" pitchFamily="34" charset="0"/>
                <a:ea typeface="Calibri" panose="020F0502020204030204" pitchFamily="34" charset="0"/>
                <a:cs typeface="Arial" panose="020B0604020202020204" pitchFamily="34" charset="0"/>
              </a:rPr>
              <a:t>Since the principle of proportionality confers on the courts a very broad discretionary power, such cases present a risk of undue interference by the courts in the sphere of political choices. That risk can only be avoided if the courts apply the principle in a manner which respects the boundaries between legality and the political process. As Judges Pejchal and Wojtyczek commented, at para 10:</a:t>
            </a:r>
          </a:p>
          <a:p>
            <a:pPr marL="0" indent="0">
              <a:buNone/>
            </a:pPr>
            <a:r>
              <a:rPr lang="en-GB" sz="2200">
                <a:effectLst/>
                <a:latin typeface="Arial" panose="020B0604020202020204" pitchFamily="34" charset="0"/>
                <a:ea typeface="Calibri" panose="020F0502020204030204" pitchFamily="34" charset="0"/>
                <a:cs typeface="Arial" panose="020B0604020202020204" pitchFamily="34" charset="0"/>
              </a:rPr>
              <a:t> </a:t>
            </a:r>
          </a:p>
          <a:p>
            <a:pPr marL="0" indent="0">
              <a:buNone/>
            </a:pPr>
            <a:r>
              <a:rPr lang="en-GB" sz="2200">
                <a:effectLst/>
                <a:latin typeface="Arial" panose="020B0604020202020204" pitchFamily="34" charset="0"/>
                <a:ea typeface="Calibri" panose="020F0502020204030204" pitchFamily="34" charset="0"/>
                <a:cs typeface="Arial" panose="020B0604020202020204" pitchFamily="34" charset="0"/>
              </a:rPr>
              <a:t>“Judicial independence is accepted only if the judiciary refrains from interfering with political processes. If the judicial power is to be independent, the judicial and political spheres have to remain separated.”</a:t>
            </a:r>
          </a:p>
        </p:txBody>
      </p:sp>
      <p:sp>
        <p:nvSpPr>
          <p:cNvPr id="3" name="Slide Number Placeholder 2">
            <a:extLst>
              <a:ext uri="{FF2B5EF4-FFF2-40B4-BE49-F238E27FC236}">
                <a16:creationId xmlns:a16="http://schemas.microsoft.com/office/drawing/2014/main" id="{9E40D3D6-3F1D-A2D9-D55C-657B9B7E2219}"/>
              </a:ext>
            </a:extLst>
          </p:cNvPr>
          <p:cNvSpPr>
            <a:spLocks noGrp="1"/>
          </p:cNvSpPr>
          <p:nvPr>
            <p:ph type="sldNum" sz="quarter" idx="12"/>
          </p:nvPr>
        </p:nvSpPr>
        <p:spPr/>
        <p:txBody>
          <a:bodyPr/>
          <a:lstStyle/>
          <a:p>
            <a:fld id="{13852458-F49B-4E71-B59A-208EE8647F29}" type="slidenum">
              <a:rPr lang="en-US" smtClean="0"/>
              <a:pPr/>
              <a:t>35</a:t>
            </a:fld>
            <a:endParaRPr lang="en-US"/>
          </a:p>
        </p:txBody>
      </p:sp>
    </p:spTree>
    <p:extLst>
      <p:ext uri="{BB962C8B-B14F-4D97-AF65-F5344CB8AC3E}">
        <p14:creationId xmlns:p14="http://schemas.microsoft.com/office/powerpoint/2010/main" val="41591365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Reduced relevance of international standards</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47863" y="1608611"/>
            <a:ext cx="8229600" cy="4724400"/>
          </a:xfrm>
        </p:spPr>
        <p:txBody>
          <a:bodyPr/>
          <a:lstStyle/>
          <a:p>
            <a:endParaRPr lang="en-US">
              <a:latin typeface="Arial" panose="020B0604020202020204" pitchFamily="34" charset="0"/>
              <a:cs typeface="Arial" panose="020B0604020202020204" pitchFamily="34" charset="0"/>
            </a:endParaRPr>
          </a:p>
          <a:p>
            <a:pPr lvl="1"/>
            <a:r>
              <a:rPr lang="en-GB" b="1" u="sng">
                <a:latin typeface="Arial" panose="020B0604020202020204" pitchFamily="34" charset="0"/>
                <a:ea typeface="Calibri" panose="020F0502020204030204" pitchFamily="34" charset="0"/>
                <a:cs typeface="Arial" panose="020B0604020202020204" pitchFamily="34" charset="0"/>
              </a:rPr>
              <a:t>Begum</a:t>
            </a:r>
            <a:r>
              <a:rPr lang="en-GB">
                <a:latin typeface="Arial" panose="020B0604020202020204" pitchFamily="34" charset="0"/>
                <a:ea typeface="Calibri" panose="020F0502020204030204" pitchFamily="34" charset="0"/>
                <a:cs typeface="Arial" panose="020B0604020202020204" pitchFamily="34" charset="0"/>
              </a:rPr>
              <a:t> – Customary international law standards not taken into account.</a:t>
            </a:r>
          </a:p>
          <a:p>
            <a:pPr lvl="1"/>
            <a:r>
              <a:rPr lang="en-GB" b="1" u="sng">
                <a:effectLst/>
                <a:latin typeface="Arial" panose="020B0604020202020204" pitchFamily="34" charset="0"/>
                <a:ea typeface="Calibri" panose="020F0502020204030204" pitchFamily="34" charset="0"/>
                <a:cs typeface="Arial" panose="020B0604020202020204" pitchFamily="34" charset="0"/>
              </a:rPr>
              <a:t>FoTE</a:t>
            </a:r>
            <a:r>
              <a:rPr lang="en-GB">
                <a:effectLst/>
                <a:latin typeface="Arial" panose="020B0604020202020204" pitchFamily="34" charset="0"/>
                <a:ea typeface="Calibri" panose="020F0502020204030204" pitchFamily="34" charset="0"/>
                <a:cs typeface="Arial" panose="020B0604020202020204" pitchFamily="34" charset="0"/>
              </a:rPr>
              <a:t> – The executive’s agre</a:t>
            </a:r>
            <a:r>
              <a:rPr lang="en-GB">
                <a:latin typeface="Arial" panose="020B0604020202020204" pitchFamily="34" charset="0"/>
                <a:ea typeface="Calibri" panose="020F0502020204030204" pitchFamily="34" charset="0"/>
                <a:cs typeface="Arial" panose="020B0604020202020204" pitchFamily="34" charset="0"/>
              </a:rPr>
              <a:t>ement to be bound by international law is not “government policy”</a:t>
            </a:r>
          </a:p>
          <a:p>
            <a:pPr lvl="1"/>
            <a:r>
              <a:rPr lang="en-GB" b="1" u="sng">
                <a:effectLst/>
                <a:latin typeface="Arial" panose="020B0604020202020204" pitchFamily="34" charset="0"/>
                <a:ea typeface="Calibri" panose="020F0502020204030204" pitchFamily="34" charset="0"/>
                <a:cs typeface="Arial" panose="020B0604020202020204" pitchFamily="34" charset="0"/>
              </a:rPr>
              <a:t>SC</a:t>
            </a:r>
            <a:r>
              <a:rPr lang="en-GB">
                <a:effectLst/>
                <a:latin typeface="Arial" panose="020B0604020202020204" pitchFamily="34" charset="0"/>
                <a:ea typeface="Calibri" panose="020F0502020204030204" pitchFamily="34" charset="0"/>
                <a:cs typeface="Arial" panose="020B0604020202020204" pitchFamily="34" charset="0"/>
              </a:rPr>
              <a:t> – </a:t>
            </a:r>
            <a:r>
              <a:rPr lang="en-GB">
                <a:latin typeface="Arial" panose="020B0604020202020204" pitchFamily="34" charset="0"/>
                <a:ea typeface="Calibri" panose="020F0502020204030204" pitchFamily="34" charset="0"/>
                <a:cs typeface="Arial" panose="020B0604020202020204" pitchFamily="34" charset="0"/>
              </a:rPr>
              <a:t>Compliance with UN Convention on the Rights of the Child not even relevant to the </a:t>
            </a:r>
            <a:r>
              <a:rPr lang="en-GB" u="sng">
                <a:latin typeface="Arial" panose="020B0604020202020204" pitchFamily="34" charset="0"/>
                <a:ea typeface="Calibri" panose="020F0502020204030204" pitchFamily="34" charset="0"/>
                <a:cs typeface="Arial" panose="020B0604020202020204" pitchFamily="34" charset="0"/>
              </a:rPr>
              <a:t>interpretation</a:t>
            </a:r>
            <a:r>
              <a:rPr lang="en-GB">
                <a:latin typeface="Arial" panose="020B0604020202020204" pitchFamily="34" charset="0"/>
                <a:ea typeface="Calibri" panose="020F0502020204030204" pitchFamily="34" charset="0"/>
                <a:cs typeface="Arial" panose="020B0604020202020204" pitchFamily="34" charset="0"/>
              </a:rPr>
              <a:t> of domestic/human rights law. </a:t>
            </a:r>
            <a:endParaRPr lang="en-GB">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5083111D-2344-6ADD-A080-A4773AD33478}"/>
              </a:ext>
            </a:extLst>
          </p:cNvPr>
          <p:cNvSpPr>
            <a:spLocks noGrp="1"/>
          </p:cNvSpPr>
          <p:nvPr>
            <p:ph type="sldNum" sz="quarter" idx="12"/>
          </p:nvPr>
        </p:nvSpPr>
        <p:spPr/>
        <p:txBody>
          <a:bodyPr/>
          <a:lstStyle/>
          <a:p>
            <a:fld id="{13852458-F49B-4E71-B59A-208EE8647F29}" type="slidenum">
              <a:rPr lang="en-US" smtClean="0"/>
              <a:pPr/>
              <a:t>36</a:t>
            </a:fld>
            <a:endParaRPr lang="en-US"/>
          </a:p>
        </p:txBody>
      </p:sp>
    </p:spTree>
    <p:extLst>
      <p:ext uri="{BB962C8B-B14F-4D97-AF65-F5344CB8AC3E}">
        <p14:creationId xmlns:p14="http://schemas.microsoft.com/office/powerpoint/2010/main" val="343652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Significance</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a:xfrm>
            <a:off x="347863" y="1608611"/>
            <a:ext cx="8229600" cy="4724400"/>
          </a:xfrm>
        </p:spPr>
        <p:txBody>
          <a:bodyPr/>
          <a:lstStyle/>
          <a:p>
            <a:endParaRPr lang="en-US">
              <a:latin typeface="Arial" panose="020B0604020202020204" pitchFamily="34" charset="0"/>
              <a:cs typeface="Arial" panose="020B0604020202020204" pitchFamily="34" charset="0"/>
            </a:endParaRPr>
          </a:p>
          <a:p>
            <a:pPr lvl="1"/>
            <a:r>
              <a:rPr lang="en-GB">
                <a:effectLst/>
                <a:latin typeface="Arial" panose="020B0604020202020204" pitchFamily="34" charset="0"/>
                <a:ea typeface="Calibri" panose="020F0502020204030204" pitchFamily="34" charset="0"/>
                <a:cs typeface="Arial" panose="020B0604020202020204" pitchFamily="34" charset="0"/>
              </a:rPr>
              <a:t>Greater deference to discretion</a:t>
            </a:r>
          </a:p>
          <a:p>
            <a:pPr lvl="1"/>
            <a:r>
              <a:rPr lang="en-GB">
                <a:latin typeface="Arial" panose="020B0604020202020204" pitchFamily="34" charset="0"/>
                <a:ea typeface="Calibri" panose="020F0502020204030204" pitchFamily="34" charset="0"/>
                <a:cs typeface="Arial" panose="020B0604020202020204" pitchFamily="34" charset="0"/>
              </a:rPr>
              <a:t>Less tolerance for “public interest” claims</a:t>
            </a:r>
          </a:p>
          <a:p>
            <a:pPr lvl="1"/>
            <a:r>
              <a:rPr lang="en-GB">
                <a:effectLst/>
                <a:latin typeface="Arial" panose="020B0604020202020204" pitchFamily="34" charset="0"/>
                <a:ea typeface="Calibri" panose="020F0502020204030204" pitchFamily="34" charset="0"/>
                <a:cs typeface="Arial" panose="020B0604020202020204" pitchFamily="34" charset="0"/>
              </a:rPr>
              <a:t>Fundamental rights not seen as “trumps”</a:t>
            </a:r>
          </a:p>
          <a:p>
            <a:pPr lvl="1"/>
            <a:r>
              <a:rPr lang="en-GB">
                <a:latin typeface="Arial" panose="020B0604020202020204" pitchFamily="34" charset="0"/>
                <a:ea typeface="Calibri" panose="020F0502020204030204" pitchFamily="34" charset="0"/>
                <a:cs typeface="Arial" panose="020B0604020202020204" pitchFamily="34" charset="0"/>
              </a:rPr>
              <a:t>Housing/benefits cases – UNCRC etc not relevant to interpretation</a:t>
            </a:r>
          </a:p>
          <a:p>
            <a:pPr lvl="1"/>
            <a:r>
              <a:rPr lang="en-GB">
                <a:effectLst/>
                <a:latin typeface="Arial" panose="020B0604020202020204" pitchFamily="34" charset="0"/>
                <a:ea typeface="Calibri" panose="020F0502020204030204" pitchFamily="34" charset="0"/>
                <a:cs typeface="Arial" panose="020B0604020202020204" pitchFamily="34" charset="0"/>
              </a:rPr>
              <a:t>Planning cases – Climate change commitments unlikely to be relevant (for now!)</a:t>
            </a:r>
          </a:p>
        </p:txBody>
      </p:sp>
      <p:sp>
        <p:nvSpPr>
          <p:cNvPr id="3" name="Slide Number Placeholder 2">
            <a:extLst>
              <a:ext uri="{FF2B5EF4-FFF2-40B4-BE49-F238E27FC236}">
                <a16:creationId xmlns:a16="http://schemas.microsoft.com/office/drawing/2014/main" id="{73279F78-7361-9205-AE7A-4F0775D4B8D6}"/>
              </a:ext>
            </a:extLst>
          </p:cNvPr>
          <p:cNvSpPr>
            <a:spLocks noGrp="1"/>
          </p:cNvSpPr>
          <p:nvPr>
            <p:ph type="sldNum" sz="quarter" idx="12"/>
          </p:nvPr>
        </p:nvSpPr>
        <p:spPr/>
        <p:txBody>
          <a:bodyPr/>
          <a:lstStyle/>
          <a:p>
            <a:fld id="{13852458-F49B-4E71-B59A-208EE8647F29}" type="slidenum">
              <a:rPr lang="en-US" smtClean="0"/>
              <a:pPr/>
              <a:t>37</a:t>
            </a:fld>
            <a:endParaRPr lang="en-US"/>
          </a:p>
        </p:txBody>
      </p:sp>
    </p:spTree>
    <p:extLst>
      <p:ext uri="{BB962C8B-B14F-4D97-AF65-F5344CB8AC3E}">
        <p14:creationId xmlns:p14="http://schemas.microsoft.com/office/powerpoint/2010/main" val="33777302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4795-2E21-AD12-94B8-3AAEF18D9D93}"/>
              </a:ext>
            </a:extLst>
          </p:cNvPr>
          <p:cNvSpPr>
            <a:spLocks noGrp="1"/>
          </p:cNvSpPr>
          <p:nvPr>
            <p:ph type="title"/>
          </p:nvPr>
        </p:nvSpPr>
        <p:spPr>
          <a:xfrm>
            <a:off x="1150532" y="3501008"/>
            <a:ext cx="7543800" cy="762000"/>
          </a:xfrm>
        </p:spPr>
        <p:txBody>
          <a:bodyPr>
            <a:normAutofit fontScale="90000"/>
          </a:bodyPr>
          <a:lstStyle/>
          <a:p>
            <a:r>
              <a:rPr lang="en-US" dirty="0"/>
              <a:t>What does this mean for public law decision making? </a:t>
            </a:r>
            <a:endParaRPr lang="en-GB" dirty="0"/>
          </a:p>
        </p:txBody>
      </p:sp>
      <p:sp>
        <p:nvSpPr>
          <p:cNvPr id="3" name="Slide Number Placeholder 2">
            <a:extLst>
              <a:ext uri="{FF2B5EF4-FFF2-40B4-BE49-F238E27FC236}">
                <a16:creationId xmlns:a16="http://schemas.microsoft.com/office/drawing/2014/main" id="{17EA2306-230E-E937-24D6-30671A2C2DEC}"/>
              </a:ext>
            </a:extLst>
          </p:cNvPr>
          <p:cNvSpPr>
            <a:spLocks noGrp="1"/>
          </p:cNvSpPr>
          <p:nvPr>
            <p:ph type="sldNum" sz="quarter" idx="12"/>
          </p:nvPr>
        </p:nvSpPr>
        <p:spPr/>
        <p:txBody>
          <a:bodyPr/>
          <a:lstStyle/>
          <a:p>
            <a:fld id="{13852458-F49B-4E71-B59A-208EE8647F29}" type="slidenum">
              <a:rPr lang="en-US" smtClean="0"/>
              <a:pPr/>
              <a:t>38</a:t>
            </a:fld>
            <a:endParaRPr lang="en-US" dirty="0"/>
          </a:p>
        </p:txBody>
      </p:sp>
    </p:spTree>
    <p:extLst>
      <p:ext uri="{BB962C8B-B14F-4D97-AF65-F5344CB8AC3E}">
        <p14:creationId xmlns:p14="http://schemas.microsoft.com/office/powerpoint/2010/main" val="6341911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551BA8-0002-0EF4-5074-8D5DCAF65366}"/>
              </a:ext>
            </a:extLst>
          </p:cNvPr>
          <p:cNvSpPr>
            <a:spLocks noGrp="1"/>
          </p:cNvSpPr>
          <p:nvPr>
            <p:ph idx="1"/>
          </p:nvPr>
        </p:nvSpPr>
        <p:spPr/>
        <p:txBody>
          <a:bodyPr/>
          <a:lstStyle/>
          <a:p>
            <a:r>
              <a:rPr lang="en-GB" dirty="0"/>
              <a:t>Public interest groups</a:t>
            </a:r>
          </a:p>
          <a:p>
            <a:r>
              <a:rPr lang="en-GB" dirty="0"/>
              <a:t>Background documents</a:t>
            </a:r>
          </a:p>
          <a:p>
            <a:r>
              <a:rPr lang="en-GB" dirty="0"/>
              <a:t>Relevance of international law</a:t>
            </a:r>
          </a:p>
          <a:p>
            <a:r>
              <a:rPr lang="en-GB" dirty="0"/>
              <a:t>Standard of review in areas of social and economic policy:  </a:t>
            </a:r>
            <a:r>
              <a:rPr lang="en-GB" i="1" dirty="0"/>
              <a:t>‘manifestly without reasonable foundation’ </a:t>
            </a:r>
          </a:p>
          <a:p>
            <a:endParaRPr lang="en-GB" dirty="0"/>
          </a:p>
          <a:p>
            <a:pPr marL="0" indent="0">
              <a:buNone/>
            </a:pPr>
            <a:r>
              <a:rPr lang="en-GB" dirty="0"/>
              <a:t>Does MWRF insulate the decision maker from effective review? </a:t>
            </a:r>
          </a:p>
          <a:p>
            <a:endParaRPr lang="en-GB" dirty="0"/>
          </a:p>
        </p:txBody>
      </p:sp>
      <p:sp>
        <p:nvSpPr>
          <p:cNvPr id="2" name="Slide Number Placeholder 1">
            <a:extLst>
              <a:ext uri="{FF2B5EF4-FFF2-40B4-BE49-F238E27FC236}">
                <a16:creationId xmlns:a16="http://schemas.microsoft.com/office/drawing/2014/main" id="{C850791B-B559-26DD-0A04-FF75EDF475F1}"/>
              </a:ext>
            </a:extLst>
          </p:cNvPr>
          <p:cNvSpPr>
            <a:spLocks noGrp="1"/>
          </p:cNvSpPr>
          <p:nvPr>
            <p:ph type="sldNum" sz="quarter" idx="12"/>
          </p:nvPr>
        </p:nvSpPr>
        <p:spPr/>
        <p:txBody>
          <a:bodyPr/>
          <a:lstStyle/>
          <a:p>
            <a:fld id="{13852458-F49B-4E71-B59A-208EE8647F29}" type="slidenum">
              <a:rPr lang="en-US" smtClean="0"/>
              <a:pPr/>
              <a:t>39</a:t>
            </a:fld>
            <a:endParaRPr lang="en-US"/>
          </a:p>
        </p:txBody>
      </p:sp>
    </p:spTree>
    <p:extLst>
      <p:ext uri="{BB962C8B-B14F-4D97-AF65-F5344CB8AC3E}">
        <p14:creationId xmlns:p14="http://schemas.microsoft.com/office/powerpoint/2010/main" val="2713650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3FF74-B118-198E-1A0E-DF74114F8491}"/>
              </a:ext>
            </a:extLst>
          </p:cNvPr>
          <p:cNvSpPr>
            <a:spLocks noGrp="1"/>
          </p:cNvSpPr>
          <p:nvPr>
            <p:ph type="title"/>
          </p:nvPr>
        </p:nvSpPr>
        <p:spPr/>
        <p:txBody>
          <a:bodyPr/>
          <a:lstStyle/>
          <a:p>
            <a:r>
              <a:rPr lang="en-US" dirty="0"/>
              <a:t>A change in approach?</a:t>
            </a:r>
            <a:endParaRPr lang="en-GB" dirty="0"/>
          </a:p>
        </p:txBody>
      </p:sp>
      <p:sp>
        <p:nvSpPr>
          <p:cNvPr id="3" name="Content Placeholder 2">
            <a:extLst>
              <a:ext uri="{FF2B5EF4-FFF2-40B4-BE49-F238E27FC236}">
                <a16:creationId xmlns:a16="http://schemas.microsoft.com/office/drawing/2014/main" id="{298DC0FD-D4B1-5AB8-2078-23A53981B6FC}"/>
              </a:ext>
            </a:extLst>
          </p:cNvPr>
          <p:cNvSpPr>
            <a:spLocks noGrp="1"/>
          </p:cNvSpPr>
          <p:nvPr>
            <p:ph idx="1"/>
          </p:nvPr>
        </p:nvSpPr>
        <p:spPr/>
        <p:txBody>
          <a:bodyPr/>
          <a:lstStyle/>
          <a:p>
            <a:pPr marL="0" indent="0">
              <a:buNone/>
            </a:pPr>
            <a:r>
              <a:rPr lang="en-GB" dirty="0" err="1"/>
              <a:t>Diceyan</a:t>
            </a:r>
            <a:r>
              <a:rPr lang="en-GB" dirty="0"/>
              <a:t> realists (Hale and Bingham): </a:t>
            </a:r>
          </a:p>
          <a:p>
            <a:r>
              <a:rPr lang="en-GB" dirty="0"/>
              <a:t>hold the executive to account</a:t>
            </a:r>
          </a:p>
          <a:p>
            <a:r>
              <a:rPr lang="en-GB" dirty="0"/>
              <a:t>influence and relevance of international law</a:t>
            </a:r>
          </a:p>
          <a:p>
            <a:endParaRPr lang="en-GB" dirty="0"/>
          </a:p>
          <a:p>
            <a:pPr marL="0" indent="0">
              <a:buNone/>
            </a:pPr>
            <a:r>
              <a:rPr lang="en-GB" dirty="0" err="1"/>
              <a:t>Diceyan</a:t>
            </a:r>
            <a:r>
              <a:rPr lang="en-GB" dirty="0"/>
              <a:t> traditionalists (Reed):</a:t>
            </a:r>
          </a:p>
          <a:p>
            <a:r>
              <a:rPr lang="en-GB" dirty="0"/>
              <a:t>parliament is the ultimate arbiter, not the courts</a:t>
            </a:r>
          </a:p>
          <a:p>
            <a:r>
              <a:rPr lang="en-GB" dirty="0"/>
              <a:t>rejects relevance of international law</a:t>
            </a:r>
          </a:p>
          <a:p>
            <a:r>
              <a:rPr lang="en-GB" dirty="0"/>
              <a:t>courts to defer to parliament</a:t>
            </a:r>
          </a:p>
        </p:txBody>
      </p:sp>
      <p:sp>
        <p:nvSpPr>
          <p:cNvPr id="4" name="Slide Number Placeholder 3">
            <a:extLst>
              <a:ext uri="{FF2B5EF4-FFF2-40B4-BE49-F238E27FC236}">
                <a16:creationId xmlns:a16="http://schemas.microsoft.com/office/drawing/2014/main" id="{690EC047-5969-35A0-C6D2-D4FB44C96418}"/>
              </a:ext>
            </a:extLst>
          </p:cNvPr>
          <p:cNvSpPr>
            <a:spLocks noGrp="1"/>
          </p:cNvSpPr>
          <p:nvPr>
            <p:ph type="sldNum" sz="quarter" idx="12"/>
          </p:nvPr>
        </p:nvSpPr>
        <p:spPr/>
        <p:txBody>
          <a:bodyPr/>
          <a:lstStyle/>
          <a:p>
            <a:fld id="{13852458-F49B-4E71-B59A-208EE8647F29}" type="slidenum">
              <a:rPr lang="en-US" smtClean="0"/>
              <a:pPr/>
              <a:t>4</a:t>
            </a:fld>
            <a:endParaRPr lang="en-US"/>
          </a:p>
        </p:txBody>
      </p:sp>
    </p:spTree>
    <p:extLst>
      <p:ext uri="{BB962C8B-B14F-4D97-AF65-F5344CB8AC3E}">
        <p14:creationId xmlns:p14="http://schemas.microsoft.com/office/powerpoint/2010/main" val="2970954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Questions?</a:t>
            </a:r>
          </a:p>
        </p:txBody>
      </p:sp>
      <p:sp>
        <p:nvSpPr>
          <p:cNvPr id="3" name="Slide Number Placeholder 2">
            <a:extLst>
              <a:ext uri="{FF2B5EF4-FFF2-40B4-BE49-F238E27FC236}">
                <a16:creationId xmlns:a16="http://schemas.microsoft.com/office/drawing/2014/main" id="{0F5377AB-3A96-DC09-37DF-3B58CE2F0586}"/>
              </a:ext>
            </a:extLst>
          </p:cNvPr>
          <p:cNvSpPr>
            <a:spLocks noGrp="1"/>
          </p:cNvSpPr>
          <p:nvPr>
            <p:ph type="sldNum" sz="quarter" idx="12"/>
          </p:nvPr>
        </p:nvSpPr>
        <p:spPr/>
        <p:txBody>
          <a:bodyPr/>
          <a:lstStyle/>
          <a:p>
            <a:fld id="{13852458-F49B-4E71-B59A-208EE8647F29}" type="slidenum">
              <a:rPr lang="en-US" smtClean="0"/>
              <a:pPr/>
              <a:t>40</a:t>
            </a:fld>
            <a:endParaRPr lang="en-US" dirty="0"/>
          </a:p>
        </p:txBody>
      </p:sp>
    </p:spTree>
    <p:extLst>
      <p:ext uri="{BB962C8B-B14F-4D97-AF65-F5344CB8AC3E}">
        <p14:creationId xmlns:p14="http://schemas.microsoft.com/office/powerpoint/2010/main" val="352586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429000"/>
            <a:ext cx="7696200" cy="1872208"/>
          </a:xfrm>
        </p:spPr>
        <p:txBody>
          <a:bodyPr>
            <a:normAutofit/>
          </a:bodyPr>
          <a:lstStyle/>
          <a:p>
            <a:r>
              <a:rPr lang="en-US" dirty="0"/>
              <a:t> </a:t>
            </a:r>
          </a:p>
        </p:txBody>
      </p:sp>
      <p:sp>
        <p:nvSpPr>
          <p:cNvPr id="3" name="Subtitle 2"/>
          <p:cNvSpPr>
            <a:spLocks noGrp="1"/>
          </p:cNvSpPr>
          <p:nvPr>
            <p:ph type="subTitle" idx="1"/>
          </p:nvPr>
        </p:nvSpPr>
        <p:spPr/>
        <p:txBody>
          <a:bodyPr>
            <a:normAutofit/>
          </a:bodyPr>
          <a:lstStyle/>
          <a:p>
            <a:r>
              <a:rPr lang="en-US" sz="2800" b="1" dirty="0"/>
              <a:t> </a:t>
            </a:r>
          </a:p>
        </p:txBody>
      </p:sp>
      <p:sp>
        <p:nvSpPr>
          <p:cNvPr id="4" name="TextBox 3">
            <a:extLst>
              <a:ext uri="{FF2B5EF4-FFF2-40B4-BE49-F238E27FC236}">
                <a16:creationId xmlns:a16="http://schemas.microsoft.com/office/drawing/2014/main" id="{38BB2CC7-FFAE-4B5C-A52C-49EA6C799E42}"/>
              </a:ext>
            </a:extLst>
          </p:cNvPr>
          <p:cNvSpPr txBox="1"/>
          <p:nvPr/>
        </p:nvSpPr>
        <p:spPr>
          <a:xfrm>
            <a:off x="755576" y="3933056"/>
            <a:ext cx="7848872" cy="769441"/>
          </a:xfrm>
          <a:prstGeom prst="rect">
            <a:avLst/>
          </a:prstGeom>
          <a:noFill/>
        </p:spPr>
        <p:txBody>
          <a:bodyPr wrap="square" rtlCol="0">
            <a:spAutoFit/>
          </a:bodyPr>
          <a:lstStyle/>
          <a:p>
            <a:r>
              <a:rPr lang="en-GB" sz="4400" b="1" dirty="0">
                <a:solidFill>
                  <a:schemeClr val="bg1"/>
                </a:solidFill>
                <a:latin typeface="Arial" panose="020B0604020202020204" pitchFamily="34" charset="0"/>
                <a:cs typeface="Arial" panose="020B0604020202020204" pitchFamily="34" charset="0"/>
              </a:rPr>
              <a:t>The </a:t>
            </a:r>
            <a:r>
              <a:rPr lang="en-GB" sz="4400" b="1" dirty="0" err="1">
                <a:solidFill>
                  <a:schemeClr val="bg1"/>
                </a:solidFill>
                <a:latin typeface="Arial" panose="020B0604020202020204" pitchFamily="34" charset="0"/>
                <a:cs typeface="Arial" panose="020B0604020202020204" pitchFamily="34" charset="0"/>
              </a:rPr>
              <a:t>Diceyan</a:t>
            </a:r>
            <a:r>
              <a:rPr lang="en-GB" sz="4400" b="1" dirty="0">
                <a:solidFill>
                  <a:schemeClr val="bg1"/>
                </a:solidFill>
                <a:latin typeface="Arial" panose="020B0604020202020204" pitchFamily="34" charset="0"/>
                <a:cs typeface="Arial" panose="020B0604020202020204" pitchFamily="34" charset="0"/>
              </a:rPr>
              <a:t> Framework</a:t>
            </a:r>
          </a:p>
        </p:txBody>
      </p:sp>
      <p:sp>
        <p:nvSpPr>
          <p:cNvPr id="5" name="Slide Number Placeholder 4">
            <a:extLst>
              <a:ext uri="{FF2B5EF4-FFF2-40B4-BE49-F238E27FC236}">
                <a16:creationId xmlns:a16="http://schemas.microsoft.com/office/drawing/2014/main" id="{5D4BBB92-52A2-C2EF-2D04-06E93CE431DB}"/>
              </a:ext>
            </a:extLst>
          </p:cNvPr>
          <p:cNvSpPr>
            <a:spLocks noGrp="1"/>
          </p:cNvSpPr>
          <p:nvPr>
            <p:ph type="sldNum" sz="quarter" idx="12"/>
          </p:nvPr>
        </p:nvSpPr>
        <p:spPr/>
        <p:txBody>
          <a:bodyPr/>
          <a:lstStyle/>
          <a:p>
            <a:fld id="{13852458-F49B-4E71-B59A-208EE8647F29}"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a:t>
            </a:r>
            <a:r>
              <a:rPr lang="en-US" dirty="0" err="1"/>
              <a:t>Diceyan</a:t>
            </a:r>
            <a:r>
              <a:rPr lang="en-US" dirty="0"/>
              <a:t> Framework</a:t>
            </a:r>
            <a:endParaRPr lang="en-GB" dirty="0"/>
          </a:p>
        </p:txBody>
      </p:sp>
      <p:pic>
        <p:nvPicPr>
          <p:cNvPr id="4" name="Picture 3" descr="A person wearing a robe&#10;&#10;Description automatically generated with low confidence">
            <a:extLst>
              <a:ext uri="{FF2B5EF4-FFF2-40B4-BE49-F238E27FC236}">
                <a16:creationId xmlns:a16="http://schemas.microsoft.com/office/drawing/2014/main" id="{1DB4E8C3-2BBC-5677-7478-E27784D5B244}"/>
              </a:ext>
            </a:extLst>
          </p:cNvPr>
          <p:cNvPicPr>
            <a:picLocks noChangeAspect="1"/>
          </p:cNvPicPr>
          <p:nvPr/>
        </p:nvPicPr>
        <p:blipFill>
          <a:blip r:embed="rId3"/>
          <a:stretch>
            <a:fillRect/>
          </a:stretch>
        </p:blipFill>
        <p:spPr>
          <a:xfrm>
            <a:off x="2483768" y="1600199"/>
            <a:ext cx="3598132" cy="5085699"/>
          </a:xfrm>
          <a:prstGeom prst="rect">
            <a:avLst/>
          </a:prstGeom>
        </p:spPr>
      </p:pic>
      <p:sp>
        <p:nvSpPr>
          <p:cNvPr id="3" name="Slide Number Placeholder 2">
            <a:extLst>
              <a:ext uri="{FF2B5EF4-FFF2-40B4-BE49-F238E27FC236}">
                <a16:creationId xmlns:a16="http://schemas.microsoft.com/office/drawing/2014/main" id="{C0ADCB1F-F6FA-7296-9E63-C6E4C0AFACF2}"/>
              </a:ext>
            </a:extLst>
          </p:cNvPr>
          <p:cNvSpPr>
            <a:spLocks noGrp="1"/>
          </p:cNvSpPr>
          <p:nvPr>
            <p:ph type="sldNum" sz="quarter" idx="12"/>
          </p:nvPr>
        </p:nvSpPr>
        <p:spPr/>
        <p:txBody>
          <a:bodyPr/>
          <a:lstStyle/>
          <a:p>
            <a:fld id="{13852458-F49B-4E71-B59A-208EE8647F29}" type="slidenum">
              <a:rPr lang="en-US" smtClean="0"/>
              <a:pPr/>
              <a:t>6</a:t>
            </a:fld>
            <a:endParaRPr lang="en-US"/>
          </a:p>
        </p:txBody>
      </p:sp>
    </p:spTree>
    <p:extLst>
      <p:ext uri="{BB962C8B-B14F-4D97-AF65-F5344CB8AC3E}">
        <p14:creationId xmlns:p14="http://schemas.microsoft.com/office/powerpoint/2010/main" val="1235885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Diceyan</a:t>
            </a:r>
            <a:r>
              <a:rPr lang="en-US" dirty="0"/>
              <a:t> Framework (1)</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Parliamentary sovereignty as the constitutional bedrock</a:t>
            </a:r>
          </a:p>
          <a:p>
            <a:pPr lvl="1"/>
            <a:endParaRPr lang="en-US" dirty="0"/>
          </a:p>
          <a:p>
            <a:pPr lvl="1"/>
            <a:r>
              <a:rPr lang="en-US" dirty="0"/>
              <a:t>Strict separation of powers</a:t>
            </a:r>
          </a:p>
          <a:p>
            <a:pPr lvl="1"/>
            <a:endParaRPr lang="en-US" dirty="0"/>
          </a:p>
          <a:p>
            <a:pPr lvl="1"/>
            <a:r>
              <a:rPr lang="en-US" dirty="0"/>
              <a:t>Textual interpretation of statutes (as distinct from more modern purposive interpretations)</a:t>
            </a:r>
          </a:p>
          <a:p>
            <a:pPr lvl="1"/>
            <a:endParaRPr lang="en-US" dirty="0"/>
          </a:p>
          <a:p>
            <a:pPr marL="457200" lvl="1" indent="0">
              <a:buNone/>
            </a:pPr>
            <a:endParaRPr lang="en-US" dirty="0"/>
          </a:p>
          <a:p>
            <a:endParaRPr lang="en-US" dirty="0"/>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CBE80049-C355-1599-5B45-60EB6BFA4A85}"/>
              </a:ext>
            </a:extLst>
          </p:cNvPr>
          <p:cNvSpPr>
            <a:spLocks noGrp="1"/>
          </p:cNvSpPr>
          <p:nvPr>
            <p:ph type="sldNum" sz="quarter" idx="12"/>
          </p:nvPr>
        </p:nvSpPr>
        <p:spPr/>
        <p:txBody>
          <a:bodyPr/>
          <a:lstStyle/>
          <a:p>
            <a:fld id="{13852458-F49B-4E71-B59A-208EE8647F29}" type="slidenum">
              <a:rPr lang="en-US" smtClean="0"/>
              <a:pPr/>
              <a:t>7</a:t>
            </a:fld>
            <a:endParaRPr lang="en-US"/>
          </a:p>
        </p:txBody>
      </p:sp>
    </p:spTree>
    <p:extLst>
      <p:ext uri="{BB962C8B-B14F-4D97-AF65-F5344CB8AC3E}">
        <p14:creationId xmlns:p14="http://schemas.microsoft.com/office/powerpoint/2010/main" val="3140364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Diceyan</a:t>
            </a:r>
            <a:r>
              <a:rPr lang="en-US" dirty="0"/>
              <a:t> Framework (2)</a:t>
            </a:r>
            <a:endParaRPr lang="en-GB" dirty="0"/>
          </a:p>
        </p:txBody>
      </p:sp>
      <p:sp>
        <p:nvSpPr>
          <p:cNvPr id="4" name="Content Placeholder 3">
            <a:extLst>
              <a:ext uri="{FF2B5EF4-FFF2-40B4-BE49-F238E27FC236}">
                <a16:creationId xmlns:a16="http://schemas.microsoft.com/office/drawing/2014/main" id="{4357B84C-28E4-BC4F-ACE2-C0BA74CC53FB}"/>
              </a:ext>
            </a:extLst>
          </p:cNvPr>
          <p:cNvSpPr>
            <a:spLocks noGrp="1"/>
          </p:cNvSpPr>
          <p:nvPr>
            <p:ph idx="1"/>
          </p:nvPr>
        </p:nvSpPr>
        <p:spPr/>
        <p:txBody>
          <a:bodyPr/>
          <a:lstStyle/>
          <a:p>
            <a:endParaRPr lang="en-US" dirty="0"/>
          </a:p>
          <a:p>
            <a:pPr lvl="1"/>
            <a:r>
              <a:rPr lang="en-US" dirty="0"/>
              <a:t>Rule of law – “thin” not “thick</a:t>
            </a:r>
          </a:p>
          <a:p>
            <a:pPr lvl="1"/>
            <a:endParaRPr lang="en-US" dirty="0"/>
          </a:p>
          <a:p>
            <a:pPr lvl="1"/>
            <a:r>
              <a:rPr lang="en-US" dirty="0"/>
              <a:t>Equality before the law </a:t>
            </a:r>
          </a:p>
          <a:p>
            <a:pPr lvl="1"/>
            <a:endParaRPr lang="en-US" dirty="0"/>
          </a:p>
          <a:p>
            <a:pPr lvl="1"/>
            <a:r>
              <a:rPr lang="en-US" dirty="0"/>
              <a:t>Dislike of administrative discretion</a:t>
            </a:r>
          </a:p>
          <a:p>
            <a:pPr lvl="1"/>
            <a:endParaRPr lang="en-US" dirty="0"/>
          </a:p>
          <a:p>
            <a:pPr lvl="1"/>
            <a:r>
              <a:rPr lang="en-US" dirty="0"/>
              <a:t>Strict dualism – influence by international law only if sanctioned by Parliament</a:t>
            </a:r>
          </a:p>
          <a:p>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DDE184B5-749C-BA32-FF65-9E89EED40422}"/>
              </a:ext>
            </a:extLst>
          </p:cNvPr>
          <p:cNvSpPr>
            <a:spLocks noGrp="1"/>
          </p:cNvSpPr>
          <p:nvPr>
            <p:ph type="sldNum" sz="quarter" idx="12"/>
          </p:nvPr>
        </p:nvSpPr>
        <p:spPr/>
        <p:txBody>
          <a:bodyPr/>
          <a:lstStyle/>
          <a:p>
            <a:fld id="{13852458-F49B-4E71-B59A-208EE8647F29}" type="slidenum">
              <a:rPr lang="en-US" smtClean="0"/>
              <a:pPr/>
              <a:t>8</a:t>
            </a:fld>
            <a:endParaRPr lang="en-US"/>
          </a:p>
        </p:txBody>
      </p:sp>
    </p:spTree>
    <p:extLst>
      <p:ext uri="{BB962C8B-B14F-4D97-AF65-F5344CB8AC3E}">
        <p14:creationId xmlns:p14="http://schemas.microsoft.com/office/powerpoint/2010/main" val="3398543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429000"/>
            <a:ext cx="7696200" cy="1872208"/>
          </a:xfrm>
        </p:spPr>
        <p:txBody>
          <a:bodyPr>
            <a:normAutofit/>
          </a:bodyPr>
          <a:lstStyle/>
          <a:p>
            <a:r>
              <a:rPr lang="en-US" dirty="0"/>
              <a:t> </a:t>
            </a:r>
          </a:p>
        </p:txBody>
      </p:sp>
      <p:sp>
        <p:nvSpPr>
          <p:cNvPr id="3" name="Subtitle 2"/>
          <p:cNvSpPr>
            <a:spLocks noGrp="1"/>
          </p:cNvSpPr>
          <p:nvPr>
            <p:ph type="subTitle" idx="1"/>
          </p:nvPr>
        </p:nvSpPr>
        <p:spPr/>
        <p:txBody>
          <a:bodyPr>
            <a:normAutofit/>
          </a:bodyPr>
          <a:lstStyle/>
          <a:p>
            <a:r>
              <a:rPr lang="en-US" sz="2800" b="1" dirty="0"/>
              <a:t> </a:t>
            </a:r>
          </a:p>
        </p:txBody>
      </p:sp>
      <p:sp>
        <p:nvSpPr>
          <p:cNvPr id="4" name="TextBox 3">
            <a:extLst>
              <a:ext uri="{FF2B5EF4-FFF2-40B4-BE49-F238E27FC236}">
                <a16:creationId xmlns:a16="http://schemas.microsoft.com/office/drawing/2014/main" id="{38BB2CC7-FFAE-4B5C-A52C-49EA6C799E42}"/>
              </a:ext>
            </a:extLst>
          </p:cNvPr>
          <p:cNvSpPr txBox="1"/>
          <p:nvPr/>
        </p:nvSpPr>
        <p:spPr>
          <a:xfrm>
            <a:off x="755576" y="3933056"/>
            <a:ext cx="7848872" cy="1446550"/>
          </a:xfrm>
          <a:prstGeom prst="rect">
            <a:avLst/>
          </a:prstGeom>
          <a:noFill/>
        </p:spPr>
        <p:txBody>
          <a:bodyPr wrap="square" rtlCol="0">
            <a:spAutoFit/>
          </a:bodyPr>
          <a:lstStyle/>
          <a:p>
            <a:r>
              <a:rPr lang="en-GB" sz="4400" b="1" dirty="0">
                <a:solidFill>
                  <a:schemeClr val="bg1"/>
                </a:solidFill>
                <a:latin typeface="Arial" panose="020B0604020202020204" pitchFamily="34" charset="0"/>
                <a:cs typeface="Arial" panose="020B0604020202020204" pitchFamily="34" charset="0"/>
              </a:rPr>
              <a:t>The HRA 1998 and the High Watermark: 3 Cases</a:t>
            </a:r>
          </a:p>
        </p:txBody>
      </p:sp>
      <p:sp>
        <p:nvSpPr>
          <p:cNvPr id="5" name="Slide Number Placeholder 4">
            <a:extLst>
              <a:ext uri="{FF2B5EF4-FFF2-40B4-BE49-F238E27FC236}">
                <a16:creationId xmlns:a16="http://schemas.microsoft.com/office/drawing/2014/main" id="{A88C8FFD-91BD-72BB-36A2-2776701611AD}"/>
              </a:ext>
            </a:extLst>
          </p:cNvPr>
          <p:cNvSpPr>
            <a:spLocks noGrp="1"/>
          </p:cNvSpPr>
          <p:nvPr>
            <p:ph type="sldNum" sz="quarter" idx="12"/>
          </p:nvPr>
        </p:nvSpPr>
        <p:spPr/>
        <p:txBody>
          <a:bodyPr/>
          <a:lstStyle/>
          <a:p>
            <a:fld id="{13852458-F49B-4E71-B59A-208EE8647F29}" type="slidenum">
              <a:rPr lang="en-US" smtClean="0"/>
              <a:pPr/>
              <a:t>9</a:t>
            </a:fld>
            <a:endParaRPr lang="en-US"/>
          </a:p>
        </p:txBody>
      </p:sp>
    </p:spTree>
    <p:extLst>
      <p:ext uri="{BB962C8B-B14F-4D97-AF65-F5344CB8AC3E}">
        <p14:creationId xmlns:p14="http://schemas.microsoft.com/office/powerpoint/2010/main" val="1744983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3865</TotalTime>
  <Words>2166</Words>
  <Application>Microsoft Office PowerPoint</Application>
  <PresentationFormat>On-screen Show (4:3)</PresentationFormat>
  <Paragraphs>359</Paragraphs>
  <Slides>40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Office Theme</vt:lpstr>
      <vt:lpstr> </vt:lpstr>
      <vt:lpstr>PowerPoint Presentation</vt:lpstr>
      <vt:lpstr>Overview</vt:lpstr>
      <vt:lpstr>A change in approach?</vt:lpstr>
      <vt:lpstr> </vt:lpstr>
      <vt:lpstr>The Diceyan Framework</vt:lpstr>
      <vt:lpstr>Diceyan Framework (1)</vt:lpstr>
      <vt:lpstr>Diceyan Framework (2)</vt:lpstr>
      <vt:lpstr> </vt:lpstr>
      <vt:lpstr>(1) A v Home Secretary [2004] UKHL 56</vt:lpstr>
      <vt:lpstr>(1) A v Home Secretary [2004] UKHL 56</vt:lpstr>
      <vt:lpstr>(1) A v Home Secretary [2004] UKHL 56</vt:lpstr>
      <vt:lpstr>(1) A v Home Secretary [2004] UKHL 56</vt:lpstr>
      <vt:lpstr>(1) A v Home Secretary [2004] UKHL 56</vt:lpstr>
      <vt:lpstr>(2) Ex p Ullah [2004] UKHL 26</vt:lpstr>
      <vt:lpstr>(2) Ex p Ullah [2004] UKHL 26</vt:lpstr>
      <vt:lpstr>(2) Ex p Ullah [2004] UKHL 26</vt:lpstr>
      <vt:lpstr>(3) YL v Birmingham CC [2007] UKHL 27</vt:lpstr>
      <vt:lpstr>(3) YL v Birmingham CC [2007] UKHL 27</vt:lpstr>
      <vt:lpstr>(3) YL v Birmingham CC [2007] UKHL 27</vt:lpstr>
      <vt:lpstr>(3) YL v Birmingham CC [2007] UKHL 27</vt:lpstr>
      <vt:lpstr>(3) YL v Birmingham CC [2007] UKHL 27</vt:lpstr>
      <vt:lpstr>The Reed Court and the Return of Traditionalism</vt:lpstr>
      <vt:lpstr>The Reed Court</vt:lpstr>
      <vt:lpstr>3 Key Changes</vt:lpstr>
      <vt:lpstr>3 Case Studies</vt:lpstr>
      <vt:lpstr>Begum</vt:lpstr>
      <vt:lpstr>FoTE</vt:lpstr>
      <vt:lpstr>SC</vt:lpstr>
      <vt:lpstr>Deference to the Executive</vt:lpstr>
      <vt:lpstr>Deference to the Executive</vt:lpstr>
      <vt:lpstr>Parliament as Guardian of Constitution/Rights</vt:lpstr>
      <vt:lpstr>Parliament as Guardian of Constitution/Rights</vt:lpstr>
      <vt:lpstr>Parliament as Guardian of Constitution/Rights</vt:lpstr>
      <vt:lpstr>Parliament as the Guardian of Constitution/Rights</vt:lpstr>
      <vt:lpstr>Reduced relevance of international standards</vt:lpstr>
      <vt:lpstr>Significance</vt:lpstr>
      <vt:lpstr>What does this mean for public law decision making? </vt:lpstr>
      <vt:lpstr>PowerPoint Presentation</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 admin</dc:creator>
  <cp:lastModifiedBy>Kuljit Bhogal</cp:lastModifiedBy>
  <cp:revision>171</cp:revision>
  <cp:lastPrinted>2023-06-05T07:26:00Z</cp:lastPrinted>
  <dcterms:created xsi:type="dcterms:W3CDTF">2011-12-16T14:46:52Z</dcterms:created>
  <dcterms:modified xsi:type="dcterms:W3CDTF">2023-06-06T10:08:38Z</dcterms:modified>
</cp:coreProperties>
</file>