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449" r:id="rId6"/>
    <p:sldId id="688" r:id="rId7"/>
    <p:sldId id="759" r:id="rId8"/>
    <p:sldId id="771" r:id="rId9"/>
    <p:sldId id="767" r:id="rId10"/>
    <p:sldId id="769" r:id="rId11"/>
    <p:sldId id="768" r:id="rId12"/>
    <p:sldId id="766" r:id="rId13"/>
    <p:sldId id="761" r:id="rId14"/>
    <p:sldId id="764" r:id="rId15"/>
    <p:sldId id="765" r:id="rId16"/>
    <p:sldId id="762" r:id="rId17"/>
    <p:sldId id="773" r:id="rId18"/>
    <p:sldId id="774" r:id="rId19"/>
    <p:sldId id="775" r:id="rId20"/>
    <p:sldId id="758" r:id="rId21"/>
    <p:sldId id="760" r:id="rId22"/>
    <p:sldId id="772" r:id="rId23"/>
    <p:sldId id="763" r:id="rId24"/>
    <p:sldId id="777" r:id="rId25"/>
    <p:sldId id="778" r:id="rId26"/>
    <p:sldId id="776" r:id="rId27"/>
    <p:sldId id="605" r:id="rId28"/>
    <p:sldId id="757" r:id="rId2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p15:clr>
            <a:srgbClr val="A4A3A4"/>
          </p15:clr>
        </p15:guide>
        <p15:guide id="2" orient="horz" pos="720">
          <p15:clr>
            <a:srgbClr val="A4A3A4"/>
          </p15:clr>
        </p15:guide>
        <p15:guide id="3" orient="horz" pos="912">
          <p15:clr>
            <a:srgbClr val="A4A3A4"/>
          </p15:clr>
        </p15:guide>
        <p15:guide id="4" orient="horz" pos="240">
          <p15:clr>
            <a:srgbClr val="A4A3A4"/>
          </p15:clr>
        </p15:guide>
        <p15:guide id="5" pos="2880">
          <p15:clr>
            <a:srgbClr val="A4A3A4"/>
          </p15:clr>
        </p15:guide>
        <p15:guide id="6" pos="288">
          <p15:clr>
            <a:srgbClr val="A4A3A4"/>
          </p15:clr>
        </p15:guide>
        <p15:guide id="7" pos="5472">
          <p15:clr>
            <a:srgbClr val="A4A3A4"/>
          </p15:clr>
        </p15:guide>
        <p15:guide id="8" pos="5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24123-FAE4-4346-AE86-CB4A6CB67167}" v="148" dt="2023-06-06T15:44:37.702"/>
    <p1510:client id="{9BDADFF7-C4A6-F54E-B8FB-579455A84AA3}" v="501" dt="2023-06-07T14:42:26.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1"/>
    <p:restoredTop sz="94640"/>
  </p:normalViewPr>
  <p:slideViewPr>
    <p:cSldViewPr snapToGrid="0">
      <p:cViewPr varScale="1">
        <p:scale>
          <a:sx n="102" d="100"/>
          <a:sy n="102" d="100"/>
        </p:scale>
        <p:origin x="848" y="168"/>
      </p:cViewPr>
      <p:guideLst>
        <p:guide orient="horz" pos="3984"/>
        <p:guide orient="horz" pos="720"/>
        <p:guide orient="horz" pos="912"/>
        <p:guide orient="horz" pos="240"/>
        <p:guide pos="2880"/>
        <p:guide pos="288"/>
        <p:guide pos="5472"/>
        <p:guide pos="5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D2B7F92-5DEC-431A-82B5-33CB426C037C}" type="datetimeFigureOut">
              <a:rPr lang="en-GB" smtClean="0"/>
              <a:t>07/06/2023</a:t>
            </a:fld>
            <a:endParaRPr lang="en-GB"/>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310D10D8-B972-42EE-AB21-73BF66878B12}" type="slidenum">
              <a:rPr lang="en-GB" smtClean="0"/>
              <a:t>‹#›</a:t>
            </a:fld>
            <a:endParaRPr lang="en-GB"/>
          </a:p>
        </p:txBody>
      </p:sp>
    </p:spTree>
    <p:extLst>
      <p:ext uri="{BB962C8B-B14F-4D97-AF65-F5344CB8AC3E}">
        <p14:creationId xmlns:p14="http://schemas.microsoft.com/office/powerpoint/2010/main" val="24042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F500C12-9B51-49FE-8B43-6C54733F947E}" type="datetimeFigureOut">
              <a:rPr lang="en-GB" smtClean="0"/>
              <a:t>07/06/2023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03DE236-8766-4A1E-ACF5-ACF789F9921E}" type="slidenum">
              <a:rPr lang="en-GB" smtClean="0"/>
              <a:t>‹#›</a:t>
            </a:fld>
            <a:endParaRPr lang="en-GB"/>
          </a:p>
        </p:txBody>
      </p:sp>
    </p:spTree>
    <p:extLst>
      <p:ext uri="{BB962C8B-B14F-4D97-AF65-F5344CB8AC3E}">
        <p14:creationId xmlns:p14="http://schemas.microsoft.com/office/powerpoint/2010/main" val="396349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a:t>
            </a:fld>
            <a:endParaRPr lang="en-GB"/>
          </a:p>
        </p:txBody>
      </p:sp>
    </p:spTree>
    <p:extLst>
      <p:ext uri="{BB962C8B-B14F-4D97-AF65-F5344CB8AC3E}">
        <p14:creationId xmlns:p14="http://schemas.microsoft.com/office/powerpoint/2010/main" val="390614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10</a:t>
            </a:fld>
            <a:endParaRPr lang="en-GB"/>
          </a:p>
        </p:txBody>
      </p:sp>
    </p:spTree>
    <p:extLst>
      <p:ext uri="{BB962C8B-B14F-4D97-AF65-F5344CB8AC3E}">
        <p14:creationId xmlns:p14="http://schemas.microsoft.com/office/powerpoint/2010/main" val="187548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11</a:t>
            </a:fld>
            <a:endParaRPr lang="en-GB"/>
          </a:p>
        </p:txBody>
      </p:sp>
    </p:spTree>
    <p:extLst>
      <p:ext uri="{BB962C8B-B14F-4D97-AF65-F5344CB8AC3E}">
        <p14:creationId xmlns:p14="http://schemas.microsoft.com/office/powerpoint/2010/main" val="238074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12</a:t>
            </a:fld>
            <a:endParaRPr lang="en-GB"/>
          </a:p>
        </p:txBody>
      </p:sp>
    </p:spTree>
    <p:extLst>
      <p:ext uri="{BB962C8B-B14F-4D97-AF65-F5344CB8AC3E}">
        <p14:creationId xmlns:p14="http://schemas.microsoft.com/office/powerpoint/2010/main" val="2349840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13</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14</a:t>
            </a:fld>
            <a:endParaRPr lang="en-GB"/>
          </a:p>
        </p:txBody>
      </p:sp>
    </p:spTree>
    <p:extLst>
      <p:ext uri="{BB962C8B-B14F-4D97-AF65-F5344CB8AC3E}">
        <p14:creationId xmlns:p14="http://schemas.microsoft.com/office/powerpoint/2010/main" val="421597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15</a:t>
            </a:fld>
            <a:endParaRPr lang="en-GB"/>
          </a:p>
        </p:txBody>
      </p:sp>
    </p:spTree>
    <p:extLst>
      <p:ext uri="{BB962C8B-B14F-4D97-AF65-F5344CB8AC3E}">
        <p14:creationId xmlns:p14="http://schemas.microsoft.com/office/powerpoint/2010/main" val="124683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16</a:t>
            </a:fld>
            <a:endParaRPr lang="en-GB"/>
          </a:p>
        </p:txBody>
      </p:sp>
    </p:spTree>
    <p:extLst>
      <p:ext uri="{BB962C8B-B14F-4D97-AF65-F5344CB8AC3E}">
        <p14:creationId xmlns:p14="http://schemas.microsoft.com/office/powerpoint/2010/main" val="2282185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17</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18</a:t>
            </a:fld>
            <a:endParaRPr lang="en-GB"/>
          </a:p>
        </p:txBody>
      </p:sp>
    </p:spTree>
    <p:extLst>
      <p:ext uri="{BB962C8B-B14F-4D97-AF65-F5344CB8AC3E}">
        <p14:creationId xmlns:p14="http://schemas.microsoft.com/office/powerpoint/2010/main" val="280661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19</a:t>
            </a:fld>
            <a:endParaRPr lang="en-GB"/>
          </a:p>
        </p:txBody>
      </p:sp>
    </p:spTree>
    <p:extLst>
      <p:ext uri="{BB962C8B-B14F-4D97-AF65-F5344CB8AC3E}">
        <p14:creationId xmlns:p14="http://schemas.microsoft.com/office/powerpoint/2010/main" val="318584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2</a:t>
            </a:fld>
            <a:endParaRPr lang="en-GB"/>
          </a:p>
        </p:txBody>
      </p:sp>
    </p:spTree>
    <p:extLst>
      <p:ext uri="{BB962C8B-B14F-4D97-AF65-F5344CB8AC3E}">
        <p14:creationId xmlns:p14="http://schemas.microsoft.com/office/powerpoint/2010/main" val="1200090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20</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21</a:t>
            </a:fld>
            <a:endParaRPr lang="en-GB"/>
          </a:p>
        </p:txBody>
      </p:sp>
    </p:spTree>
    <p:extLst>
      <p:ext uri="{BB962C8B-B14F-4D97-AF65-F5344CB8AC3E}">
        <p14:creationId xmlns:p14="http://schemas.microsoft.com/office/powerpoint/2010/main" val="223333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22</a:t>
            </a:fld>
            <a:endParaRPr lang="en-GB"/>
          </a:p>
        </p:txBody>
      </p:sp>
    </p:spTree>
    <p:extLst>
      <p:ext uri="{BB962C8B-B14F-4D97-AF65-F5344CB8AC3E}">
        <p14:creationId xmlns:p14="http://schemas.microsoft.com/office/powerpoint/2010/main" val="316285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24</a:t>
            </a:fld>
            <a:endParaRPr lang="en-GB"/>
          </a:p>
        </p:txBody>
      </p:sp>
    </p:spTree>
    <p:extLst>
      <p:ext uri="{BB962C8B-B14F-4D97-AF65-F5344CB8AC3E}">
        <p14:creationId xmlns:p14="http://schemas.microsoft.com/office/powerpoint/2010/main" val="380682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A83912-2D45-4910-BBC2-F42C9AB6B713}" type="slidenum">
              <a:rPr lang="en-GB" smtClean="0"/>
              <a:t>25</a:t>
            </a:fld>
            <a:endParaRPr lang="en-GB"/>
          </a:p>
        </p:txBody>
      </p:sp>
    </p:spTree>
    <p:extLst>
      <p:ext uri="{BB962C8B-B14F-4D97-AF65-F5344CB8AC3E}">
        <p14:creationId xmlns:p14="http://schemas.microsoft.com/office/powerpoint/2010/main" val="56693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3</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4</a:t>
            </a:fld>
            <a:endParaRPr lang="en-GB"/>
          </a:p>
        </p:txBody>
      </p:sp>
    </p:spTree>
    <p:extLst>
      <p:ext uri="{BB962C8B-B14F-4D97-AF65-F5344CB8AC3E}">
        <p14:creationId xmlns:p14="http://schemas.microsoft.com/office/powerpoint/2010/main" val="217875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5</a:t>
            </a:fld>
            <a:endParaRPr lang="en-GB"/>
          </a:p>
        </p:txBody>
      </p:sp>
    </p:spTree>
    <p:extLst>
      <p:ext uri="{BB962C8B-B14F-4D97-AF65-F5344CB8AC3E}">
        <p14:creationId xmlns:p14="http://schemas.microsoft.com/office/powerpoint/2010/main" val="307372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6</a:t>
            </a:fld>
            <a:endParaRPr lang="en-GB"/>
          </a:p>
        </p:txBody>
      </p:sp>
    </p:spTree>
    <p:extLst>
      <p:ext uri="{BB962C8B-B14F-4D97-AF65-F5344CB8AC3E}">
        <p14:creationId xmlns:p14="http://schemas.microsoft.com/office/powerpoint/2010/main" val="38919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7</a:t>
            </a:fld>
            <a:endParaRPr lang="en-GB"/>
          </a:p>
        </p:txBody>
      </p:sp>
    </p:spTree>
    <p:extLst>
      <p:ext uri="{BB962C8B-B14F-4D97-AF65-F5344CB8AC3E}">
        <p14:creationId xmlns:p14="http://schemas.microsoft.com/office/powerpoint/2010/main" val="368449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8</a:t>
            </a:fld>
            <a:endParaRPr lang="en-GB"/>
          </a:p>
        </p:txBody>
      </p:sp>
    </p:spTree>
    <p:extLst>
      <p:ext uri="{BB962C8B-B14F-4D97-AF65-F5344CB8AC3E}">
        <p14:creationId xmlns:p14="http://schemas.microsoft.com/office/powerpoint/2010/main" val="52295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9</a:t>
            </a:fld>
            <a:endParaRPr lang="en-GB"/>
          </a:p>
        </p:txBody>
      </p:sp>
    </p:spTree>
    <p:extLst>
      <p:ext uri="{BB962C8B-B14F-4D97-AF65-F5344CB8AC3E}">
        <p14:creationId xmlns:p14="http://schemas.microsoft.com/office/powerpoint/2010/main" val="352535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7696200" cy="685800"/>
          </a:xfrm>
        </p:spPr>
        <p:txBody>
          <a:bodyPr anchor="t">
            <a:normAutofit/>
          </a:bodyPr>
          <a:lstStyle>
            <a:lvl1pPr>
              <a:defRPr sz="3200">
                <a:solidFill>
                  <a:schemeClr val="bg1">
                    <a:alpha val="7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457200" y="5562600"/>
            <a:ext cx="7696200" cy="762000"/>
          </a:xfrm>
          <a:noFill/>
          <a:ln>
            <a:noFill/>
          </a:ln>
        </p:spPr>
        <p:txBody>
          <a:bodyPr tIns="0"/>
          <a:lstStyle>
            <a:lvl1pPr marL="0" indent="0" algn="l">
              <a:buNone/>
              <a:defRPr sz="2400">
                <a:solidFill>
                  <a:srgbClr val="F05A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6/7/23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
        <p:nvSpPr>
          <p:cNvPr id="7" name="Rectangle 6"/>
          <p:cNvSpPr/>
          <p:nvPr userDrawn="1"/>
        </p:nvSpPr>
        <p:spPr>
          <a:xfrm>
            <a:off x="0" y="0"/>
            <a:ext cx="9144000" cy="3429000"/>
          </a:xfrm>
          <a:prstGeom prst="rect">
            <a:avLst/>
          </a:prstGeom>
          <a:solidFill>
            <a:srgbClr val="374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rstoneLogoNeg_SmallRGB.png"/>
          <p:cNvPicPr>
            <a:picLocks noChangeAspect="1"/>
          </p:cNvPicPr>
          <p:nvPr userDrawn="1"/>
        </p:nvPicPr>
        <p:blipFill>
          <a:blip r:embed="rId3"/>
          <a:stretch>
            <a:fillRect/>
          </a:stretch>
        </p:blipFill>
        <p:spPr>
          <a:xfrm>
            <a:off x="457200" y="1600200"/>
            <a:ext cx="4114800" cy="132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6/7/23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8DB14DC-34FE-4D7F-90CA-56C03DC3DC1A}" type="datetimeFigureOut">
              <a:rPr lang="en-US" smtClean="0"/>
              <a:pPr/>
              <a:t>6/7/23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8DB14DC-34FE-4D7F-90CA-56C03DC3DC1A}" type="datetimeFigureOut">
              <a:rPr lang="en-US" smtClean="0"/>
              <a:pPr/>
              <a:t>6/7/23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6/7/23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B14DC-34FE-4D7F-90CA-56C03DC3DC1A}" type="datetimeFigureOut">
              <a:rPr lang="en-US" smtClean="0"/>
              <a:pPr/>
              <a:t>6/7/23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s_PPT_bgrd2.gif"/>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CornerstoneLetterSymbolNeg_RGB.png"/>
          <p:cNvPicPr>
            <a:picLocks noChangeAspect="1"/>
          </p:cNvPicPr>
          <p:nvPr userDrawn="1"/>
        </p:nvPicPr>
        <p:blipFill>
          <a:blip r:embed="rId3"/>
          <a:stretch>
            <a:fillRect/>
          </a:stretch>
        </p:blipFill>
        <p:spPr>
          <a:xfrm>
            <a:off x="457200" y="3733800"/>
            <a:ext cx="563809" cy="563809"/>
          </a:xfrm>
          <a:prstGeom prst="rect">
            <a:avLst/>
          </a:prstGeom>
        </p:spPr>
      </p:pic>
      <p:sp>
        <p:nvSpPr>
          <p:cNvPr id="2" name="Title 1"/>
          <p:cNvSpPr>
            <a:spLocks noGrp="1"/>
          </p:cNvSpPr>
          <p:nvPr>
            <p:ph type="title"/>
          </p:nvPr>
        </p:nvSpPr>
        <p:spPr>
          <a:xfrm>
            <a:off x="1143000" y="3733800"/>
            <a:ext cx="7543800" cy="762000"/>
          </a:xfrm>
        </p:spPr>
        <p:txBody>
          <a:bodyPr/>
          <a:lstStyle>
            <a:lvl1pPr>
              <a:defRPr>
                <a:solidFill>
                  <a:schemeClr val="bg1"/>
                </a:solidFil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6/7/23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774700"/>
          </a:xfrm>
          <a:solidFill>
            <a:srgbClr val="374646">
              <a:alpha val="80000"/>
            </a:srgbClr>
          </a:solidFill>
        </p:spPr>
        <p:txBody>
          <a:bodyPr anchor="b"/>
          <a:lstStyle>
            <a:lvl1pPr algn="l">
              <a:defRPr sz="2000" b="1">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6/7/23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519738"/>
            <a:ext cx="5486400" cy="38100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40493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900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6/7/23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81000"/>
            <a:ext cx="7543800" cy="762000"/>
          </a:xfrm>
          <a:prstGeom prst="rect">
            <a:avLst/>
          </a:prstGeom>
          <a:ln>
            <a:noFill/>
          </a:ln>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724400"/>
          </a:xfrm>
          <a:prstGeom prst="rect">
            <a:avLst/>
          </a:prstGeom>
          <a:solidFill>
            <a:schemeClr val="bg1">
              <a:alpha val="60000"/>
            </a:schemeClr>
          </a:solidFill>
          <a:ln>
            <a:noFill/>
          </a:ln>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noFill/>
        </p:spPr>
        <p:txBody>
          <a:bodyPr vert="horz" lIns="91440" tIns="45720" rIns="91440" bIns="45720" rtlCol="0" anchor="ctr"/>
          <a:lstStyle>
            <a:lvl1pPr algn="l">
              <a:defRPr sz="1200">
                <a:solidFill>
                  <a:srgbClr val="F05AA0">
                    <a:alpha val="70000"/>
                  </a:srgbClr>
                </a:solidFill>
                <a:latin typeface="Arial"/>
                <a:cs typeface="Arial"/>
              </a:defRPr>
            </a:lvl1pPr>
          </a:lstStyle>
          <a:p>
            <a:fld id="{88DB14DC-34FE-4D7F-90CA-56C03DC3DC1A}" type="datetimeFigureOut">
              <a:rPr lang="en-US" smtClean="0"/>
              <a:pPr/>
              <a:t>6/7/23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05AA0">
                    <a:alpha val="70000"/>
                  </a:srgb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05AA0">
                    <a:alpha val="70000"/>
                  </a:srgbClr>
                </a:solidFill>
                <a:latin typeface="Arial"/>
                <a:cs typeface="Arial"/>
              </a:defRPr>
            </a:lvl1pPr>
          </a:lstStyle>
          <a:p>
            <a:fld id="{13852458-F49B-4E71-B59A-208EE8647F29}" type="slidenum">
              <a:rPr lang="en-US" smtClean="0"/>
              <a:pPr/>
              <a:t>‹#›</a:t>
            </a:fld>
            <a:endParaRPr lang="en-US"/>
          </a:p>
        </p:txBody>
      </p:sp>
      <p:pic>
        <p:nvPicPr>
          <p:cNvPr id="8" name="Picture 7" descr="CornerstoneLetterSymbol_RGB.gif"/>
          <p:cNvPicPr>
            <a:picLocks noChangeAspect="1"/>
          </p:cNvPicPr>
          <p:nvPr userDrawn="1"/>
        </p:nvPicPr>
        <p:blipFill>
          <a:blip r:embed="rId12"/>
          <a:stretch>
            <a:fillRect/>
          </a:stretch>
        </p:blipFill>
        <p:spPr>
          <a:xfrm>
            <a:off x="8153400" y="381000"/>
            <a:ext cx="552450" cy="5494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3200" b="1" kern="1200">
          <a:solidFill>
            <a:srgbClr val="374646"/>
          </a:solidFill>
          <a:latin typeface="Arial"/>
          <a:ea typeface="+mj-ea"/>
          <a:cs typeface="Arial"/>
        </a:defRPr>
      </a:lvl1pPr>
    </p:titleStyle>
    <p:bodyStyle>
      <a:lvl1pPr marL="342900" indent="-34290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363" y="3717032"/>
            <a:ext cx="7696200" cy="1134988"/>
          </a:xfrm>
        </p:spPr>
        <p:txBody>
          <a:bodyPr>
            <a:noAutofit/>
          </a:bodyPr>
          <a:lstStyle/>
          <a:p>
            <a:pPr algn="ctr"/>
            <a:r>
              <a:rPr lang="en-GB" sz="3600">
                <a:latin typeface="Cambria" panose="02040503050406030204" pitchFamily="18" charset="0"/>
              </a:rPr>
              <a:t>Duty of Candour and its Impact</a:t>
            </a:r>
          </a:p>
        </p:txBody>
      </p:sp>
      <p:sp>
        <p:nvSpPr>
          <p:cNvPr id="3" name="Subtitle 2"/>
          <p:cNvSpPr>
            <a:spLocks noGrp="1"/>
          </p:cNvSpPr>
          <p:nvPr>
            <p:ph type="subTitle" idx="1"/>
          </p:nvPr>
        </p:nvSpPr>
        <p:spPr/>
        <p:txBody>
          <a:bodyPr>
            <a:normAutofit/>
          </a:bodyPr>
          <a:lstStyle/>
          <a:p>
            <a:pPr algn="ctr"/>
            <a:r>
              <a:rPr lang="en-US" sz="3000" b="1">
                <a:latin typeface="Cambria" panose="02040503050406030204" pitchFamily="18" charset="0"/>
              </a:rPr>
              <a:t>Andy Lane</a:t>
            </a:r>
            <a:r>
              <a:rPr lang="en-GB" sz="3000" b="1">
                <a:latin typeface="Cambria" panose="02040503050406030204" pitchFamily="18" charset="0"/>
              </a:rPr>
              <a:t> and Matt Lewin</a:t>
            </a:r>
            <a:endParaRPr lang="en-US" sz="3000">
              <a:latin typeface="Cambria" panose="02040503050406030204" pitchFamily="18" charset="0"/>
            </a:endParaRPr>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4179-7A59-0A93-0134-C290D042C72E}"/>
              </a:ext>
            </a:extLst>
          </p:cNvPr>
          <p:cNvSpPr>
            <a:spLocks noGrp="1"/>
          </p:cNvSpPr>
          <p:nvPr>
            <p:ph type="title"/>
          </p:nvPr>
        </p:nvSpPr>
        <p:spPr/>
        <p:txBody>
          <a:bodyPr>
            <a:normAutofit fontScale="90000"/>
          </a:bodyPr>
          <a:lstStyle/>
          <a:p>
            <a:pPr algn="ctr"/>
            <a:r>
              <a:rPr lang="en-GB">
                <a:solidFill>
                  <a:srgbClr val="F05AA0"/>
                </a:solidFill>
              </a:rPr>
              <a:t>Extent of Duty</a:t>
            </a:r>
            <a:br>
              <a:rPr lang="en-GB">
                <a:solidFill>
                  <a:srgbClr val="F05AA0"/>
                </a:solidFill>
              </a:rPr>
            </a:br>
            <a:r>
              <a:rPr lang="en-GB" sz="2000">
                <a:solidFill>
                  <a:srgbClr val="F05AA0"/>
                </a:solidFill>
              </a:rPr>
              <a:t>All parties</a:t>
            </a:r>
            <a:endParaRPr lang="en-US">
              <a:solidFill>
                <a:srgbClr val="F05AA0"/>
              </a:solidFill>
            </a:endParaRPr>
          </a:p>
        </p:txBody>
      </p:sp>
      <p:sp>
        <p:nvSpPr>
          <p:cNvPr id="3" name="Content Placeholder 2">
            <a:extLst>
              <a:ext uri="{FF2B5EF4-FFF2-40B4-BE49-F238E27FC236}">
                <a16:creationId xmlns:a16="http://schemas.microsoft.com/office/drawing/2014/main" id="{80D3F3FB-DF57-55B5-40E4-CCA307F2C28D}"/>
              </a:ext>
            </a:extLst>
          </p:cNvPr>
          <p:cNvSpPr>
            <a:spLocks noGrp="1"/>
          </p:cNvSpPr>
          <p:nvPr>
            <p:ph sz="half" idx="1"/>
          </p:nvPr>
        </p:nvSpPr>
        <p:spPr>
          <a:xfrm>
            <a:off x="78723" y="1490862"/>
            <a:ext cx="2579025" cy="5086224"/>
          </a:xfrm>
        </p:spPr>
        <p:txBody>
          <a:bodyPr>
            <a:normAutofit lnSpcReduction="10000"/>
          </a:bodyPr>
          <a:lstStyle/>
          <a:p>
            <a:pPr marL="0" indent="0">
              <a:buNone/>
            </a:pPr>
            <a:r>
              <a:rPr lang="en-GB" sz="1800" b="1" u="sng" dirty="0">
                <a:solidFill>
                  <a:srgbClr val="F05AA0"/>
                </a:solidFill>
                <a:latin typeface="Arial" panose="020B0604020202020204" pitchFamily="34" charset="0"/>
                <a:cs typeface="Arial" panose="020B0604020202020204" pitchFamily="34" charset="0"/>
              </a:rPr>
              <a:t>Defendants</a:t>
            </a:r>
            <a:endParaRPr lang="en-GB" sz="1800" b="1" u="sng">
              <a:solidFill>
                <a:srgbClr val="F05AA0"/>
              </a:solidFill>
              <a:latin typeface="Arial" panose="020B0604020202020204" pitchFamily="34" charset="0"/>
              <a:cs typeface="Arial" panose="020B0604020202020204" pitchFamily="34" charset="0"/>
            </a:endParaRPr>
          </a:p>
          <a:p>
            <a:pPr marL="0" indent="0">
              <a:buNone/>
            </a:pPr>
            <a:endParaRPr lang="en-GB" sz="1800" b="1" i="0" u="sng" strike="noStrike">
              <a:solidFill>
                <a:srgbClr val="000000"/>
              </a:solidFill>
              <a:effectLst/>
              <a:latin typeface="Arial" panose="020B0604020202020204" pitchFamily="34" charset="0"/>
              <a:cs typeface="Arial" panose="020B0604020202020204" pitchFamily="34" charset="0"/>
            </a:endParaRPr>
          </a:p>
          <a:p>
            <a:pPr marL="0" indent="0">
              <a:buNone/>
            </a:pPr>
            <a:r>
              <a:rPr lang="en-GB" sz="1800">
                <a:solidFill>
                  <a:srgbClr val="000000"/>
                </a:solidFill>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there is] a very high duty on public authority respondents, not least central government, to assist the court with full and accurate explanations of all the facts relevant to the issue the court must decide.”</a:t>
            </a:r>
          </a:p>
          <a:p>
            <a:pPr marL="0" indent="0">
              <a:buNone/>
            </a:pPr>
            <a:r>
              <a:rPr lang="en-GB" sz="1800">
                <a:solidFill>
                  <a:srgbClr val="000000"/>
                </a:solidFill>
                <a:latin typeface="Arial" panose="020B0604020202020204" pitchFamily="34" charset="0"/>
                <a:cs typeface="Arial" panose="020B0604020202020204" pitchFamily="34" charset="0"/>
              </a:rPr>
              <a:t>[</a:t>
            </a:r>
            <a:r>
              <a:rPr lang="en-GB" sz="1800" b="1" i="1">
                <a:solidFill>
                  <a:srgbClr val="000000"/>
                </a:solidFill>
                <a:latin typeface="Arial" panose="020B0604020202020204" pitchFamily="34" charset="0"/>
                <a:cs typeface="Arial" panose="020B0604020202020204" pitchFamily="34" charset="0"/>
              </a:rPr>
              <a:t>R (Quark) v SSFCA</a:t>
            </a:r>
            <a:r>
              <a:rPr lang="en-GB" sz="1800">
                <a:solidFill>
                  <a:srgbClr val="000000"/>
                </a:solidFill>
                <a:latin typeface="Arial" panose="020B0604020202020204" pitchFamily="34" charset="0"/>
                <a:cs typeface="Arial" panose="020B0604020202020204" pitchFamily="34" charset="0"/>
              </a:rPr>
              <a:t> [2002] EWCA Civ 1409 at para. 50 per Laws LJ]</a:t>
            </a:r>
            <a:r>
              <a:rPr lang="en-GB">
                <a:solidFill>
                  <a:srgbClr val="000000"/>
                </a:solidFill>
                <a:latin typeface="Arial" panose="020B0604020202020204" pitchFamily="34" charset="0"/>
                <a:cs typeface="Arial" panose="020B0604020202020204" pitchFamily="34" charset="0"/>
              </a:rPr>
              <a:t> </a:t>
            </a:r>
            <a:endParaRPr lang="en-GB" b="0" i="0" u="none" strike="noStrike">
              <a:solidFill>
                <a:srgbClr val="000000"/>
              </a:solidFill>
              <a:effectLst/>
              <a:latin typeface="Arial" panose="020B0604020202020204" pitchFamily="34" charset="0"/>
              <a:cs typeface="Arial" panose="020B0604020202020204" pitchFamily="34" charset="0"/>
            </a:endParaRPr>
          </a:p>
          <a:p>
            <a:endParaRPr lang="en-US"/>
          </a:p>
        </p:txBody>
      </p:sp>
      <p:sp>
        <p:nvSpPr>
          <p:cNvPr id="4" name="Content Placeholder 3">
            <a:extLst>
              <a:ext uri="{FF2B5EF4-FFF2-40B4-BE49-F238E27FC236}">
                <a16:creationId xmlns:a16="http://schemas.microsoft.com/office/drawing/2014/main" id="{5FE500CC-F9C6-F774-CC8F-FCD0BC6FFEA2}"/>
              </a:ext>
            </a:extLst>
          </p:cNvPr>
          <p:cNvSpPr>
            <a:spLocks noGrp="1"/>
          </p:cNvSpPr>
          <p:nvPr>
            <p:ph sz="half" idx="2"/>
          </p:nvPr>
        </p:nvSpPr>
        <p:spPr>
          <a:xfrm>
            <a:off x="2717551" y="1490862"/>
            <a:ext cx="3078278" cy="5086224"/>
          </a:xfrm>
        </p:spPr>
        <p:txBody>
          <a:bodyPr>
            <a:normAutofit lnSpcReduction="10000"/>
          </a:bodyPr>
          <a:lstStyle/>
          <a:p>
            <a:pPr marL="0" indent="0">
              <a:buNone/>
            </a:pPr>
            <a:r>
              <a:rPr lang="en-GB" b="1" u="sng">
                <a:solidFill>
                  <a:srgbClr val="F05AA0"/>
                </a:solidFill>
              </a:rPr>
              <a:t>Claimants</a:t>
            </a:r>
          </a:p>
          <a:p>
            <a:pPr marL="0" indent="0">
              <a:buNone/>
            </a:pPr>
            <a:endParaRPr lang="en-GB" b="1" u="sng"/>
          </a:p>
          <a:p>
            <a:pPr marL="0" indent="0">
              <a:buNone/>
            </a:pPr>
            <a:r>
              <a:rPr lang="en-GB" sz="1700" b="0" i="0" u="none" strike="noStrike">
                <a:solidFill>
                  <a:srgbClr val="000000"/>
                </a:solidFill>
                <a:effectLst/>
                <a:latin typeface="Arial" panose="020B0604020202020204" pitchFamily="34" charset="0"/>
                <a:cs typeface="Arial" panose="020B0604020202020204" pitchFamily="34" charset="0"/>
              </a:rPr>
              <a:t>“It is essential that those who bring judicial review proceedings appreciate that there is a duty of candour. That means that they must put before the judge all relevant material, and in particular any material which may be adverse, or may appear to be adverse. They must not leave the situation that the judge does not have the full picture in order to make the relevant decision.”</a:t>
            </a:r>
          </a:p>
          <a:p>
            <a:pPr marL="0" indent="0">
              <a:buNone/>
            </a:pPr>
            <a:r>
              <a:rPr lang="en-GB" sz="1700">
                <a:solidFill>
                  <a:srgbClr val="000000"/>
                </a:solidFill>
                <a:latin typeface="Arial" panose="020B0604020202020204" pitchFamily="34" charset="0"/>
                <a:cs typeface="Arial" panose="020B0604020202020204" pitchFamily="34" charset="0"/>
              </a:rPr>
              <a:t>[</a:t>
            </a:r>
            <a:r>
              <a:rPr lang="en-GB" sz="1700" b="1" i="1">
                <a:solidFill>
                  <a:srgbClr val="000000"/>
                </a:solidFill>
                <a:latin typeface="Arial" panose="020B0604020202020204" pitchFamily="34" charset="0"/>
                <a:cs typeface="Arial" panose="020B0604020202020204" pitchFamily="34" charset="0"/>
              </a:rPr>
              <a:t>R (I) v SSHD</a:t>
            </a:r>
            <a:r>
              <a:rPr lang="en-GB" sz="1700">
                <a:solidFill>
                  <a:srgbClr val="000000"/>
                </a:solidFill>
                <a:latin typeface="Arial" panose="020B0604020202020204" pitchFamily="34" charset="0"/>
                <a:cs typeface="Arial" panose="020B0604020202020204" pitchFamily="34" charset="0"/>
              </a:rPr>
              <a:t> [2007] EWHC 3103 (Admin) at para. 8 per Collins J]</a:t>
            </a:r>
            <a:endParaRPr lang="en-GB" sz="1700" b="0" i="0" u="none" strike="noStrike">
              <a:solidFill>
                <a:srgbClr val="000000"/>
              </a:solidFill>
              <a:effectLst/>
              <a:latin typeface="Arial" panose="020B0604020202020204" pitchFamily="34" charset="0"/>
              <a:cs typeface="Arial" panose="020B0604020202020204" pitchFamily="34" charset="0"/>
            </a:endParaRPr>
          </a:p>
          <a:p>
            <a:pPr marL="0" indent="0">
              <a:buNone/>
            </a:pPr>
            <a:endParaRPr lang="en-GB" b="0" i="0" u="none" strike="noStrike">
              <a:solidFill>
                <a:srgbClr val="000000"/>
              </a:solidFill>
              <a:effectLst/>
              <a:latin typeface="Source Sans Pro" panose="020F0502020204030204" pitchFamily="34" charset="0"/>
            </a:endParaRPr>
          </a:p>
          <a:p>
            <a:pPr marL="0" indent="0">
              <a:buNone/>
            </a:pPr>
            <a:endParaRPr lang="en-US"/>
          </a:p>
        </p:txBody>
      </p:sp>
      <p:sp>
        <p:nvSpPr>
          <p:cNvPr id="9" name="Content Placeholder 3">
            <a:extLst>
              <a:ext uri="{FF2B5EF4-FFF2-40B4-BE49-F238E27FC236}">
                <a16:creationId xmlns:a16="http://schemas.microsoft.com/office/drawing/2014/main" id="{021AB6F1-AEE6-582D-5C1A-2846808EA68D}"/>
              </a:ext>
            </a:extLst>
          </p:cNvPr>
          <p:cNvSpPr>
            <a:spLocks noGrp="1"/>
          </p:cNvSpPr>
          <p:nvPr/>
        </p:nvSpPr>
        <p:spPr>
          <a:xfrm>
            <a:off x="5855632" y="1490862"/>
            <a:ext cx="3169867" cy="5086224"/>
          </a:xfrm>
          <a:prstGeom prst="rect">
            <a:avLst/>
          </a:prstGeom>
          <a:solidFill>
            <a:schemeClr val="bg1">
              <a:alpha val="60000"/>
            </a:schemeClr>
          </a:solidFill>
          <a:ln>
            <a:noFill/>
          </a:ln>
        </p:spPr>
        <p:txBody>
          <a:bodyPr vert="horz" lIns="91440" tIns="45720" rIns="91440" bIns="45720" rtlCol="0">
            <a:normAutofit/>
          </a:bodyPr>
          <a:lstStyle>
            <a:lvl1pPr marL="342900" indent="-3429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b="1" u="sng">
                <a:solidFill>
                  <a:srgbClr val="F05AA0"/>
                </a:solidFill>
              </a:rPr>
              <a:t>Interested parties</a:t>
            </a:r>
          </a:p>
          <a:p>
            <a:pPr marL="0" indent="0">
              <a:buNone/>
            </a:pPr>
            <a:endParaRPr lang="en-GB" b="1" u="sng"/>
          </a:p>
          <a:p>
            <a:pPr marL="0" indent="0">
              <a:buNone/>
            </a:pPr>
            <a:r>
              <a:rPr lang="en-GB" sz="1800" b="0" i="0" u="none" strike="noStrike">
                <a:solidFill>
                  <a:srgbClr val="000000"/>
                </a:solidFill>
                <a:effectLst/>
                <a:latin typeface="Arial" panose="020B0604020202020204" pitchFamily="34" charset="0"/>
                <a:cs typeface="Arial" panose="020B0604020202020204" pitchFamily="34" charset="0"/>
              </a:rPr>
              <a:t>“</a:t>
            </a:r>
            <a:r>
              <a:rPr lang="en-GB" sz="1600" b="0" i="0" u="none" strike="noStrike">
                <a:solidFill>
                  <a:srgbClr val="000000"/>
                </a:solidFill>
                <a:effectLst/>
                <a:latin typeface="Arial" panose="020B0604020202020204" pitchFamily="34" charset="0"/>
                <a:cs typeface="Arial" panose="020B0604020202020204" pitchFamily="34" charset="0"/>
              </a:rPr>
              <a:t>In this case that duty certainly rested on the first respondent, the Department of the Environment of Belize ("the DoE")…But for present purposes its most important consequence is that BECOL was also, in my opinion, under a duty to make candid disclosure to the court.</a:t>
            </a:r>
            <a:r>
              <a:rPr lang="en-GB" sz="1800" b="0" i="0" u="none" strike="noStrike">
                <a:solidFill>
                  <a:srgbClr val="000000"/>
                </a:solidFill>
                <a:effectLst/>
                <a:latin typeface="Arial" panose="020B0604020202020204" pitchFamily="34" charset="0"/>
                <a:cs typeface="Arial" panose="020B0604020202020204" pitchFamily="34" charset="0"/>
              </a:rPr>
              <a:t>”</a:t>
            </a:r>
          </a:p>
          <a:p>
            <a:pPr marL="0" indent="0">
              <a:buNone/>
            </a:pPr>
            <a:r>
              <a:rPr lang="en-GB" sz="1800">
                <a:solidFill>
                  <a:srgbClr val="000000"/>
                </a:solidFill>
                <a:latin typeface="Arial" panose="020B0604020202020204" pitchFamily="34" charset="0"/>
                <a:cs typeface="Arial" panose="020B0604020202020204" pitchFamily="34" charset="0"/>
              </a:rPr>
              <a:t>[</a:t>
            </a:r>
            <a:r>
              <a:rPr lang="en-GB" sz="1800" b="1" i="1">
                <a:solidFill>
                  <a:srgbClr val="000000"/>
                </a:solidFill>
                <a:latin typeface="Arial" panose="020B0604020202020204" pitchFamily="34" charset="0"/>
                <a:cs typeface="Arial" panose="020B0604020202020204" pitchFamily="34" charset="0"/>
              </a:rPr>
              <a:t>Belize Alliance if Conservation NGOs v DoE </a:t>
            </a:r>
            <a:r>
              <a:rPr lang="en-GB" sz="1800">
                <a:solidFill>
                  <a:srgbClr val="000000"/>
                </a:solidFill>
                <a:latin typeface="Arial" panose="020B0604020202020204" pitchFamily="34" charset="0"/>
                <a:cs typeface="Arial" panose="020B0604020202020204" pitchFamily="34" charset="0"/>
              </a:rPr>
              <a:t>[2004] UKPC 6 at para. 87 per Lord Hoffman]</a:t>
            </a:r>
            <a:endParaRPr lang="en-GB" sz="1800" b="0" i="0" u="none" strike="noStrike">
              <a:solidFill>
                <a:srgbClr val="000000"/>
              </a:solidFill>
              <a:effectLst/>
              <a:latin typeface="Arial" panose="020B0604020202020204" pitchFamily="34" charset="0"/>
              <a:cs typeface="Arial" panose="020B0604020202020204" pitchFamily="34" charset="0"/>
            </a:endParaRPr>
          </a:p>
          <a:p>
            <a:pPr marL="0" indent="0">
              <a:buNone/>
            </a:pPr>
            <a:endParaRPr lang="en-GB" b="0" i="0" u="none" strike="noStrike">
              <a:solidFill>
                <a:srgbClr val="000000"/>
              </a:solidFill>
              <a:effectLst/>
              <a:latin typeface="Source Sans Pro" panose="020F0502020204030204" pitchFamily="34" charset="0"/>
            </a:endParaRPr>
          </a:p>
          <a:p>
            <a:pPr marL="0" indent="0">
              <a:buNone/>
            </a:pPr>
            <a:endParaRPr lang="en-US"/>
          </a:p>
        </p:txBody>
      </p:sp>
    </p:spTree>
    <p:extLst>
      <p:ext uri="{BB962C8B-B14F-4D97-AF65-F5344CB8AC3E}">
        <p14:creationId xmlns:p14="http://schemas.microsoft.com/office/powerpoint/2010/main" val="242278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E508-E88C-F10B-0B61-121284E26A65}"/>
              </a:ext>
            </a:extLst>
          </p:cNvPr>
          <p:cNvSpPr>
            <a:spLocks noGrp="1"/>
          </p:cNvSpPr>
          <p:nvPr>
            <p:ph type="title"/>
          </p:nvPr>
        </p:nvSpPr>
        <p:spPr/>
        <p:txBody>
          <a:bodyPr>
            <a:normAutofit fontScale="90000"/>
          </a:bodyPr>
          <a:lstStyle/>
          <a:p>
            <a:pPr algn="ctr"/>
            <a:r>
              <a:rPr lang="en-GB">
                <a:solidFill>
                  <a:srgbClr val="F05AA0"/>
                </a:solidFill>
              </a:rPr>
              <a:t>Means of compliance </a:t>
            </a:r>
            <a:br>
              <a:rPr lang="en-GB">
                <a:solidFill>
                  <a:srgbClr val="F05AA0"/>
                </a:solidFill>
              </a:rPr>
            </a:br>
            <a:r>
              <a:rPr lang="en-GB" sz="2000">
                <a:solidFill>
                  <a:srgbClr val="F05AA0"/>
                </a:solidFill>
              </a:rPr>
              <a:t>Disclosure generally minimum requirement </a:t>
            </a:r>
            <a:endParaRPr lang="en-US">
              <a:solidFill>
                <a:srgbClr val="F05AA0"/>
              </a:solidFill>
            </a:endParaRPr>
          </a:p>
        </p:txBody>
      </p:sp>
      <p:sp>
        <p:nvSpPr>
          <p:cNvPr id="3" name="Content Placeholder 2">
            <a:extLst>
              <a:ext uri="{FF2B5EF4-FFF2-40B4-BE49-F238E27FC236}">
                <a16:creationId xmlns:a16="http://schemas.microsoft.com/office/drawing/2014/main" id="{1041F115-11B1-FB3B-04EC-C29758A02B17}"/>
              </a:ext>
            </a:extLst>
          </p:cNvPr>
          <p:cNvSpPr>
            <a:spLocks noGrp="1"/>
          </p:cNvSpPr>
          <p:nvPr>
            <p:ph sz="half" idx="1"/>
          </p:nvPr>
        </p:nvSpPr>
        <p:spPr>
          <a:xfrm>
            <a:off x="457200" y="1600200"/>
            <a:ext cx="8323462" cy="4525963"/>
          </a:xfrm>
        </p:spPr>
        <p:txBody>
          <a:bodyPr>
            <a:normAutofit fontScale="85000" lnSpcReduction="20000"/>
          </a:bodyPr>
          <a:lstStyle/>
          <a:p>
            <a:pPr marL="0" indent="0" algn="ctr">
              <a:buNone/>
            </a:pPr>
            <a:r>
              <a:rPr lang="en-GB" b="1"/>
              <a:t>Summarise information/document</a:t>
            </a:r>
          </a:p>
          <a:p>
            <a:pPr marL="0" indent="0" algn="ctr">
              <a:buNone/>
            </a:pPr>
            <a:endParaRPr lang="en-GB"/>
          </a:p>
          <a:p>
            <a:pPr marL="0" indent="0" algn="ctr">
              <a:buNone/>
            </a:pPr>
            <a:endParaRPr lang="en-GB"/>
          </a:p>
          <a:p>
            <a:pPr marL="0" indent="0" algn="ctr">
              <a:buNone/>
            </a:pPr>
            <a:endParaRPr lang="en-GB"/>
          </a:p>
          <a:p>
            <a:pPr marL="0" indent="0" algn="ctr">
              <a:buNone/>
            </a:pPr>
            <a:endParaRPr lang="en-GB" b="1"/>
          </a:p>
          <a:p>
            <a:pPr marL="0" indent="0" algn="ctr">
              <a:buNone/>
            </a:pPr>
            <a:endParaRPr lang="en-GB" b="1"/>
          </a:p>
          <a:p>
            <a:pPr marL="0" indent="0" algn="ctr">
              <a:buNone/>
            </a:pPr>
            <a:r>
              <a:rPr lang="en-GB" b="1"/>
              <a:t>Disclosure</a:t>
            </a:r>
          </a:p>
          <a:p>
            <a:pPr marL="0" indent="0" algn="ctr">
              <a:buNone/>
            </a:pPr>
            <a:endParaRPr lang="en-GB"/>
          </a:p>
          <a:p>
            <a:pPr marL="0" indent="0" algn="ctr">
              <a:buNone/>
            </a:pPr>
            <a:endParaRPr lang="en-GB"/>
          </a:p>
          <a:p>
            <a:pPr marL="0" indent="0" algn="ctr">
              <a:buNone/>
            </a:pPr>
            <a:endParaRPr lang="en-GB"/>
          </a:p>
          <a:p>
            <a:pPr marL="0" indent="0" algn="ctr">
              <a:buNone/>
            </a:pPr>
            <a:endParaRPr lang="en-GB" b="1"/>
          </a:p>
          <a:p>
            <a:pPr marL="0" indent="0" algn="ctr">
              <a:buNone/>
            </a:pPr>
            <a:endParaRPr lang="en-GB" b="1"/>
          </a:p>
          <a:p>
            <a:pPr marL="0" indent="0" algn="ctr">
              <a:buNone/>
            </a:pPr>
            <a:r>
              <a:rPr lang="en-GB" b="1"/>
              <a:t>Explain significance</a:t>
            </a:r>
          </a:p>
          <a:p>
            <a:pPr marL="0" indent="0" algn="ctr">
              <a:buNone/>
            </a:pPr>
            <a:r>
              <a:rPr lang="en-GB"/>
              <a:t>(In statement of case)</a:t>
            </a:r>
          </a:p>
          <a:p>
            <a:pPr marL="0" indent="0" algn="ctr">
              <a:buNone/>
            </a:pPr>
            <a:endParaRPr lang="en-GB"/>
          </a:p>
          <a:p>
            <a:pPr algn="just">
              <a:buFont typeface="Arial" panose="020B0604020202020204" pitchFamily="34" charset="0"/>
              <a:buChar char="•"/>
            </a:pPr>
            <a:r>
              <a:rPr lang="en-GB" b="1" i="1"/>
              <a:t>R(</a:t>
            </a:r>
            <a:r>
              <a:rPr lang="en-GB" b="1" i="1" err="1"/>
              <a:t>Lawer</a:t>
            </a:r>
            <a:r>
              <a:rPr lang="en-GB" b="1" i="1"/>
              <a:t>) v </a:t>
            </a:r>
            <a:r>
              <a:rPr lang="en-GB" b="1" i="1" err="1"/>
              <a:t>Restormel</a:t>
            </a:r>
            <a:r>
              <a:rPr lang="en-GB" b="1" i="1"/>
              <a:t> BC</a:t>
            </a:r>
            <a:r>
              <a:rPr lang="en-GB" i="1"/>
              <a:t> </a:t>
            </a:r>
            <a:r>
              <a:rPr lang="en-GB"/>
              <a:t>[2007] EWHC 2299 (Admin); [2008] HLR 20</a:t>
            </a:r>
            <a:endParaRPr lang="en-GB" i="1"/>
          </a:p>
        </p:txBody>
      </p:sp>
      <p:sp>
        <p:nvSpPr>
          <p:cNvPr id="7" name="Arrow: Down 6">
            <a:extLst>
              <a:ext uri="{FF2B5EF4-FFF2-40B4-BE49-F238E27FC236}">
                <a16:creationId xmlns:a16="http://schemas.microsoft.com/office/drawing/2014/main" id="{5D7FB774-6807-A649-550A-69D481957C09}"/>
              </a:ext>
            </a:extLst>
          </p:cNvPr>
          <p:cNvSpPr/>
          <p:nvPr/>
        </p:nvSpPr>
        <p:spPr>
          <a:xfrm>
            <a:off x="4087368" y="1990532"/>
            <a:ext cx="969264" cy="10709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8D8D45B-65B4-1C8A-1A5B-82EDB8A494AE}"/>
              </a:ext>
            </a:extLst>
          </p:cNvPr>
          <p:cNvSpPr/>
          <p:nvPr/>
        </p:nvSpPr>
        <p:spPr>
          <a:xfrm>
            <a:off x="4130430" y="3487519"/>
            <a:ext cx="969264" cy="10709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53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414-7F7C-B3C8-1C15-C196A352B104}"/>
              </a:ext>
            </a:extLst>
          </p:cNvPr>
          <p:cNvSpPr>
            <a:spLocks noGrp="1"/>
          </p:cNvSpPr>
          <p:nvPr>
            <p:ph type="title"/>
          </p:nvPr>
        </p:nvSpPr>
        <p:spPr/>
        <p:txBody>
          <a:bodyPr>
            <a:noAutofit/>
          </a:bodyPr>
          <a:lstStyle/>
          <a:p>
            <a:pPr algn="ctr"/>
            <a:r>
              <a:rPr lang="en-GB" sz="2400" i="1" u="none" strike="noStrike">
                <a:solidFill>
                  <a:srgbClr val="F05AA0"/>
                </a:solidFill>
                <a:effectLst/>
                <a:latin typeface="Arial" panose="020B0604020202020204" pitchFamily="34" charset="0"/>
                <a:cs typeface="Arial" panose="020B0604020202020204" pitchFamily="34" charset="0"/>
              </a:rPr>
              <a:t>R v SSHD, Ex </a:t>
            </a:r>
            <a:r>
              <a:rPr lang="en-GB" sz="2400" i="1" u="none" strike="noStrike" err="1">
                <a:solidFill>
                  <a:srgbClr val="F05AA0"/>
                </a:solidFill>
                <a:effectLst/>
                <a:latin typeface="Arial" panose="020B0604020202020204" pitchFamily="34" charset="0"/>
                <a:cs typeface="Arial" panose="020B0604020202020204" pitchFamily="34" charset="0"/>
              </a:rPr>
              <a:t>parte</a:t>
            </a:r>
            <a:r>
              <a:rPr lang="en-GB" sz="2400" i="1" u="none" strike="noStrike">
                <a:solidFill>
                  <a:srgbClr val="F05AA0"/>
                </a:solidFill>
                <a:effectLst/>
                <a:latin typeface="Arial" panose="020B0604020202020204" pitchFamily="34" charset="0"/>
                <a:cs typeface="Arial" panose="020B0604020202020204" pitchFamily="34" charset="0"/>
              </a:rPr>
              <a:t> Brown </a:t>
            </a:r>
            <a:br>
              <a:rPr lang="en-GB" sz="2400" i="1" u="none" strike="noStrike">
                <a:solidFill>
                  <a:srgbClr val="F05AA0"/>
                </a:solidFill>
                <a:effectLst/>
                <a:latin typeface="Arial" panose="020B0604020202020204" pitchFamily="34" charset="0"/>
                <a:cs typeface="Arial" panose="020B0604020202020204" pitchFamily="34" charset="0"/>
              </a:rPr>
            </a:br>
            <a:r>
              <a:rPr lang="en-GB" sz="2000" u="none" strike="noStrike">
                <a:solidFill>
                  <a:srgbClr val="F05AA0"/>
                </a:solidFill>
                <a:effectLst/>
                <a:latin typeface="Arial" panose="020B0604020202020204" pitchFamily="34" charset="0"/>
                <a:cs typeface="Arial" panose="020B0604020202020204" pitchFamily="34" charset="0"/>
              </a:rPr>
              <a:t>The Times, 6 February 1984</a:t>
            </a:r>
            <a:endParaRPr lang="en-US" sz="2000">
              <a:solidFill>
                <a:srgbClr val="F05AA0"/>
              </a:solidFill>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E5F55EB0-B427-C2E6-1989-7183322515F1}"/>
              </a:ext>
            </a:extLst>
          </p:cNvPr>
          <p:cNvSpPr>
            <a:spLocks noGrp="1"/>
          </p:cNvSpPr>
          <p:nvPr>
            <p:ph sz="half" idx="1"/>
          </p:nvPr>
        </p:nvSpPr>
        <p:spPr>
          <a:xfrm>
            <a:off x="457200" y="1600200"/>
            <a:ext cx="8366125" cy="4525963"/>
          </a:xfrm>
          <a:prstGeom prst="rect">
            <a:avLst/>
          </a:prstGeom>
          <a:solidFill>
            <a:schemeClr val="bg1">
              <a:alpha val="60000"/>
            </a:schemeClr>
          </a:solidFill>
          <a:ln>
            <a:noFill/>
          </a:ln>
        </p:spPr>
        <p:txBody>
          <a:bodyPr vert="horz" lIns="91440" tIns="45720" rIns="91440" bIns="45720" rtlCol="0">
            <a:normAutofit/>
          </a:bodyPr>
          <a:lstStyle>
            <a:lvl1pPr marL="342900" indent="-3429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b="0" i="0" u="none" strike="noStrike">
                <a:solidFill>
                  <a:srgbClr val="3D3D3D"/>
                </a:solidFill>
                <a:effectLst/>
                <a:latin typeface="Source Sans Pro" panose="020F0502020204030204" pitchFamily="34" charset="0"/>
              </a:rPr>
              <a:t> </a:t>
            </a:r>
            <a:r>
              <a:rPr lang="en-GB">
                <a:effectLst/>
              </a:rPr>
              <a:t>“It was highly desirable for counsel and solicitors instructed by an applicant for judicial review to give further careful consideration to the merits of the application once they had received notice of the respondent's evidence, even though leave to move for judicial review had already been obtained. If that were done, much time, expense and disappointment involved in the hearing of hopeless applications would be saved.”</a:t>
            </a:r>
          </a:p>
          <a:p>
            <a:pPr marL="0" indent="0" algn="r">
              <a:buNone/>
            </a:pPr>
            <a:r>
              <a:rPr lang="en-GB"/>
              <a:t>Hodgson J</a:t>
            </a:r>
            <a:endParaRPr lang="en-GB">
              <a:effectLst/>
            </a:endParaRPr>
          </a:p>
          <a:p>
            <a:endParaRPr lang="en-US"/>
          </a:p>
        </p:txBody>
      </p:sp>
    </p:spTree>
    <p:extLst>
      <p:ext uri="{BB962C8B-B14F-4D97-AF65-F5344CB8AC3E}">
        <p14:creationId xmlns:p14="http://schemas.microsoft.com/office/powerpoint/2010/main" val="245318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rPr>
              <a:t>When does it apply and how is it satisfied?</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4">
            <a:extLst>
              <a:ext uri="{FF2B5EF4-FFF2-40B4-BE49-F238E27FC236}">
                <a16:creationId xmlns:a16="http://schemas.microsoft.com/office/drawing/2014/main" id="{F3C52C6C-5639-D03B-E823-56F09589AEF2}"/>
              </a:ext>
            </a:extLst>
          </p:cNvPr>
          <p:cNvPicPr>
            <a:picLocks noChangeAspect="1"/>
          </p:cNvPicPr>
          <p:nvPr/>
        </p:nvPicPr>
        <p:blipFill>
          <a:blip r:embed="rId3"/>
          <a:stretch>
            <a:fillRect/>
          </a:stretch>
        </p:blipFill>
        <p:spPr>
          <a:xfrm>
            <a:off x="7247694" y="4104370"/>
            <a:ext cx="1820611" cy="1630319"/>
          </a:xfrm>
          <a:prstGeom prst="rect">
            <a:avLst/>
          </a:prstGeom>
        </p:spPr>
      </p:pic>
    </p:spTree>
    <p:extLst>
      <p:ext uri="{BB962C8B-B14F-4D97-AF65-F5344CB8AC3E}">
        <p14:creationId xmlns:p14="http://schemas.microsoft.com/office/powerpoint/2010/main" val="105928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414-7F7C-B3C8-1C15-C196A352B104}"/>
              </a:ext>
            </a:extLst>
          </p:cNvPr>
          <p:cNvSpPr>
            <a:spLocks noGrp="1"/>
          </p:cNvSpPr>
          <p:nvPr>
            <p:ph type="title"/>
          </p:nvPr>
        </p:nvSpPr>
        <p:spPr/>
        <p:txBody>
          <a:bodyPr>
            <a:noAutofit/>
          </a:bodyPr>
          <a:lstStyle/>
          <a:p>
            <a:pPr algn="ctr"/>
            <a:r>
              <a:rPr lang="en-GB" sz="2400">
                <a:solidFill>
                  <a:srgbClr val="F05AA0"/>
                </a:solidFill>
              </a:rPr>
              <a:t>Duty of candour:</a:t>
            </a:r>
            <a:br>
              <a:rPr lang="en-GB" sz="2400">
                <a:solidFill>
                  <a:srgbClr val="F05AA0"/>
                </a:solidFill>
              </a:rPr>
            </a:br>
            <a:r>
              <a:rPr lang="en-GB" sz="2400" b="0">
                <a:solidFill>
                  <a:srgbClr val="F05AA0"/>
                </a:solidFill>
              </a:rPr>
              <a:t>when does it apply?</a:t>
            </a:r>
            <a:endParaRPr lang="en-GB" sz="2400" i="1">
              <a:solidFill>
                <a:srgbClr val="F05AA0"/>
              </a:solidFill>
            </a:endParaRPr>
          </a:p>
        </p:txBody>
      </p:sp>
      <p:grpSp>
        <p:nvGrpSpPr>
          <p:cNvPr id="3" name="Group 2">
            <a:extLst>
              <a:ext uri="{FF2B5EF4-FFF2-40B4-BE49-F238E27FC236}">
                <a16:creationId xmlns:a16="http://schemas.microsoft.com/office/drawing/2014/main" id="{E7AF3FE1-5981-4377-165F-3CB372ABE837}"/>
              </a:ext>
            </a:extLst>
          </p:cNvPr>
          <p:cNvGrpSpPr/>
          <p:nvPr/>
        </p:nvGrpSpPr>
        <p:grpSpPr>
          <a:xfrm>
            <a:off x="6844960" y="1688317"/>
            <a:ext cx="2037066" cy="2037066"/>
            <a:chOff x="632520" y="1772816"/>
            <a:chExt cx="2592288" cy="2592288"/>
          </a:xfrm>
          <a:solidFill>
            <a:srgbClr val="1F497D"/>
          </a:solidFill>
        </p:grpSpPr>
        <p:sp>
          <p:nvSpPr>
            <p:cNvPr id="4" name="Oval 3">
              <a:extLst>
                <a:ext uri="{FF2B5EF4-FFF2-40B4-BE49-F238E27FC236}">
                  <a16:creationId xmlns:a16="http://schemas.microsoft.com/office/drawing/2014/main" id="{D1C00446-7122-1690-61E0-32364C8DC2B2}"/>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xtBox 4">
              <a:extLst>
                <a:ext uri="{FF2B5EF4-FFF2-40B4-BE49-F238E27FC236}">
                  <a16:creationId xmlns:a16="http://schemas.microsoft.com/office/drawing/2014/main" id="{104481F8-1282-7320-E560-23A8FCA9D599}"/>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rPr>
                <a:t>Continuing duty</a:t>
              </a:r>
              <a:endParaRPr lang="en-GB" sz="2200" b="1">
                <a:solidFill>
                  <a:schemeClr val="bg1"/>
                </a:solidFill>
                <a:latin typeface="Arial" panose="020B0604020202020204" pitchFamily="34" charset="0"/>
                <a:ea typeface="ＭＳ Ｐゴシック" panose="020B0600070205080204" pitchFamily="34" charset="-128"/>
                <a:cs typeface="+mn-cs"/>
              </a:endParaRPr>
            </a:p>
          </p:txBody>
        </p:sp>
      </p:grpSp>
      <p:grpSp>
        <p:nvGrpSpPr>
          <p:cNvPr id="10" name="Group 7">
            <a:extLst>
              <a:ext uri="{FF2B5EF4-FFF2-40B4-BE49-F238E27FC236}">
                <a16:creationId xmlns:a16="http://schemas.microsoft.com/office/drawing/2014/main" id="{C5ABBE6D-3893-84B7-AB04-A6A8FA49EF29}"/>
              </a:ext>
            </a:extLst>
          </p:cNvPr>
          <p:cNvGrpSpPr>
            <a:grpSpLocks/>
          </p:cNvGrpSpPr>
          <p:nvPr/>
        </p:nvGrpSpPr>
        <p:grpSpPr bwMode="auto">
          <a:xfrm>
            <a:off x="2473091" y="1988840"/>
            <a:ext cx="4248472" cy="4248472"/>
            <a:chOff x="632520" y="1772816"/>
            <a:chExt cx="2592288" cy="2592288"/>
          </a:xfrm>
        </p:grpSpPr>
        <p:sp>
          <p:nvSpPr>
            <p:cNvPr id="11" name="Oval 10">
              <a:extLst>
                <a:ext uri="{FF2B5EF4-FFF2-40B4-BE49-F238E27FC236}">
                  <a16:creationId xmlns:a16="http://schemas.microsoft.com/office/drawing/2014/main" id="{ABEFE942-76DC-9100-5984-AAA22BA4C3B1}"/>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2" name="TextBox 10">
              <a:extLst>
                <a:ext uri="{FF2B5EF4-FFF2-40B4-BE49-F238E27FC236}">
                  <a16:creationId xmlns:a16="http://schemas.microsoft.com/office/drawing/2014/main" id="{7D450B20-A0D8-3BCA-F4F9-1D0703ADBCA0}"/>
                </a:ext>
              </a:extLst>
            </p:cNvPr>
            <p:cNvSpPr txBox="1">
              <a:spLocks noChangeArrowheads="1"/>
            </p:cNvSpPr>
            <p:nvPr/>
          </p:nvSpPr>
          <p:spPr bwMode="auto">
            <a:xfrm>
              <a:off x="778743" y="2252049"/>
              <a:ext cx="2299841" cy="1633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800" b="1">
                  <a:solidFill>
                    <a:schemeClr val="bg1"/>
                  </a:solidFill>
                </a:rPr>
                <a:t>“</a:t>
              </a:r>
              <a:r>
                <a:rPr lang="en-GB" sz="2800" b="1" i="1">
                  <a:solidFill>
                    <a:schemeClr val="bg1"/>
                  </a:solidFill>
                </a:rPr>
                <a:t>… as soon as the department is aware that someone is likely to test a decision or action affecting them”</a:t>
              </a:r>
              <a:endParaRPr lang="en-GB" sz="2800" b="1">
                <a:solidFill>
                  <a:schemeClr val="bg1"/>
                </a:solidFill>
              </a:endParaRPr>
            </a:p>
          </p:txBody>
        </p:sp>
      </p:grpSp>
      <p:grpSp>
        <p:nvGrpSpPr>
          <p:cNvPr id="13" name="Group 12">
            <a:extLst>
              <a:ext uri="{FF2B5EF4-FFF2-40B4-BE49-F238E27FC236}">
                <a16:creationId xmlns:a16="http://schemas.microsoft.com/office/drawing/2014/main" id="{1EAACE43-6D0E-C02F-B088-74FB71D3A7C9}"/>
              </a:ext>
            </a:extLst>
          </p:cNvPr>
          <p:cNvGrpSpPr/>
          <p:nvPr/>
        </p:nvGrpSpPr>
        <p:grpSpPr>
          <a:xfrm>
            <a:off x="259781" y="1688317"/>
            <a:ext cx="2037066" cy="2037066"/>
            <a:chOff x="632520" y="1772816"/>
            <a:chExt cx="2592288" cy="2592288"/>
          </a:xfrm>
          <a:solidFill>
            <a:srgbClr val="1F497D"/>
          </a:solidFill>
        </p:grpSpPr>
        <p:sp>
          <p:nvSpPr>
            <p:cNvPr id="14" name="Oval 13">
              <a:extLst>
                <a:ext uri="{FF2B5EF4-FFF2-40B4-BE49-F238E27FC236}">
                  <a16:creationId xmlns:a16="http://schemas.microsoft.com/office/drawing/2014/main" id="{47666029-A980-82FE-C3F3-B5CAB590347D}"/>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C8E38581-57DD-EFFF-658F-BBAA95C2F8BE}"/>
                </a:ext>
              </a:extLst>
            </p:cNvPr>
            <p:cNvSpPr txBox="1"/>
            <p:nvPr/>
          </p:nvSpPr>
          <p:spPr>
            <a:xfrm>
              <a:off x="632520" y="2363966"/>
              <a:ext cx="2592288" cy="1409991"/>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Pre-action protocol letter</a:t>
              </a:r>
            </a:p>
          </p:txBody>
        </p:sp>
      </p:grpSp>
      <p:grpSp>
        <p:nvGrpSpPr>
          <p:cNvPr id="16" name="Group 15">
            <a:extLst>
              <a:ext uri="{FF2B5EF4-FFF2-40B4-BE49-F238E27FC236}">
                <a16:creationId xmlns:a16="http://schemas.microsoft.com/office/drawing/2014/main" id="{E77F9F9F-4D6C-563A-54F0-28DA2FE5E653}"/>
              </a:ext>
            </a:extLst>
          </p:cNvPr>
          <p:cNvGrpSpPr/>
          <p:nvPr/>
        </p:nvGrpSpPr>
        <p:grpSpPr>
          <a:xfrm>
            <a:off x="260439" y="4200246"/>
            <a:ext cx="2037066" cy="2037066"/>
            <a:chOff x="632520" y="1772816"/>
            <a:chExt cx="2592288" cy="2592288"/>
          </a:xfrm>
          <a:solidFill>
            <a:srgbClr val="1F497D"/>
          </a:solidFill>
        </p:grpSpPr>
        <p:sp>
          <p:nvSpPr>
            <p:cNvPr id="17" name="Oval 16">
              <a:extLst>
                <a:ext uri="{FF2B5EF4-FFF2-40B4-BE49-F238E27FC236}">
                  <a16:creationId xmlns:a16="http://schemas.microsoft.com/office/drawing/2014/main" id="{86B3DA82-AA6B-B32F-D0F8-BB6272F50434}"/>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TextBox 17">
              <a:extLst>
                <a:ext uri="{FF2B5EF4-FFF2-40B4-BE49-F238E27FC236}">
                  <a16:creationId xmlns:a16="http://schemas.microsoft.com/office/drawing/2014/main" id="{7D5CEE71-FB0C-7121-8DB7-8B75CC9F92A9}"/>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Earlier, if controversial</a:t>
              </a:r>
            </a:p>
          </p:txBody>
        </p:sp>
      </p:grpSp>
      <p:grpSp>
        <p:nvGrpSpPr>
          <p:cNvPr id="19" name="Group 18">
            <a:extLst>
              <a:ext uri="{FF2B5EF4-FFF2-40B4-BE49-F238E27FC236}">
                <a16:creationId xmlns:a16="http://schemas.microsoft.com/office/drawing/2014/main" id="{D8F3CA9A-9D4F-A2F5-C53E-9503D3FADA2B}"/>
              </a:ext>
            </a:extLst>
          </p:cNvPr>
          <p:cNvGrpSpPr/>
          <p:nvPr/>
        </p:nvGrpSpPr>
        <p:grpSpPr>
          <a:xfrm>
            <a:off x="6844960" y="4200246"/>
            <a:ext cx="2037066" cy="2037066"/>
            <a:chOff x="632520" y="1772816"/>
            <a:chExt cx="2592288" cy="2592288"/>
          </a:xfrm>
          <a:solidFill>
            <a:srgbClr val="1F497D"/>
          </a:solidFill>
        </p:grpSpPr>
        <p:sp>
          <p:nvSpPr>
            <p:cNvPr id="20" name="Oval 19">
              <a:extLst>
                <a:ext uri="{FF2B5EF4-FFF2-40B4-BE49-F238E27FC236}">
                  <a16:creationId xmlns:a16="http://schemas.microsoft.com/office/drawing/2014/main" id="{7EBD28C2-EBCF-9798-6A03-FF8D95256A7B}"/>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TextBox 20">
              <a:extLst>
                <a:ext uri="{FF2B5EF4-FFF2-40B4-BE49-F238E27FC236}">
                  <a16:creationId xmlns:a16="http://schemas.microsoft.com/office/drawing/2014/main" id="{33D0F937-12CB-DF6F-D513-D1B6C834C72C}"/>
                </a:ext>
              </a:extLst>
            </p:cNvPr>
            <p:cNvSpPr txBox="1"/>
            <p:nvPr/>
          </p:nvSpPr>
          <p:spPr>
            <a:xfrm>
              <a:off x="632520" y="2363966"/>
              <a:ext cx="2592288" cy="1409991"/>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Until conclusion of proceedings</a:t>
              </a:r>
            </a:p>
          </p:txBody>
        </p:sp>
      </p:grpSp>
    </p:spTree>
    <p:extLst>
      <p:ext uri="{BB962C8B-B14F-4D97-AF65-F5344CB8AC3E}">
        <p14:creationId xmlns:p14="http://schemas.microsoft.com/office/powerpoint/2010/main" val="29212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414-7F7C-B3C8-1C15-C196A352B104}"/>
              </a:ext>
            </a:extLst>
          </p:cNvPr>
          <p:cNvSpPr>
            <a:spLocks noGrp="1"/>
          </p:cNvSpPr>
          <p:nvPr>
            <p:ph type="title"/>
          </p:nvPr>
        </p:nvSpPr>
        <p:spPr/>
        <p:txBody>
          <a:bodyPr>
            <a:noAutofit/>
          </a:bodyPr>
          <a:lstStyle/>
          <a:p>
            <a:pPr algn="ctr"/>
            <a:r>
              <a:rPr lang="en-GB" sz="2400">
                <a:solidFill>
                  <a:srgbClr val="F05AA0"/>
                </a:solidFill>
              </a:rPr>
              <a:t>Duty of candour:</a:t>
            </a:r>
            <a:br>
              <a:rPr lang="en-GB" sz="2400">
                <a:solidFill>
                  <a:srgbClr val="F05AA0"/>
                </a:solidFill>
              </a:rPr>
            </a:br>
            <a:r>
              <a:rPr lang="en-GB" sz="2400" b="0">
                <a:solidFill>
                  <a:srgbClr val="F05AA0"/>
                </a:solidFill>
              </a:rPr>
              <a:t>how is it satisfied?</a:t>
            </a:r>
            <a:endParaRPr lang="en-GB" sz="2400" i="1">
              <a:solidFill>
                <a:srgbClr val="F05AA0"/>
              </a:solidFill>
            </a:endParaRPr>
          </a:p>
        </p:txBody>
      </p:sp>
      <p:grpSp>
        <p:nvGrpSpPr>
          <p:cNvPr id="3" name="Group 2">
            <a:extLst>
              <a:ext uri="{FF2B5EF4-FFF2-40B4-BE49-F238E27FC236}">
                <a16:creationId xmlns:a16="http://schemas.microsoft.com/office/drawing/2014/main" id="{E7AF3FE1-5981-4377-165F-3CB372ABE837}"/>
              </a:ext>
            </a:extLst>
          </p:cNvPr>
          <p:cNvGrpSpPr/>
          <p:nvPr/>
        </p:nvGrpSpPr>
        <p:grpSpPr>
          <a:xfrm>
            <a:off x="6844960" y="1688317"/>
            <a:ext cx="2037066" cy="2037066"/>
            <a:chOff x="632520" y="1772816"/>
            <a:chExt cx="2592288" cy="2592288"/>
          </a:xfrm>
          <a:solidFill>
            <a:srgbClr val="1F497D"/>
          </a:solidFill>
        </p:grpSpPr>
        <p:sp>
          <p:nvSpPr>
            <p:cNvPr id="4" name="Oval 3">
              <a:extLst>
                <a:ext uri="{FF2B5EF4-FFF2-40B4-BE49-F238E27FC236}">
                  <a16:creationId xmlns:a16="http://schemas.microsoft.com/office/drawing/2014/main" id="{D1C00446-7122-1690-61E0-32364C8DC2B2}"/>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xtBox 4">
              <a:extLst>
                <a:ext uri="{FF2B5EF4-FFF2-40B4-BE49-F238E27FC236}">
                  <a16:creationId xmlns:a16="http://schemas.microsoft.com/office/drawing/2014/main" id="{104481F8-1282-7320-E560-23A8FCA9D599}"/>
                </a:ext>
              </a:extLst>
            </p:cNvPr>
            <p:cNvSpPr txBox="1"/>
            <p:nvPr/>
          </p:nvSpPr>
          <p:spPr>
            <a:xfrm>
              <a:off x="632520" y="2794796"/>
              <a:ext cx="2592288" cy="548329"/>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rPr>
                <a:t>Counsel</a:t>
              </a:r>
              <a:endParaRPr lang="en-GB" sz="2200" b="1">
                <a:solidFill>
                  <a:schemeClr val="bg1"/>
                </a:solidFill>
                <a:latin typeface="Arial" panose="020B0604020202020204" pitchFamily="34" charset="0"/>
                <a:ea typeface="ＭＳ Ｐゴシック" panose="020B0600070205080204" pitchFamily="34" charset="-128"/>
                <a:cs typeface="+mn-cs"/>
              </a:endParaRPr>
            </a:p>
          </p:txBody>
        </p:sp>
      </p:grpSp>
      <p:grpSp>
        <p:nvGrpSpPr>
          <p:cNvPr id="10" name="Group 7">
            <a:extLst>
              <a:ext uri="{FF2B5EF4-FFF2-40B4-BE49-F238E27FC236}">
                <a16:creationId xmlns:a16="http://schemas.microsoft.com/office/drawing/2014/main" id="{C5ABBE6D-3893-84B7-AB04-A6A8FA49EF29}"/>
              </a:ext>
            </a:extLst>
          </p:cNvPr>
          <p:cNvGrpSpPr>
            <a:grpSpLocks/>
          </p:cNvGrpSpPr>
          <p:nvPr/>
        </p:nvGrpSpPr>
        <p:grpSpPr bwMode="auto">
          <a:xfrm>
            <a:off x="2473091" y="1988840"/>
            <a:ext cx="4248472" cy="4248472"/>
            <a:chOff x="632520" y="1772816"/>
            <a:chExt cx="2592288" cy="2592288"/>
          </a:xfrm>
        </p:grpSpPr>
        <p:sp>
          <p:nvSpPr>
            <p:cNvPr id="11" name="Oval 10">
              <a:extLst>
                <a:ext uri="{FF2B5EF4-FFF2-40B4-BE49-F238E27FC236}">
                  <a16:creationId xmlns:a16="http://schemas.microsoft.com/office/drawing/2014/main" id="{ABEFE942-76DC-9100-5984-AAA22BA4C3B1}"/>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2" name="TextBox 10">
              <a:extLst>
                <a:ext uri="{FF2B5EF4-FFF2-40B4-BE49-F238E27FC236}">
                  <a16:creationId xmlns:a16="http://schemas.microsoft.com/office/drawing/2014/main" id="{7D450B20-A0D8-3BCA-F4F9-1D0703ADBCA0}"/>
                </a:ext>
              </a:extLst>
            </p:cNvPr>
            <p:cNvSpPr txBox="1">
              <a:spLocks noChangeArrowheads="1"/>
            </p:cNvSpPr>
            <p:nvPr/>
          </p:nvSpPr>
          <p:spPr bwMode="auto">
            <a:xfrm>
              <a:off x="778743" y="2871776"/>
              <a:ext cx="2299841" cy="394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3600" b="1">
                  <a:solidFill>
                    <a:schemeClr val="bg1"/>
                  </a:solidFill>
                </a:rPr>
                <a:t>A team effort</a:t>
              </a:r>
            </a:p>
          </p:txBody>
        </p:sp>
      </p:grpSp>
      <p:grpSp>
        <p:nvGrpSpPr>
          <p:cNvPr id="13" name="Group 12">
            <a:extLst>
              <a:ext uri="{FF2B5EF4-FFF2-40B4-BE49-F238E27FC236}">
                <a16:creationId xmlns:a16="http://schemas.microsoft.com/office/drawing/2014/main" id="{1EAACE43-6D0E-C02F-B088-74FB71D3A7C9}"/>
              </a:ext>
            </a:extLst>
          </p:cNvPr>
          <p:cNvGrpSpPr/>
          <p:nvPr/>
        </p:nvGrpSpPr>
        <p:grpSpPr>
          <a:xfrm>
            <a:off x="259781" y="1688317"/>
            <a:ext cx="2037066" cy="2037066"/>
            <a:chOff x="632520" y="1772816"/>
            <a:chExt cx="2592288" cy="2592288"/>
          </a:xfrm>
          <a:solidFill>
            <a:srgbClr val="1F497D"/>
          </a:solidFill>
        </p:grpSpPr>
        <p:sp>
          <p:nvSpPr>
            <p:cNvPr id="14" name="Oval 13">
              <a:extLst>
                <a:ext uri="{FF2B5EF4-FFF2-40B4-BE49-F238E27FC236}">
                  <a16:creationId xmlns:a16="http://schemas.microsoft.com/office/drawing/2014/main" id="{47666029-A980-82FE-C3F3-B5CAB590347D}"/>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C8E38581-57DD-EFFF-658F-BBAA95C2F8BE}"/>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Solicitor with conduct</a:t>
              </a:r>
            </a:p>
          </p:txBody>
        </p:sp>
      </p:grpSp>
      <p:grpSp>
        <p:nvGrpSpPr>
          <p:cNvPr id="16" name="Group 15">
            <a:extLst>
              <a:ext uri="{FF2B5EF4-FFF2-40B4-BE49-F238E27FC236}">
                <a16:creationId xmlns:a16="http://schemas.microsoft.com/office/drawing/2014/main" id="{E77F9F9F-4D6C-563A-54F0-28DA2FE5E653}"/>
              </a:ext>
            </a:extLst>
          </p:cNvPr>
          <p:cNvGrpSpPr/>
          <p:nvPr/>
        </p:nvGrpSpPr>
        <p:grpSpPr>
          <a:xfrm>
            <a:off x="260439" y="4200246"/>
            <a:ext cx="2037066" cy="2037066"/>
            <a:chOff x="632520" y="1772816"/>
            <a:chExt cx="2592288" cy="2592288"/>
          </a:xfrm>
          <a:solidFill>
            <a:srgbClr val="1F497D"/>
          </a:solidFill>
        </p:grpSpPr>
        <p:sp>
          <p:nvSpPr>
            <p:cNvPr id="17" name="Oval 16">
              <a:extLst>
                <a:ext uri="{FF2B5EF4-FFF2-40B4-BE49-F238E27FC236}">
                  <a16:creationId xmlns:a16="http://schemas.microsoft.com/office/drawing/2014/main" id="{86B3DA82-AA6B-B32F-D0F8-BB6272F50434}"/>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TextBox 17">
              <a:extLst>
                <a:ext uri="{FF2B5EF4-FFF2-40B4-BE49-F238E27FC236}">
                  <a16:creationId xmlns:a16="http://schemas.microsoft.com/office/drawing/2014/main" id="{7D5CEE71-FB0C-7121-8DB7-8B75CC9F92A9}"/>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Client department</a:t>
              </a:r>
            </a:p>
          </p:txBody>
        </p:sp>
      </p:grpSp>
    </p:spTree>
    <p:extLst>
      <p:ext uri="{BB962C8B-B14F-4D97-AF65-F5344CB8AC3E}">
        <p14:creationId xmlns:p14="http://schemas.microsoft.com/office/powerpoint/2010/main" val="41306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414-7F7C-B3C8-1C15-C196A352B104}"/>
              </a:ext>
            </a:extLst>
          </p:cNvPr>
          <p:cNvSpPr>
            <a:spLocks noGrp="1"/>
          </p:cNvSpPr>
          <p:nvPr>
            <p:ph type="title"/>
          </p:nvPr>
        </p:nvSpPr>
        <p:spPr/>
        <p:txBody>
          <a:bodyPr>
            <a:noAutofit/>
          </a:bodyPr>
          <a:lstStyle/>
          <a:p>
            <a:pPr algn="ctr"/>
            <a:r>
              <a:rPr lang="en-GB" sz="2400">
                <a:solidFill>
                  <a:srgbClr val="F05AA0"/>
                </a:solidFill>
              </a:rPr>
              <a:t>Duty of candour:</a:t>
            </a:r>
            <a:br>
              <a:rPr lang="en-GB" sz="2400">
                <a:solidFill>
                  <a:srgbClr val="F05AA0"/>
                </a:solidFill>
              </a:rPr>
            </a:br>
            <a:r>
              <a:rPr lang="en-GB" sz="2400" b="0">
                <a:solidFill>
                  <a:srgbClr val="F05AA0"/>
                </a:solidFill>
              </a:rPr>
              <a:t>how is it satisfied?</a:t>
            </a:r>
            <a:endParaRPr lang="en-GB" sz="2400" i="1">
              <a:solidFill>
                <a:srgbClr val="F05AA0"/>
              </a:solidFill>
            </a:endParaRPr>
          </a:p>
        </p:txBody>
      </p:sp>
      <p:grpSp>
        <p:nvGrpSpPr>
          <p:cNvPr id="3" name="Group 2">
            <a:extLst>
              <a:ext uri="{FF2B5EF4-FFF2-40B4-BE49-F238E27FC236}">
                <a16:creationId xmlns:a16="http://schemas.microsoft.com/office/drawing/2014/main" id="{E7AF3FE1-5981-4377-165F-3CB372ABE837}"/>
              </a:ext>
            </a:extLst>
          </p:cNvPr>
          <p:cNvGrpSpPr/>
          <p:nvPr/>
        </p:nvGrpSpPr>
        <p:grpSpPr>
          <a:xfrm>
            <a:off x="6844960" y="1688317"/>
            <a:ext cx="2037066" cy="2037066"/>
            <a:chOff x="632520" y="1772816"/>
            <a:chExt cx="2592288" cy="2592288"/>
          </a:xfrm>
          <a:solidFill>
            <a:srgbClr val="1F497D"/>
          </a:solidFill>
        </p:grpSpPr>
        <p:sp>
          <p:nvSpPr>
            <p:cNvPr id="4" name="Oval 3">
              <a:extLst>
                <a:ext uri="{FF2B5EF4-FFF2-40B4-BE49-F238E27FC236}">
                  <a16:creationId xmlns:a16="http://schemas.microsoft.com/office/drawing/2014/main" id="{D1C00446-7122-1690-61E0-32364C8DC2B2}"/>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xtBox 4">
              <a:extLst>
                <a:ext uri="{FF2B5EF4-FFF2-40B4-BE49-F238E27FC236}">
                  <a16:creationId xmlns:a16="http://schemas.microsoft.com/office/drawing/2014/main" id="{104481F8-1282-7320-E560-23A8FCA9D599}"/>
                </a:ext>
              </a:extLst>
            </p:cNvPr>
            <p:cNvSpPr txBox="1"/>
            <p:nvPr/>
          </p:nvSpPr>
          <p:spPr>
            <a:xfrm>
              <a:off x="632520" y="2363966"/>
              <a:ext cx="2592288" cy="1409991"/>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rPr>
                <a:t>Decisions to disclose/not disclose</a:t>
              </a:r>
              <a:endParaRPr lang="en-GB" sz="2200" b="1">
                <a:solidFill>
                  <a:schemeClr val="bg1"/>
                </a:solidFill>
                <a:latin typeface="Arial" panose="020B0604020202020204" pitchFamily="34" charset="0"/>
                <a:ea typeface="ＭＳ Ｐゴシック" panose="020B0600070205080204" pitchFamily="34" charset="-128"/>
                <a:cs typeface="+mn-cs"/>
              </a:endParaRPr>
            </a:p>
          </p:txBody>
        </p:sp>
      </p:grpSp>
      <p:grpSp>
        <p:nvGrpSpPr>
          <p:cNvPr id="10" name="Group 7">
            <a:extLst>
              <a:ext uri="{FF2B5EF4-FFF2-40B4-BE49-F238E27FC236}">
                <a16:creationId xmlns:a16="http://schemas.microsoft.com/office/drawing/2014/main" id="{C5ABBE6D-3893-84B7-AB04-A6A8FA49EF29}"/>
              </a:ext>
            </a:extLst>
          </p:cNvPr>
          <p:cNvGrpSpPr>
            <a:grpSpLocks/>
          </p:cNvGrpSpPr>
          <p:nvPr/>
        </p:nvGrpSpPr>
        <p:grpSpPr bwMode="auto">
          <a:xfrm>
            <a:off x="2473091" y="1988840"/>
            <a:ext cx="4248472" cy="4248472"/>
            <a:chOff x="632520" y="1772816"/>
            <a:chExt cx="2592288" cy="2592288"/>
          </a:xfrm>
        </p:grpSpPr>
        <p:sp>
          <p:nvSpPr>
            <p:cNvPr id="11" name="Oval 10">
              <a:extLst>
                <a:ext uri="{FF2B5EF4-FFF2-40B4-BE49-F238E27FC236}">
                  <a16:creationId xmlns:a16="http://schemas.microsoft.com/office/drawing/2014/main" id="{ABEFE942-76DC-9100-5984-AAA22BA4C3B1}"/>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2" name="TextBox 10">
              <a:extLst>
                <a:ext uri="{FF2B5EF4-FFF2-40B4-BE49-F238E27FC236}">
                  <a16:creationId xmlns:a16="http://schemas.microsoft.com/office/drawing/2014/main" id="{7D450B20-A0D8-3BCA-F4F9-1D0703ADBCA0}"/>
                </a:ext>
              </a:extLst>
            </p:cNvPr>
            <p:cNvSpPr txBox="1">
              <a:spLocks noChangeArrowheads="1"/>
            </p:cNvSpPr>
            <p:nvPr/>
          </p:nvSpPr>
          <p:spPr bwMode="auto">
            <a:xfrm>
              <a:off x="778743" y="2909335"/>
              <a:ext cx="2299841" cy="319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800" b="1">
                  <a:solidFill>
                    <a:schemeClr val="bg1"/>
                  </a:solidFill>
                </a:rPr>
                <a:t>Keeping a record</a:t>
              </a:r>
            </a:p>
          </p:txBody>
        </p:sp>
      </p:grpSp>
      <p:grpSp>
        <p:nvGrpSpPr>
          <p:cNvPr id="13" name="Group 12">
            <a:extLst>
              <a:ext uri="{FF2B5EF4-FFF2-40B4-BE49-F238E27FC236}">
                <a16:creationId xmlns:a16="http://schemas.microsoft.com/office/drawing/2014/main" id="{1EAACE43-6D0E-C02F-B088-74FB71D3A7C9}"/>
              </a:ext>
            </a:extLst>
          </p:cNvPr>
          <p:cNvGrpSpPr/>
          <p:nvPr/>
        </p:nvGrpSpPr>
        <p:grpSpPr>
          <a:xfrm>
            <a:off x="259781" y="1688317"/>
            <a:ext cx="2037066" cy="2037066"/>
            <a:chOff x="632520" y="1772816"/>
            <a:chExt cx="2592288" cy="2592288"/>
          </a:xfrm>
          <a:solidFill>
            <a:srgbClr val="1F497D"/>
          </a:solidFill>
        </p:grpSpPr>
        <p:sp>
          <p:nvSpPr>
            <p:cNvPr id="14" name="Oval 13">
              <a:extLst>
                <a:ext uri="{FF2B5EF4-FFF2-40B4-BE49-F238E27FC236}">
                  <a16:creationId xmlns:a16="http://schemas.microsoft.com/office/drawing/2014/main" id="{47666029-A980-82FE-C3F3-B5CAB590347D}"/>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C8E38581-57DD-EFFF-658F-BBAA95C2F8BE}"/>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Search locations</a:t>
              </a:r>
            </a:p>
          </p:txBody>
        </p:sp>
      </p:grpSp>
      <p:grpSp>
        <p:nvGrpSpPr>
          <p:cNvPr id="16" name="Group 15">
            <a:extLst>
              <a:ext uri="{FF2B5EF4-FFF2-40B4-BE49-F238E27FC236}">
                <a16:creationId xmlns:a16="http://schemas.microsoft.com/office/drawing/2014/main" id="{E77F9F9F-4D6C-563A-54F0-28DA2FE5E653}"/>
              </a:ext>
            </a:extLst>
          </p:cNvPr>
          <p:cNvGrpSpPr/>
          <p:nvPr/>
        </p:nvGrpSpPr>
        <p:grpSpPr>
          <a:xfrm>
            <a:off x="260439" y="4200246"/>
            <a:ext cx="2037066" cy="2037066"/>
            <a:chOff x="632520" y="1772816"/>
            <a:chExt cx="2592288" cy="2592288"/>
          </a:xfrm>
          <a:solidFill>
            <a:srgbClr val="1F497D"/>
          </a:solidFill>
        </p:grpSpPr>
        <p:sp>
          <p:nvSpPr>
            <p:cNvPr id="17" name="Oval 16">
              <a:extLst>
                <a:ext uri="{FF2B5EF4-FFF2-40B4-BE49-F238E27FC236}">
                  <a16:creationId xmlns:a16="http://schemas.microsoft.com/office/drawing/2014/main" id="{86B3DA82-AA6B-B32F-D0F8-BB6272F50434}"/>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TextBox 17">
              <a:extLst>
                <a:ext uri="{FF2B5EF4-FFF2-40B4-BE49-F238E27FC236}">
                  <a16:creationId xmlns:a16="http://schemas.microsoft.com/office/drawing/2014/main" id="{7D5CEE71-FB0C-7121-8DB7-8B75CC9F92A9}"/>
                </a:ext>
              </a:extLst>
            </p:cNvPr>
            <p:cNvSpPr txBox="1"/>
            <p:nvPr/>
          </p:nvSpPr>
          <p:spPr>
            <a:xfrm>
              <a:off x="632520" y="2794796"/>
              <a:ext cx="2592288" cy="548329"/>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Searches</a:t>
              </a:r>
            </a:p>
          </p:txBody>
        </p:sp>
      </p:grpSp>
      <p:grpSp>
        <p:nvGrpSpPr>
          <p:cNvPr id="19" name="Group 18">
            <a:extLst>
              <a:ext uri="{FF2B5EF4-FFF2-40B4-BE49-F238E27FC236}">
                <a16:creationId xmlns:a16="http://schemas.microsoft.com/office/drawing/2014/main" id="{D8F3CA9A-9D4F-A2F5-C53E-9503D3FADA2B}"/>
              </a:ext>
            </a:extLst>
          </p:cNvPr>
          <p:cNvGrpSpPr/>
          <p:nvPr/>
        </p:nvGrpSpPr>
        <p:grpSpPr>
          <a:xfrm>
            <a:off x="6844960" y="4200246"/>
            <a:ext cx="2037066" cy="2037066"/>
            <a:chOff x="632520" y="1772816"/>
            <a:chExt cx="2592288" cy="2592288"/>
          </a:xfrm>
          <a:solidFill>
            <a:srgbClr val="1F497D"/>
          </a:solidFill>
        </p:grpSpPr>
        <p:sp>
          <p:nvSpPr>
            <p:cNvPr id="20" name="Oval 19">
              <a:extLst>
                <a:ext uri="{FF2B5EF4-FFF2-40B4-BE49-F238E27FC236}">
                  <a16:creationId xmlns:a16="http://schemas.microsoft.com/office/drawing/2014/main" id="{7EBD28C2-EBCF-9798-6A03-FF8D95256A7B}"/>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TextBox 20">
              <a:extLst>
                <a:ext uri="{FF2B5EF4-FFF2-40B4-BE49-F238E27FC236}">
                  <a16:creationId xmlns:a16="http://schemas.microsoft.com/office/drawing/2014/main" id="{33D0F937-12CB-DF6F-D513-D1B6C834C72C}"/>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a:solidFill>
                    <a:schemeClr val="bg1"/>
                  </a:solidFill>
                  <a:latin typeface="Arial" panose="020B0604020202020204" pitchFamily="34" charset="0"/>
                  <a:ea typeface="ＭＳ Ｐゴシック" panose="020B0600070205080204" pitchFamily="34" charset="-128"/>
                  <a:cs typeface="+mn-cs"/>
                </a:rPr>
                <a:t>Presentation of documents</a:t>
              </a:r>
            </a:p>
          </p:txBody>
        </p:sp>
      </p:grpSp>
    </p:spTree>
    <p:extLst>
      <p:ext uri="{BB962C8B-B14F-4D97-AF65-F5344CB8AC3E}">
        <p14:creationId xmlns:p14="http://schemas.microsoft.com/office/powerpoint/2010/main" val="18734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latin typeface="Arial" panose="020B0604020202020204" pitchFamily="34" charset="0"/>
                <a:cs typeface="Arial" panose="020B0604020202020204" pitchFamily="34" charset="0"/>
              </a:rPr>
              <a:t>Impact of breach of duty</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7" name="Picture 7">
            <a:extLst>
              <a:ext uri="{FF2B5EF4-FFF2-40B4-BE49-F238E27FC236}">
                <a16:creationId xmlns:a16="http://schemas.microsoft.com/office/drawing/2014/main" id="{2B2F3493-22F3-57CB-722F-C8FD75BD13D9}"/>
              </a:ext>
            </a:extLst>
          </p:cNvPr>
          <p:cNvPicPr>
            <a:picLocks noChangeAspect="1"/>
          </p:cNvPicPr>
          <p:nvPr/>
        </p:nvPicPr>
        <p:blipFill>
          <a:blip r:embed="rId3"/>
          <a:stretch>
            <a:fillRect/>
          </a:stretch>
        </p:blipFill>
        <p:spPr>
          <a:xfrm>
            <a:off x="6361102" y="3791001"/>
            <a:ext cx="2327135" cy="2280954"/>
          </a:xfrm>
          <a:prstGeom prst="rect">
            <a:avLst/>
          </a:prstGeom>
        </p:spPr>
      </p:pic>
    </p:spTree>
    <p:extLst>
      <p:ext uri="{BB962C8B-B14F-4D97-AF65-F5344CB8AC3E}">
        <p14:creationId xmlns:p14="http://schemas.microsoft.com/office/powerpoint/2010/main" val="736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a:solidFill>
                  <a:srgbClr val="F05AA0"/>
                </a:solidFill>
                <a:latin typeface="Arial" panose="020B0604020202020204" pitchFamily="34" charset="0"/>
                <a:cs typeface="Arial" panose="020B0604020202020204" pitchFamily="34" charset="0"/>
              </a:rPr>
              <a:t>Impact on case</a:t>
            </a:r>
            <a:br>
              <a:rPr lang="en-GB" sz="2900">
                <a:solidFill>
                  <a:srgbClr val="F05AA0"/>
                </a:solidFill>
                <a:latin typeface="Arial" panose="020B0604020202020204" pitchFamily="34" charset="0"/>
                <a:cs typeface="Arial" panose="020B0604020202020204" pitchFamily="34" charset="0"/>
              </a:rPr>
            </a:br>
            <a:r>
              <a:rPr lang="en-GB" sz="1800">
                <a:solidFill>
                  <a:srgbClr val="F05AA0"/>
                </a:solidFill>
                <a:latin typeface="Arial" panose="020B0604020202020204" pitchFamily="34" charset="0"/>
                <a:cs typeface="Arial" panose="020B0604020202020204" pitchFamily="34" charset="0"/>
              </a:rPr>
              <a:t>Judicial Review</a:t>
            </a:r>
            <a:endParaRPr lang="en-GB">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fontScale="62500" lnSpcReduction="20000"/>
          </a:bodyPr>
          <a:lstStyle/>
          <a:p>
            <a:r>
              <a:rPr lang="en-GB"/>
              <a:t>Case Management – e.g. disclosure; stay; indemnity costs</a:t>
            </a:r>
          </a:p>
          <a:p>
            <a:endParaRPr lang="en-GB"/>
          </a:p>
          <a:p>
            <a:r>
              <a:rPr lang="en-GB"/>
              <a:t> Adverse inferences of fact – </a:t>
            </a:r>
            <a:r>
              <a:rPr lang="en-GB" i="1"/>
              <a:t>R (Das) v SSHD </a:t>
            </a:r>
            <a:r>
              <a:rPr lang="en-GB"/>
              <a:t>[2014] 1 WLR 3358 at 80:</a:t>
            </a:r>
          </a:p>
          <a:p>
            <a:endParaRPr lang="en-GB"/>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Miss Anderson submitted that there is no obligation to file witness evidence in relation to whether or not there is an entitlement to compensatory or nominal damages, and that question is a matter for the court to assess. She also urged the court not to punish the Secretary of State for not filing evidence, and referred to the scarcity of resources, the heavy litigation burden on the Secretary of State, and the need to prioritise resources on those currently detained. The latter submission may reflect the position in which this part of the public service finds itself, but it was not and could not have been an invitation to the court to give the Secretary of State a privileged position in litigation. There is equally no question of the court punishing the Secretary of State or treating her less favourably than other litigants. The judge stated the correct position clearly. He observed (at [21]) that: </a:t>
            </a:r>
          </a:p>
          <a:p>
            <a:pPr marL="0" indent="0">
              <a:buNone/>
            </a:pPr>
            <a:endParaRPr lang="en-GB" b="0" i="0" u="none" strike="noStrike">
              <a:solidFill>
                <a:srgbClr val="000000"/>
              </a:solidFill>
              <a:effectLst/>
              <a:latin typeface="Arial" panose="020B0604020202020204" pitchFamily="34" charset="0"/>
              <a:cs typeface="Arial" panose="020B0604020202020204" pitchFamily="34" charset="0"/>
            </a:endParaRP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"Where a Secretary of State fails to put before the court witness statements to explain the decision-making process and the reasoning underlying a decision they take a substantial risk". In general litigation where a party elects not to call available witnesses to give evidence on a relevant matter, the court may draw inferences of fact against that party …. The basis for drawing adverse inferences of fact against the Secretary of State in judicial review proceedings will be particularly strong, because in such proceedings the Secretary of State is subject to the stringent and well-known obligation owed to the court by a public authority facing a challenge to its decision, [in the words of Lord Walker of </a:t>
            </a:r>
            <a:r>
              <a:rPr lang="en-GB" b="0" i="0" u="none" strike="noStrike" err="1">
                <a:solidFill>
                  <a:srgbClr val="000000"/>
                </a:solidFill>
                <a:effectLst/>
                <a:latin typeface="Arial" panose="020B0604020202020204" pitchFamily="34" charset="0"/>
                <a:cs typeface="Arial" panose="020B0604020202020204" pitchFamily="34" charset="0"/>
              </a:rPr>
              <a:t>Gestingthorpe</a:t>
            </a:r>
            <a:r>
              <a:rPr lang="en-GB" b="0" i="0" u="none" strike="noStrike">
                <a:solidFill>
                  <a:srgbClr val="000000"/>
                </a:solidFill>
                <a:effectLst/>
                <a:latin typeface="Arial" panose="020B0604020202020204" pitchFamily="34" charset="0"/>
                <a:cs typeface="Arial" panose="020B0604020202020204" pitchFamily="34" charset="0"/>
              </a:rPr>
              <a:t> in </a:t>
            </a:r>
            <a:r>
              <a:rPr lang="en-GB" b="0" i="1" u="none" strike="noStrike">
                <a:solidFill>
                  <a:srgbClr val="000000"/>
                </a:solidFill>
                <a:effectLst/>
                <a:latin typeface="Arial" panose="020B0604020202020204" pitchFamily="34" charset="0"/>
                <a:cs typeface="Arial" panose="020B0604020202020204" pitchFamily="34" charset="0"/>
              </a:rPr>
              <a:t>Belize Alliance of Conservation Non-Governmental Organisations v Department of the Environment </a:t>
            </a:r>
            <a:r>
              <a:rPr lang="en-GB" b="0" i="0" u="none" strike="noStrike">
                <a:solidFill>
                  <a:srgbClr val="0000FF"/>
                </a:solidFill>
                <a:effectLst/>
                <a:latin typeface="Arial" panose="020B0604020202020204" pitchFamily="34" charset="0"/>
                <a:cs typeface="Arial" panose="020B0604020202020204" pitchFamily="34" charset="0"/>
              </a:rPr>
              <a:t>[</a:t>
            </a:r>
            <a:r>
              <a:rPr lang="en-GB" b="0" i="0" strike="noStrike">
                <a:effectLst/>
                <a:latin typeface="Arial" panose="020B0604020202020204" pitchFamily="34" charset="0"/>
                <a:cs typeface="Arial" panose="020B0604020202020204" pitchFamily="34" charset="0"/>
              </a:rPr>
              <a:t>2004] UKPC 6</a:t>
            </a:r>
            <a:r>
              <a:rPr lang="en-GB" b="0" i="0" u="none" strike="noStrike">
                <a:solidFill>
                  <a:srgbClr val="000000"/>
                </a:solidFill>
                <a:effectLst/>
                <a:latin typeface="Arial" panose="020B0604020202020204" pitchFamily="34" charset="0"/>
                <a:cs typeface="Arial" panose="020B0604020202020204" pitchFamily="34" charset="0"/>
              </a:rPr>
              <a:t> at [86])] 'to co-operate and to make candid disclosure by way of affidavit, of the relevant facts and (so far as they are not apparent from contemporaneous documents which have been disclosed) the reasoning behind the decision challenged in the judicial review proceedings. …“</a:t>
            </a:r>
          </a:p>
          <a:p>
            <a:pPr marL="0" indent="0" algn="r">
              <a:buNone/>
            </a:pPr>
            <a:r>
              <a:rPr lang="en-GB" b="1">
                <a:solidFill>
                  <a:srgbClr val="000000"/>
                </a:solidFill>
                <a:latin typeface="Arial" panose="020B0604020202020204" pitchFamily="34" charset="0"/>
                <a:cs typeface="Arial" panose="020B0604020202020204" pitchFamily="34" charset="0"/>
              </a:rPr>
              <a:t>Beatson LJ</a:t>
            </a:r>
            <a:endParaRPr lang="en-GB" b="1" i="0" u="none" strike="noStrike">
              <a:solidFill>
                <a:srgbClr val="000000"/>
              </a:solidFill>
              <a:effectLst/>
              <a:latin typeface="Arial" panose="020B0604020202020204" pitchFamily="34" charset="0"/>
              <a:cs typeface="Arial" panose="020B0604020202020204" pitchFamily="34" charset="0"/>
            </a:endParaRPr>
          </a:p>
          <a:p>
            <a:endParaRPr lang="en-GB"/>
          </a:p>
          <a:p>
            <a:endParaRPr lang="en-US"/>
          </a:p>
        </p:txBody>
      </p:sp>
    </p:spTree>
    <p:extLst>
      <p:ext uri="{BB962C8B-B14F-4D97-AF65-F5344CB8AC3E}">
        <p14:creationId xmlns:p14="http://schemas.microsoft.com/office/powerpoint/2010/main" val="314545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a:solidFill>
                  <a:srgbClr val="F05AA0"/>
                </a:solidFill>
                <a:latin typeface="Arial" panose="020B0604020202020204" pitchFamily="34" charset="0"/>
                <a:cs typeface="Arial" panose="020B0604020202020204" pitchFamily="34" charset="0"/>
              </a:rPr>
              <a:t>Breach of duty</a:t>
            </a:r>
            <a:br>
              <a:rPr lang="en-GB" sz="2900">
                <a:solidFill>
                  <a:srgbClr val="F05AA0"/>
                </a:solidFill>
                <a:latin typeface="Arial" panose="020B0604020202020204" pitchFamily="34" charset="0"/>
                <a:cs typeface="Arial" panose="020B0604020202020204" pitchFamily="34" charset="0"/>
              </a:rPr>
            </a:br>
            <a:r>
              <a:rPr lang="en-GB" sz="1800">
                <a:solidFill>
                  <a:srgbClr val="F05AA0"/>
                </a:solidFill>
                <a:latin typeface="Arial" panose="020B0604020202020204" pitchFamily="34" charset="0"/>
                <a:cs typeface="Arial" panose="020B0604020202020204" pitchFamily="34" charset="0"/>
              </a:rPr>
              <a:t>Judicial Review</a:t>
            </a:r>
            <a:endParaRPr lang="en-GB">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fontScale="85000" lnSpcReduction="10000"/>
          </a:bodyPr>
          <a:lstStyle/>
          <a:p>
            <a:r>
              <a:rPr lang="en-GB" b="1"/>
              <a:t>Permission refused</a:t>
            </a:r>
            <a:r>
              <a:rPr lang="en-GB"/>
              <a:t>:</a:t>
            </a:r>
          </a:p>
          <a:p>
            <a:endParaRPr lang="en-GB"/>
          </a:p>
          <a:p>
            <a:pPr marL="0" indent="0">
              <a:buNone/>
            </a:pPr>
            <a:r>
              <a:rPr lang="en-GB" sz="1600" b="0" i="0" u="none" strike="noStrike">
                <a:solidFill>
                  <a:srgbClr val="000000"/>
                </a:solidFill>
                <a:effectLst/>
                <a:latin typeface="Arial" panose="020B0604020202020204" pitchFamily="34" charset="0"/>
                <a:cs typeface="Arial" panose="020B0604020202020204" pitchFamily="34" charset="0"/>
              </a:rPr>
              <a:t>“To fail to produce that sort of material will readily be regarded by the court as a failure to comply with the duty of candour. I make it clear that there is ample authority which indicates that the court is entitled to, and will in certain cases, refuse permission purely on the basis of such a breach. Whether or not there might be an arguable claim, a failure to act in accordance with the view to give candour can result in a refusal of permission.”</a:t>
            </a:r>
          </a:p>
          <a:p>
            <a:pPr marL="0" indent="0" algn="r">
              <a:buNone/>
            </a:pPr>
            <a:r>
              <a:rPr lang="en-GB" sz="1600"/>
              <a:t>[</a:t>
            </a:r>
            <a:r>
              <a:rPr lang="en-GB" sz="1600" b="1" i="1"/>
              <a:t>R(I) v SSHD</a:t>
            </a:r>
            <a:r>
              <a:rPr lang="en-GB" sz="1600"/>
              <a:t> [2007] EWHC 3103 (Admin) at para. 10 per Collins J]</a:t>
            </a:r>
          </a:p>
          <a:p>
            <a:endParaRPr lang="en-GB"/>
          </a:p>
          <a:p>
            <a:r>
              <a:rPr lang="en-GB" b="1"/>
              <a:t>Permission set aside</a:t>
            </a:r>
            <a:r>
              <a:rPr lang="en-GB"/>
              <a:t> – </a:t>
            </a:r>
            <a:r>
              <a:rPr lang="en-GB" i="1"/>
              <a:t>R (Khan) v SSHD</a:t>
            </a:r>
            <a:r>
              <a:rPr lang="en-GB"/>
              <a:t> [2008] EWHC 1367 (Admin)</a:t>
            </a:r>
          </a:p>
          <a:p>
            <a:endParaRPr lang="en-GB"/>
          </a:p>
          <a:p>
            <a:r>
              <a:rPr lang="en-GB" b="1"/>
              <a:t>Discharge of injunction </a:t>
            </a:r>
            <a:r>
              <a:rPr lang="en-GB"/>
              <a:t>– </a:t>
            </a:r>
            <a:r>
              <a:rPr lang="en-GB" i="1"/>
              <a:t>R (MS, a child) v SSHD </a:t>
            </a:r>
            <a:r>
              <a:rPr lang="en-GB"/>
              <a:t>[2010] EWHC 2400 (Admin)</a:t>
            </a:r>
            <a:endParaRPr lang="en-GB" b="1"/>
          </a:p>
          <a:p>
            <a:endParaRPr lang="en-GB" b="1"/>
          </a:p>
          <a:p>
            <a:r>
              <a:rPr lang="en-GB" b="1"/>
              <a:t>Referral to SRA/BSB</a:t>
            </a:r>
            <a:r>
              <a:rPr lang="en-GB"/>
              <a:t> – </a:t>
            </a:r>
            <a:r>
              <a:rPr lang="en-GB" i="1"/>
              <a:t>R (</a:t>
            </a:r>
            <a:r>
              <a:rPr lang="en-GB" i="1" err="1"/>
              <a:t>Sathivel</a:t>
            </a:r>
            <a:r>
              <a:rPr lang="en-GB" i="1"/>
              <a:t>) v SSHD </a:t>
            </a:r>
            <a:r>
              <a:rPr lang="en-GB"/>
              <a:t>[2018] 4 WLR 89</a:t>
            </a:r>
            <a:endParaRPr lang="en-GB" b="1"/>
          </a:p>
          <a:p>
            <a:endParaRPr lang="en-GB" b="1"/>
          </a:p>
          <a:p>
            <a:r>
              <a:rPr lang="en-GB" b="1"/>
              <a:t>Costs including wasted costs </a:t>
            </a:r>
            <a:r>
              <a:rPr lang="en-GB"/>
              <a:t>– </a:t>
            </a:r>
            <a:r>
              <a:rPr lang="en-GB" i="1"/>
              <a:t>R v SSHD (ex p </a:t>
            </a:r>
            <a:r>
              <a:rPr lang="en-GB" i="1" err="1"/>
              <a:t>Shahina</a:t>
            </a:r>
            <a:r>
              <a:rPr lang="en-GB" i="1"/>
              <a:t> Begum) </a:t>
            </a:r>
            <a:r>
              <a:rPr lang="en-GB"/>
              <a:t>[1995] COD 176</a:t>
            </a:r>
            <a:endParaRPr lang="en-GB" b="1"/>
          </a:p>
          <a:p>
            <a:endParaRPr lang="en-GB"/>
          </a:p>
          <a:p>
            <a:endParaRPr lang="en-GB"/>
          </a:p>
          <a:p>
            <a:endParaRPr lang="en-GB"/>
          </a:p>
          <a:p>
            <a:endParaRPr lang="en-US"/>
          </a:p>
        </p:txBody>
      </p:sp>
    </p:spTree>
    <p:extLst>
      <p:ext uri="{BB962C8B-B14F-4D97-AF65-F5344CB8AC3E}">
        <p14:creationId xmlns:p14="http://schemas.microsoft.com/office/powerpoint/2010/main" val="96612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900">
                <a:solidFill>
                  <a:srgbClr val="F05AA0"/>
                </a:solidFill>
              </a:rPr>
              <a:t>AGENDA</a:t>
            </a:r>
            <a:endParaRPr lang="en-GB">
              <a:solidFill>
                <a:srgbClr val="ED83ED"/>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0DAA6770-6827-4D48-49DF-4CFAE44327A6}"/>
              </a:ext>
            </a:extLst>
          </p:cNvPr>
          <p:cNvSpPr>
            <a:spLocks noGrp="1"/>
          </p:cNvSpPr>
          <p:nvPr>
            <p:ph sz="half" idx="2"/>
          </p:nvPr>
        </p:nvSpPr>
        <p:spPr>
          <a:xfrm>
            <a:off x="4648200" y="1600200"/>
            <a:ext cx="4038600" cy="5195562"/>
          </a:xfrm>
        </p:spPr>
        <p:txBody>
          <a:bodyPr vert="horz" lIns="91440" tIns="45720" rIns="91440" bIns="45720" rtlCol="0" anchor="t">
            <a:noAutofit/>
          </a:bodyPr>
          <a:lstStyle/>
          <a:p>
            <a:pPr>
              <a:buFont typeface="+mj-lt"/>
              <a:buAutoNum type="arabicPeriod"/>
            </a:pPr>
            <a:r>
              <a:rPr lang="en-GB" sz="1800" b="0" i="0" u="none" strike="noStrike">
                <a:solidFill>
                  <a:srgbClr val="000000"/>
                </a:solidFill>
                <a:effectLst/>
                <a:latin typeface="Garamond" panose="02020404030301010803" pitchFamily="18" charset="0"/>
              </a:rPr>
              <a:t>What is the duty of candour? </a:t>
            </a:r>
          </a:p>
          <a:p>
            <a:pPr>
              <a:buFont typeface="+mj-lt"/>
              <a:buAutoNum type="arabicPeriod"/>
            </a:pPr>
            <a:endParaRPr lang="en-GB" sz="1800">
              <a:solidFill>
                <a:srgbClr val="000000"/>
              </a:solidFill>
              <a:latin typeface="Garamond" panose="02020404030301010803" pitchFamily="18" charset="0"/>
            </a:endParaRPr>
          </a:p>
          <a:p>
            <a:pPr>
              <a:buFont typeface="+mj-lt"/>
              <a:buAutoNum type="arabicPeriod"/>
            </a:pPr>
            <a:r>
              <a:rPr lang="en-GB" sz="1800">
                <a:solidFill>
                  <a:srgbClr val="000000"/>
                </a:solidFill>
                <a:latin typeface="Garamond"/>
              </a:rPr>
              <a:t>When does it apply/how is it satisfied? </a:t>
            </a:r>
            <a:endParaRPr lang="en-GB" sz="1800" dirty="0">
              <a:solidFill>
                <a:srgbClr val="000000"/>
              </a:solidFill>
              <a:latin typeface="Garamond" panose="02020404030301010803" pitchFamily="18" charset="0"/>
            </a:endParaRPr>
          </a:p>
          <a:p>
            <a:pPr>
              <a:buFont typeface="+mj-lt"/>
              <a:buAutoNum type="arabicPeriod"/>
            </a:pPr>
            <a:endParaRPr lang="en-GB" sz="1800" b="0" i="0" u="none" strike="noStrike">
              <a:solidFill>
                <a:srgbClr val="000000"/>
              </a:solidFill>
              <a:effectLst/>
              <a:latin typeface="Garamond" panose="02020404030301010803" pitchFamily="18" charset="0"/>
            </a:endParaRPr>
          </a:p>
          <a:p>
            <a:pPr>
              <a:buFont typeface="+mj-lt"/>
              <a:buAutoNum type="arabicPeriod"/>
            </a:pPr>
            <a:r>
              <a:rPr lang="en-GB" sz="1800" b="0" i="0" u="none" strike="noStrike">
                <a:solidFill>
                  <a:srgbClr val="000000"/>
                </a:solidFill>
                <a:effectLst/>
                <a:latin typeface="Garamond" panose="02020404030301010803" pitchFamily="18" charset="0"/>
              </a:rPr>
              <a:t>Impact of breach of duty on case. </a:t>
            </a:r>
            <a:endParaRPr lang="en-GB" sz="1800" b="1">
              <a:solidFill>
                <a:srgbClr val="000000"/>
              </a:solidFill>
              <a:latin typeface="Garamond" panose="02020404030301010803" pitchFamily="18" charset="0"/>
            </a:endParaRPr>
          </a:p>
          <a:p>
            <a:pPr>
              <a:buFont typeface="+mj-lt"/>
              <a:buAutoNum type="arabicPeriod"/>
            </a:pPr>
            <a:endParaRPr lang="en-GB" sz="1800" b="1" i="0" u="none" strike="noStrike">
              <a:solidFill>
                <a:srgbClr val="000000"/>
              </a:solidFill>
              <a:effectLst/>
              <a:latin typeface="Garamond" panose="02020404030301010803" pitchFamily="18" charset="0"/>
            </a:endParaRPr>
          </a:p>
          <a:p>
            <a:pPr>
              <a:buFont typeface="+mj-lt"/>
              <a:buAutoNum type="arabicPeriod"/>
            </a:pPr>
            <a:r>
              <a:rPr lang="en-GB" sz="1800">
                <a:solidFill>
                  <a:srgbClr val="000000"/>
                </a:solidFill>
                <a:latin typeface="Garamond"/>
              </a:rPr>
              <a:t>Practice points.</a:t>
            </a:r>
            <a:endParaRPr lang="en-GB" sz="1800" b="0" i="0" u="none" strike="noStrike" dirty="0">
              <a:solidFill>
                <a:srgbClr val="000000"/>
              </a:solidFill>
              <a:effectLst/>
              <a:latin typeface="Garamond" panose="02020404030301010803" pitchFamily="18" charset="0"/>
            </a:endParaRPr>
          </a:p>
          <a:p>
            <a:pPr>
              <a:lnSpc>
                <a:spcPct val="150000"/>
              </a:lnSpc>
            </a:pPr>
            <a:endParaRPr lang="en-GB"/>
          </a:p>
          <a:p>
            <a:pPr>
              <a:lnSpc>
                <a:spcPct val="150000"/>
              </a:lnSpc>
            </a:pPr>
            <a:endParaRPr lang="en-GB"/>
          </a:p>
          <a:p>
            <a:pPr>
              <a:lnSpc>
                <a:spcPct val="150000"/>
              </a:lnSpc>
            </a:pPr>
            <a:endParaRPr lang="en-GB"/>
          </a:p>
          <a:p>
            <a:pPr marL="0" indent="0">
              <a:lnSpc>
                <a:spcPct val="150000"/>
              </a:lnSpc>
              <a:buNone/>
            </a:pPr>
            <a:endParaRPr lang="en-GB"/>
          </a:p>
          <a:p>
            <a:pPr marL="0" indent="0">
              <a:lnSpc>
                <a:spcPct val="150000"/>
              </a:lnSpc>
              <a:buNone/>
            </a:pPr>
            <a:r>
              <a:rPr lang="en-GB" sz="1600" b="1" i="1">
                <a:solidFill>
                  <a:srgbClr val="3D3D3D"/>
                </a:solidFill>
              </a:rPr>
              <a:t>R (HM, MA &amp; KH) v </a:t>
            </a:r>
            <a:r>
              <a:rPr lang="en-GB" sz="1600" b="1" i="1" u="none" strike="noStrike">
                <a:solidFill>
                  <a:srgbClr val="3D3D3D"/>
                </a:solidFill>
                <a:effectLst/>
                <a:latin typeface="Arial" panose="020B0604020202020204" pitchFamily="34" charset="0"/>
                <a:cs typeface="Arial" panose="020B0604020202020204" pitchFamily="34" charset="0"/>
              </a:rPr>
              <a:t> </a:t>
            </a:r>
            <a:r>
              <a:rPr lang="en-GB" sz="1600" b="1" i="1">
                <a:solidFill>
                  <a:srgbClr val="3D3D3D"/>
                </a:solidFill>
              </a:rPr>
              <a:t>SSHD </a:t>
            </a:r>
            <a:r>
              <a:rPr lang="en-GB" sz="1600">
                <a:solidFill>
                  <a:srgbClr val="3D3D3D"/>
                </a:solidFill>
              </a:rPr>
              <a:t>[2022] EWHC 2729 (Admin) – Edis LJ</a:t>
            </a:r>
            <a:endParaRPr lang="en-GB" sz="1600" b="1" i="1" u="none" strike="noStrike" dirty="0">
              <a:solidFill>
                <a:srgbClr val="3D3D3D"/>
              </a:solidFill>
              <a:effectLst/>
              <a:latin typeface="Arial" panose="020B0604020202020204" pitchFamily="34" charset="0"/>
              <a:cs typeface="Arial" panose="020B0604020202020204" pitchFamily="34" charset="0"/>
            </a:endParaRPr>
          </a:p>
          <a:p>
            <a:pPr>
              <a:lnSpc>
                <a:spcPct val="150000"/>
              </a:lnSpc>
            </a:pPr>
            <a:endParaRPr lang="en-GB"/>
          </a:p>
        </p:txBody>
      </p:sp>
      <p:pic>
        <p:nvPicPr>
          <p:cNvPr id="3" name="Picture 4">
            <a:extLst>
              <a:ext uri="{FF2B5EF4-FFF2-40B4-BE49-F238E27FC236}">
                <a16:creationId xmlns:a16="http://schemas.microsoft.com/office/drawing/2014/main" id="{9491798D-BF43-738A-BDA1-3C7CF737277A}"/>
              </a:ext>
            </a:extLst>
          </p:cNvPr>
          <p:cNvPicPr>
            <a:picLocks noChangeAspect="1"/>
          </p:cNvPicPr>
          <p:nvPr/>
        </p:nvPicPr>
        <p:blipFill>
          <a:blip r:embed="rId3"/>
          <a:stretch>
            <a:fillRect/>
          </a:stretch>
        </p:blipFill>
        <p:spPr>
          <a:xfrm>
            <a:off x="168212" y="1771255"/>
            <a:ext cx="1976490" cy="1733980"/>
          </a:xfrm>
          <a:prstGeom prst="rect">
            <a:avLst/>
          </a:prstGeom>
        </p:spPr>
      </p:pic>
      <p:pic>
        <p:nvPicPr>
          <p:cNvPr id="5" name="Picture 7">
            <a:extLst>
              <a:ext uri="{FF2B5EF4-FFF2-40B4-BE49-F238E27FC236}">
                <a16:creationId xmlns:a16="http://schemas.microsoft.com/office/drawing/2014/main" id="{AF558E7F-68F4-74BF-4F06-F15CC0425ECE}"/>
              </a:ext>
            </a:extLst>
          </p:cNvPr>
          <p:cNvPicPr>
            <a:picLocks noChangeAspect="1"/>
          </p:cNvPicPr>
          <p:nvPr/>
        </p:nvPicPr>
        <p:blipFill>
          <a:blip r:embed="rId4"/>
          <a:stretch>
            <a:fillRect/>
          </a:stretch>
        </p:blipFill>
        <p:spPr>
          <a:xfrm>
            <a:off x="2408206" y="1771255"/>
            <a:ext cx="1976490" cy="1733980"/>
          </a:xfrm>
          <a:prstGeom prst="rect">
            <a:avLst/>
          </a:prstGeom>
        </p:spPr>
      </p:pic>
      <p:pic>
        <p:nvPicPr>
          <p:cNvPr id="15" name="Picture 15">
            <a:extLst>
              <a:ext uri="{FF2B5EF4-FFF2-40B4-BE49-F238E27FC236}">
                <a16:creationId xmlns:a16="http://schemas.microsoft.com/office/drawing/2014/main" id="{6C109C33-2CA0-1D1C-7721-8228B5882959}"/>
              </a:ext>
            </a:extLst>
          </p:cNvPr>
          <p:cNvPicPr>
            <a:picLocks noGrp="1" noChangeAspect="1"/>
          </p:cNvPicPr>
          <p:nvPr>
            <p:ph sz="half" idx="1"/>
          </p:nvPr>
        </p:nvPicPr>
        <p:blipFill>
          <a:blip r:embed="rId5"/>
          <a:stretch>
            <a:fillRect/>
          </a:stretch>
        </p:blipFill>
        <p:spPr>
          <a:xfrm>
            <a:off x="210097" y="4599286"/>
            <a:ext cx="4038600" cy="2089689"/>
          </a:xfrm>
        </p:spPr>
      </p:pic>
      <p:pic>
        <p:nvPicPr>
          <p:cNvPr id="16" name="Picture 16">
            <a:extLst>
              <a:ext uri="{FF2B5EF4-FFF2-40B4-BE49-F238E27FC236}">
                <a16:creationId xmlns:a16="http://schemas.microsoft.com/office/drawing/2014/main" id="{EDD19E27-B37A-DE46-E69C-85915EAC0CD6}"/>
              </a:ext>
            </a:extLst>
          </p:cNvPr>
          <p:cNvPicPr>
            <a:picLocks noChangeAspect="1"/>
          </p:cNvPicPr>
          <p:nvPr/>
        </p:nvPicPr>
        <p:blipFill>
          <a:blip r:embed="rId6"/>
          <a:stretch>
            <a:fillRect/>
          </a:stretch>
        </p:blipFill>
        <p:spPr>
          <a:xfrm>
            <a:off x="151390" y="3723188"/>
            <a:ext cx="4080485" cy="762000"/>
          </a:xfrm>
          <a:prstGeom prst="rect">
            <a:avLst/>
          </a:prstGeom>
        </p:spPr>
      </p:pic>
      <p:pic>
        <p:nvPicPr>
          <p:cNvPr id="4" name="Picture 5">
            <a:extLst>
              <a:ext uri="{FF2B5EF4-FFF2-40B4-BE49-F238E27FC236}">
                <a16:creationId xmlns:a16="http://schemas.microsoft.com/office/drawing/2014/main" id="{E0B7336A-7503-0FA5-1521-005F13053499}"/>
              </a:ext>
            </a:extLst>
          </p:cNvPr>
          <p:cNvPicPr>
            <a:picLocks noChangeAspect="1"/>
          </p:cNvPicPr>
          <p:nvPr/>
        </p:nvPicPr>
        <p:blipFill>
          <a:blip r:embed="rId7"/>
          <a:stretch>
            <a:fillRect/>
          </a:stretch>
        </p:blipFill>
        <p:spPr>
          <a:xfrm>
            <a:off x="4910274" y="4148607"/>
            <a:ext cx="3172309" cy="1689528"/>
          </a:xfrm>
          <a:prstGeom prst="rect">
            <a:avLst/>
          </a:prstGeom>
        </p:spPr>
      </p:pic>
    </p:spTree>
    <p:extLst>
      <p:ext uri="{BB962C8B-B14F-4D97-AF65-F5344CB8AC3E}">
        <p14:creationId xmlns:p14="http://schemas.microsoft.com/office/powerpoint/2010/main" val="408959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rPr>
              <a:t>Practice points</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4">
            <a:extLst>
              <a:ext uri="{FF2B5EF4-FFF2-40B4-BE49-F238E27FC236}">
                <a16:creationId xmlns:a16="http://schemas.microsoft.com/office/drawing/2014/main" id="{F3C52C6C-5639-D03B-E823-56F09589AEF2}"/>
              </a:ext>
            </a:extLst>
          </p:cNvPr>
          <p:cNvPicPr>
            <a:picLocks noChangeAspect="1"/>
          </p:cNvPicPr>
          <p:nvPr/>
        </p:nvPicPr>
        <p:blipFill>
          <a:blip r:embed="rId3"/>
          <a:stretch>
            <a:fillRect/>
          </a:stretch>
        </p:blipFill>
        <p:spPr>
          <a:xfrm>
            <a:off x="7283589" y="4104370"/>
            <a:ext cx="1784716" cy="1630319"/>
          </a:xfrm>
          <a:prstGeom prst="rect">
            <a:avLst/>
          </a:prstGeom>
        </p:spPr>
      </p:pic>
    </p:spTree>
    <p:extLst>
      <p:ext uri="{BB962C8B-B14F-4D97-AF65-F5344CB8AC3E}">
        <p14:creationId xmlns:p14="http://schemas.microsoft.com/office/powerpoint/2010/main" val="215269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414-7F7C-B3C8-1C15-C196A352B104}"/>
              </a:ext>
            </a:extLst>
          </p:cNvPr>
          <p:cNvSpPr>
            <a:spLocks noGrp="1"/>
          </p:cNvSpPr>
          <p:nvPr>
            <p:ph type="title"/>
          </p:nvPr>
        </p:nvSpPr>
        <p:spPr/>
        <p:txBody>
          <a:bodyPr>
            <a:noAutofit/>
          </a:bodyPr>
          <a:lstStyle/>
          <a:p>
            <a:pPr algn="ctr"/>
            <a:r>
              <a:rPr lang="en-GB" sz="2400" dirty="0">
                <a:solidFill>
                  <a:srgbClr val="F05AA0"/>
                </a:solidFill>
              </a:rPr>
              <a:t>Duty of candour:</a:t>
            </a:r>
            <a:br>
              <a:rPr lang="en-GB" sz="2400" dirty="0">
                <a:solidFill>
                  <a:srgbClr val="F05AA0"/>
                </a:solidFill>
              </a:rPr>
            </a:br>
            <a:r>
              <a:rPr lang="en-GB" sz="2400" b="0" dirty="0">
                <a:solidFill>
                  <a:srgbClr val="F05AA0"/>
                </a:solidFill>
              </a:rPr>
              <a:t>practice points</a:t>
            </a:r>
            <a:endParaRPr lang="en-GB" sz="2400" i="1" dirty="0">
              <a:solidFill>
                <a:srgbClr val="F05AA0"/>
              </a:solidFill>
            </a:endParaRPr>
          </a:p>
        </p:txBody>
      </p:sp>
      <p:grpSp>
        <p:nvGrpSpPr>
          <p:cNvPr id="3" name="Group 2">
            <a:extLst>
              <a:ext uri="{FF2B5EF4-FFF2-40B4-BE49-F238E27FC236}">
                <a16:creationId xmlns:a16="http://schemas.microsoft.com/office/drawing/2014/main" id="{E7AF3FE1-5981-4377-165F-3CB372ABE837}"/>
              </a:ext>
            </a:extLst>
          </p:cNvPr>
          <p:cNvGrpSpPr/>
          <p:nvPr/>
        </p:nvGrpSpPr>
        <p:grpSpPr>
          <a:xfrm>
            <a:off x="6844960" y="1688317"/>
            <a:ext cx="2037066" cy="2037066"/>
            <a:chOff x="632520" y="1772816"/>
            <a:chExt cx="2592288" cy="2592288"/>
          </a:xfrm>
          <a:solidFill>
            <a:srgbClr val="1F497D"/>
          </a:solidFill>
        </p:grpSpPr>
        <p:sp>
          <p:nvSpPr>
            <p:cNvPr id="4" name="Oval 3">
              <a:extLst>
                <a:ext uri="{FF2B5EF4-FFF2-40B4-BE49-F238E27FC236}">
                  <a16:creationId xmlns:a16="http://schemas.microsoft.com/office/drawing/2014/main" id="{D1C00446-7122-1690-61E0-32364C8DC2B2}"/>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xtBox 4">
              <a:extLst>
                <a:ext uri="{FF2B5EF4-FFF2-40B4-BE49-F238E27FC236}">
                  <a16:creationId xmlns:a16="http://schemas.microsoft.com/office/drawing/2014/main" id="{104481F8-1282-7320-E560-23A8FCA9D599}"/>
                </a:ext>
              </a:extLst>
            </p:cNvPr>
            <p:cNvSpPr txBox="1"/>
            <p:nvPr/>
          </p:nvSpPr>
          <p:spPr>
            <a:xfrm>
              <a:off x="632520" y="2579381"/>
              <a:ext cx="2592288" cy="979160"/>
            </a:xfrm>
            <a:prstGeom prst="rect">
              <a:avLst/>
            </a:prstGeom>
            <a:noFill/>
            <a:ln>
              <a:noFill/>
            </a:ln>
          </p:spPr>
          <p:txBody>
            <a:bodyPr anchor="ctr">
              <a:spAutoFit/>
            </a:bodyPr>
            <a:lstStyle/>
            <a:p>
              <a:pPr algn="ctr">
                <a:defRPr/>
              </a:pPr>
              <a:r>
                <a:rPr lang="en-GB" sz="2200" b="1" dirty="0">
                  <a:solidFill>
                    <a:schemeClr val="bg1"/>
                  </a:solidFill>
                  <a:latin typeface="Arial" panose="020B0604020202020204" pitchFamily="34" charset="0"/>
                  <a:ea typeface="ＭＳ Ｐゴシック" panose="020B0600070205080204" pitchFamily="34" charset="-128"/>
                </a:rPr>
                <a:t>Disclosure statements</a:t>
              </a:r>
              <a:endParaRPr lang="en-GB" sz="2200" b="1" dirty="0">
                <a:solidFill>
                  <a:schemeClr val="bg1"/>
                </a:solidFill>
                <a:latin typeface="Arial" panose="020B0604020202020204" pitchFamily="34" charset="0"/>
                <a:ea typeface="ＭＳ Ｐゴシック" panose="020B0600070205080204" pitchFamily="34" charset="-128"/>
                <a:cs typeface="+mn-cs"/>
              </a:endParaRPr>
            </a:p>
          </p:txBody>
        </p:sp>
      </p:grpSp>
      <p:grpSp>
        <p:nvGrpSpPr>
          <p:cNvPr id="10" name="Group 7">
            <a:extLst>
              <a:ext uri="{FF2B5EF4-FFF2-40B4-BE49-F238E27FC236}">
                <a16:creationId xmlns:a16="http://schemas.microsoft.com/office/drawing/2014/main" id="{C5ABBE6D-3893-84B7-AB04-A6A8FA49EF29}"/>
              </a:ext>
            </a:extLst>
          </p:cNvPr>
          <p:cNvGrpSpPr>
            <a:grpSpLocks/>
          </p:cNvGrpSpPr>
          <p:nvPr/>
        </p:nvGrpSpPr>
        <p:grpSpPr bwMode="auto">
          <a:xfrm>
            <a:off x="2473091" y="1988840"/>
            <a:ext cx="4248472" cy="4248472"/>
            <a:chOff x="632520" y="1772816"/>
            <a:chExt cx="2592288" cy="2592288"/>
          </a:xfrm>
        </p:grpSpPr>
        <p:sp>
          <p:nvSpPr>
            <p:cNvPr id="11" name="Oval 10">
              <a:extLst>
                <a:ext uri="{FF2B5EF4-FFF2-40B4-BE49-F238E27FC236}">
                  <a16:creationId xmlns:a16="http://schemas.microsoft.com/office/drawing/2014/main" id="{ABEFE942-76DC-9100-5984-AAA22BA4C3B1}"/>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2" name="TextBox 10">
              <a:extLst>
                <a:ext uri="{FF2B5EF4-FFF2-40B4-BE49-F238E27FC236}">
                  <a16:creationId xmlns:a16="http://schemas.microsoft.com/office/drawing/2014/main" id="{7D450B20-A0D8-3BCA-F4F9-1D0703ADBCA0}"/>
                </a:ext>
              </a:extLst>
            </p:cNvPr>
            <p:cNvSpPr txBox="1">
              <a:spLocks noChangeArrowheads="1"/>
            </p:cNvSpPr>
            <p:nvPr/>
          </p:nvSpPr>
          <p:spPr bwMode="auto">
            <a:xfrm>
              <a:off x="778743" y="2909335"/>
              <a:ext cx="2299841" cy="319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800" b="1" dirty="0">
                  <a:solidFill>
                    <a:schemeClr val="bg1"/>
                  </a:solidFill>
                </a:rPr>
                <a:t>Practice points</a:t>
              </a:r>
            </a:p>
          </p:txBody>
        </p:sp>
      </p:grpSp>
      <p:grpSp>
        <p:nvGrpSpPr>
          <p:cNvPr id="13" name="Group 12">
            <a:extLst>
              <a:ext uri="{FF2B5EF4-FFF2-40B4-BE49-F238E27FC236}">
                <a16:creationId xmlns:a16="http://schemas.microsoft.com/office/drawing/2014/main" id="{1EAACE43-6D0E-C02F-B088-74FB71D3A7C9}"/>
              </a:ext>
            </a:extLst>
          </p:cNvPr>
          <p:cNvGrpSpPr/>
          <p:nvPr/>
        </p:nvGrpSpPr>
        <p:grpSpPr>
          <a:xfrm>
            <a:off x="259781" y="1688317"/>
            <a:ext cx="2037066" cy="2037066"/>
            <a:chOff x="632520" y="1772816"/>
            <a:chExt cx="2592288" cy="2592288"/>
          </a:xfrm>
          <a:solidFill>
            <a:srgbClr val="1F497D"/>
          </a:solidFill>
        </p:grpSpPr>
        <p:sp>
          <p:nvSpPr>
            <p:cNvPr id="14" name="Oval 13">
              <a:extLst>
                <a:ext uri="{FF2B5EF4-FFF2-40B4-BE49-F238E27FC236}">
                  <a16:creationId xmlns:a16="http://schemas.microsoft.com/office/drawing/2014/main" id="{47666029-A980-82FE-C3F3-B5CAB590347D}"/>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C8E38581-57DD-EFFF-658F-BBAA95C2F8BE}"/>
                </a:ext>
              </a:extLst>
            </p:cNvPr>
            <p:cNvSpPr txBox="1"/>
            <p:nvPr/>
          </p:nvSpPr>
          <p:spPr>
            <a:xfrm>
              <a:off x="632520" y="2226883"/>
              <a:ext cx="2592288" cy="1684155"/>
            </a:xfrm>
            <a:prstGeom prst="rect">
              <a:avLst/>
            </a:prstGeom>
            <a:noFill/>
            <a:ln>
              <a:noFill/>
            </a:ln>
          </p:spPr>
          <p:txBody>
            <a:bodyPr anchor="ctr">
              <a:spAutoFit/>
            </a:bodyPr>
            <a:lstStyle/>
            <a:p>
              <a:pPr algn="ctr">
                <a:defRPr/>
              </a:pPr>
              <a:r>
                <a:rPr lang="en-GB" sz="2000" b="1" dirty="0">
                  <a:solidFill>
                    <a:schemeClr val="bg1"/>
                  </a:solidFill>
                  <a:latin typeface="Arial" panose="020B0604020202020204" pitchFamily="34" charset="0"/>
                  <a:ea typeface="ＭＳ Ｐゴシック" panose="020B0600070205080204" pitchFamily="34" charset="-128"/>
                  <a:cs typeface="+mn-cs"/>
                </a:rPr>
                <a:t>Assumption that duty has been discharged</a:t>
              </a:r>
            </a:p>
          </p:txBody>
        </p:sp>
      </p:grpSp>
      <p:grpSp>
        <p:nvGrpSpPr>
          <p:cNvPr id="16" name="Group 15">
            <a:extLst>
              <a:ext uri="{FF2B5EF4-FFF2-40B4-BE49-F238E27FC236}">
                <a16:creationId xmlns:a16="http://schemas.microsoft.com/office/drawing/2014/main" id="{E77F9F9F-4D6C-563A-54F0-28DA2FE5E653}"/>
              </a:ext>
            </a:extLst>
          </p:cNvPr>
          <p:cNvGrpSpPr/>
          <p:nvPr/>
        </p:nvGrpSpPr>
        <p:grpSpPr>
          <a:xfrm>
            <a:off x="260439" y="4200246"/>
            <a:ext cx="2037066" cy="2037066"/>
            <a:chOff x="632520" y="1772816"/>
            <a:chExt cx="2592288" cy="2592288"/>
          </a:xfrm>
          <a:solidFill>
            <a:srgbClr val="1F497D"/>
          </a:solidFill>
        </p:grpSpPr>
        <p:sp>
          <p:nvSpPr>
            <p:cNvPr id="17" name="Oval 16">
              <a:extLst>
                <a:ext uri="{FF2B5EF4-FFF2-40B4-BE49-F238E27FC236}">
                  <a16:creationId xmlns:a16="http://schemas.microsoft.com/office/drawing/2014/main" id="{86B3DA82-AA6B-B32F-D0F8-BB6272F50434}"/>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TextBox 17">
              <a:extLst>
                <a:ext uri="{FF2B5EF4-FFF2-40B4-BE49-F238E27FC236}">
                  <a16:creationId xmlns:a16="http://schemas.microsoft.com/office/drawing/2014/main" id="{7D5CEE71-FB0C-7121-8DB7-8B75CC9F92A9}"/>
                </a:ext>
              </a:extLst>
            </p:cNvPr>
            <p:cNvSpPr txBox="1"/>
            <p:nvPr/>
          </p:nvSpPr>
          <p:spPr>
            <a:xfrm>
              <a:off x="632520" y="2148551"/>
              <a:ext cx="2592288" cy="1840821"/>
            </a:xfrm>
            <a:prstGeom prst="rect">
              <a:avLst/>
            </a:prstGeom>
            <a:noFill/>
            <a:ln>
              <a:noFill/>
            </a:ln>
          </p:spPr>
          <p:txBody>
            <a:bodyPr anchor="ctr">
              <a:spAutoFit/>
            </a:bodyPr>
            <a:lstStyle/>
            <a:p>
              <a:pPr algn="ctr">
                <a:defRPr/>
              </a:pPr>
              <a:r>
                <a:rPr lang="en-GB" sz="2200" b="1" dirty="0">
                  <a:solidFill>
                    <a:schemeClr val="bg1"/>
                  </a:solidFill>
                  <a:latin typeface="Arial" panose="020B0604020202020204" pitchFamily="34" charset="0"/>
                  <a:ea typeface="ＭＳ Ｐゴシック" panose="020B0600070205080204" pitchFamily="34" charset="-128"/>
                  <a:cs typeface="+mn-cs"/>
                </a:rPr>
                <a:t>Positive evidence required to rebut</a:t>
              </a:r>
            </a:p>
          </p:txBody>
        </p:sp>
      </p:grpSp>
      <p:grpSp>
        <p:nvGrpSpPr>
          <p:cNvPr id="19" name="Group 18">
            <a:extLst>
              <a:ext uri="{FF2B5EF4-FFF2-40B4-BE49-F238E27FC236}">
                <a16:creationId xmlns:a16="http://schemas.microsoft.com/office/drawing/2014/main" id="{D8F3CA9A-9D4F-A2F5-C53E-9503D3FADA2B}"/>
              </a:ext>
            </a:extLst>
          </p:cNvPr>
          <p:cNvGrpSpPr/>
          <p:nvPr/>
        </p:nvGrpSpPr>
        <p:grpSpPr>
          <a:xfrm>
            <a:off x="6844960" y="4200246"/>
            <a:ext cx="2037066" cy="2037066"/>
            <a:chOff x="632520" y="1772816"/>
            <a:chExt cx="2592288" cy="2592288"/>
          </a:xfrm>
          <a:solidFill>
            <a:srgbClr val="1F497D"/>
          </a:solidFill>
        </p:grpSpPr>
        <p:sp>
          <p:nvSpPr>
            <p:cNvPr id="20" name="Oval 19">
              <a:extLst>
                <a:ext uri="{FF2B5EF4-FFF2-40B4-BE49-F238E27FC236}">
                  <a16:creationId xmlns:a16="http://schemas.microsoft.com/office/drawing/2014/main" id="{7EBD28C2-EBCF-9798-6A03-FF8D95256A7B}"/>
                </a:ext>
              </a:extLst>
            </p:cNvPr>
            <p:cNvSpPr/>
            <p:nvPr/>
          </p:nvSpPr>
          <p:spPr>
            <a:xfrm>
              <a:off x="632520" y="1772816"/>
              <a:ext cx="2592288" cy="25922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TextBox 20">
              <a:extLst>
                <a:ext uri="{FF2B5EF4-FFF2-40B4-BE49-F238E27FC236}">
                  <a16:creationId xmlns:a16="http://schemas.microsoft.com/office/drawing/2014/main" id="{33D0F937-12CB-DF6F-D513-D1B6C834C72C}"/>
                </a:ext>
              </a:extLst>
            </p:cNvPr>
            <p:cNvSpPr txBox="1"/>
            <p:nvPr/>
          </p:nvSpPr>
          <p:spPr>
            <a:xfrm>
              <a:off x="632520" y="2148551"/>
              <a:ext cx="2592288" cy="1840821"/>
            </a:xfrm>
            <a:prstGeom prst="rect">
              <a:avLst/>
            </a:prstGeom>
            <a:noFill/>
            <a:ln>
              <a:noFill/>
            </a:ln>
          </p:spPr>
          <p:txBody>
            <a:bodyPr anchor="ctr">
              <a:spAutoFit/>
            </a:bodyPr>
            <a:lstStyle/>
            <a:p>
              <a:pPr algn="ctr">
                <a:defRPr/>
              </a:pPr>
              <a:r>
                <a:rPr lang="en-GB" sz="2200" b="1" dirty="0">
                  <a:solidFill>
                    <a:schemeClr val="bg1"/>
                  </a:solidFill>
                  <a:latin typeface="Arial" panose="020B0604020202020204" pitchFamily="34" charset="0"/>
                  <a:ea typeface="ＭＳ Ｐゴシック" panose="020B0600070205080204" pitchFamily="34" charset="-128"/>
                </a:rPr>
                <a:t>Openness and unreserved apologies</a:t>
              </a:r>
              <a:endParaRPr lang="en-GB" sz="2200" b="1" dirty="0">
                <a:solidFill>
                  <a:schemeClr val="bg1"/>
                </a:solidFill>
                <a:latin typeface="Arial" panose="020B060402020202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41948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dirty="0">
                <a:solidFill>
                  <a:srgbClr val="F05AA0"/>
                </a:solidFill>
                <a:latin typeface="Arial" panose="020B0604020202020204" pitchFamily="34" charset="0"/>
                <a:cs typeface="Arial" panose="020B0604020202020204" pitchFamily="34" charset="0"/>
              </a:rPr>
              <a:t>Duty of candour</a:t>
            </a:r>
            <a:br>
              <a:rPr lang="en-GB" sz="2900" dirty="0">
                <a:solidFill>
                  <a:srgbClr val="F05AA0"/>
                </a:solidFill>
                <a:latin typeface="Arial" panose="020B0604020202020204" pitchFamily="34" charset="0"/>
                <a:cs typeface="Arial" panose="020B0604020202020204" pitchFamily="34" charset="0"/>
              </a:rPr>
            </a:br>
            <a:r>
              <a:rPr lang="en-GB" sz="1800" dirty="0">
                <a:solidFill>
                  <a:srgbClr val="F05AA0"/>
                </a:solidFill>
                <a:latin typeface="Arial" panose="020B0604020202020204" pitchFamily="34" charset="0"/>
                <a:cs typeface="Arial" panose="020B0604020202020204" pitchFamily="34" charset="0"/>
              </a:rPr>
              <a:t>Reading list</a:t>
            </a:r>
            <a:endParaRPr lang="en-GB" dirty="0">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fontScale="85000" lnSpcReduction="10000"/>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HM v Secretary of State for the Home Department </a:t>
            </a:r>
            <a:r>
              <a:rPr lang="en-GB" sz="1800" dirty="0">
                <a:effectLst/>
                <a:latin typeface="Calibri" panose="020F0502020204030204" pitchFamily="34" charset="0"/>
                <a:ea typeface="Calibri" panose="020F0502020204030204" pitchFamily="34" charset="0"/>
                <a:cs typeface="Times New Roman" panose="02020603050405020304" pitchFamily="18" charset="0"/>
              </a:rPr>
              <a:t>[2022] EWHC 2729 (Admin)</a:t>
            </a:r>
            <a:r>
              <a:rPr lang="en-GB" dirty="0">
                <a:effectLst/>
              </a:rPr>
              <a:t> </a:t>
            </a:r>
          </a:p>
          <a:p>
            <a:endParaRPr lang="en-GB" dirty="0"/>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The duty of candour continues to apply throughout the proceedings.  For example, if after the service of evidence, further relevant information comes to light, that information must be disclosed to the other parties to the proceedings and put before the Court at the earliest possible opportunity.”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R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Soilleux</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v South Cambridgeshire DC </a:t>
            </a:r>
            <a:r>
              <a:rPr lang="en-GB" sz="1800" dirty="0">
                <a:effectLst/>
                <a:latin typeface="Calibri" panose="020F0502020204030204" pitchFamily="34" charset="0"/>
                <a:ea typeface="Calibri" panose="020F0502020204030204" pitchFamily="34" charset="0"/>
                <a:cs typeface="Times New Roman" panose="02020603050405020304" pitchFamily="18" charset="0"/>
              </a:rPr>
              <a:t>[2023] EWHC 204 (Admin)</a:t>
            </a:r>
            <a:r>
              <a:rPr lang="en-GB" dirty="0">
                <a:effectLst/>
              </a:rPr>
              <a:t> </a:t>
            </a:r>
          </a:p>
          <a:p>
            <a:endParaRPr lang="en-GB" dirty="0"/>
          </a:p>
          <a:p>
            <a:pPr marL="0" inden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“It is also relevant that the local authority appears in these proceedings, with a duty of candour, and if there were material in the possession of the local authority to support the conclusion that it had been "materially misled" by what Castlefield said, I would expect it to be brought to the Court's attention.</a:t>
            </a:r>
            <a:r>
              <a:rPr lang="en-GB" dirty="0">
                <a:effectLst/>
              </a:rPr>
              <a:t> </a:t>
            </a:r>
            <a:endParaRPr lang="en-GB" dirty="0"/>
          </a:p>
          <a:p>
            <a:endParaRPr lang="en-GB" dirty="0"/>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R (Gardner) v Secretary of State for Health and Social Care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[2021] EWHC 2422 (Admin)</a:t>
            </a:r>
            <a:r>
              <a:rPr lang="en-GB" dirty="0">
                <a:effectLst/>
              </a:rPr>
              <a:t> </a:t>
            </a:r>
          </a:p>
          <a:p>
            <a:pPr marL="0" indent="0">
              <a:buNone/>
            </a:pPr>
            <a:r>
              <a:rPr lang="en-GB" dirty="0"/>
              <a:t>“</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At this stage, however, it has not been demonstrated that the defendants' witness statements serve to obscure areas of central relevance, and the criticism made pre-supposes an obligation to provide disclosure of documentation akin to a contested trial on the evidence, rather than a judicial review.”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734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762000"/>
          </a:xfrm>
        </p:spPr>
        <p:txBody>
          <a:bodyPr anchor="t">
            <a:normAutofit/>
          </a:bodyPr>
          <a:lstStyle/>
          <a:p>
            <a:pPr algn="ctr"/>
            <a:r>
              <a:rPr lang="en-GB">
                <a:solidFill>
                  <a:srgbClr val="F05AA0"/>
                </a:solidFill>
                <a:ea typeface="Cambria"/>
              </a:rPr>
              <a:t>Questions</a:t>
            </a:r>
          </a:p>
        </p:txBody>
      </p:sp>
      <p:pic>
        <p:nvPicPr>
          <p:cNvPr id="5" name="Picture 5" descr="Different coloured question marks">
            <a:extLst>
              <a:ext uri="{FF2B5EF4-FFF2-40B4-BE49-F238E27FC236}">
                <a16:creationId xmlns:a16="http://schemas.microsoft.com/office/drawing/2014/main" id="{705DDF5F-8466-A9D2-EA71-E0F993FA6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25" y="1976225"/>
            <a:ext cx="7630350" cy="4287184"/>
          </a:xfrm>
          <a:prstGeom prst="rect">
            <a:avLst/>
          </a:prstGeom>
        </p:spPr>
      </p:pic>
    </p:spTree>
    <p:extLst>
      <p:ext uri="{BB962C8B-B14F-4D97-AF65-F5344CB8AC3E}">
        <p14:creationId xmlns:p14="http://schemas.microsoft.com/office/powerpoint/2010/main" val="208741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a:solidFill>
                  <a:srgbClr val="F05AA0"/>
                </a:solidFill>
                <a:ea typeface="Cambria"/>
              </a:rPr>
              <a:t>Cornerstone Books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02" y="1318258"/>
            <a:ext cx="2032000" cy="29141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0" y="1318728"/>
            <a:ext cx="2032000" cy="2914605"/>
          </a:xfrm>
          <a:prstGeom prst="rect">
            <a:avLst/>
          </a:prstGeom>
        </p:spPr>
      </p:pic>
      <p:pic>
        <p:nvPicPr>
          <p:cNvPr id="3" name="Picture 4">
            <a:extLst>
              <a:ext uri="{FF2B5EF4-FFF2-40B4-BE49-F238E27FC236}">
                <a16:creationId xmlns:a16="http://schemas.microsoft.com/office/drawing/2014/main" id="{F20F30AA-06ED-2D77-C515-B225DD7FC003}"/>
              </a:ext>
            </a:extLst>
          </p:cNvPr>
          <p:cNvPicPr>
            <a:picLocks noChangeAspect="1"/>
          </p:cNvPicPr>
          <p:nvPr/>
        </p:nvPicPr>
        <p:blipFill>
          <a:blip r:embed="rId5"/>
          <a:stretch>
            <a:fillRect/>
          </a:stretch>
        </p:blipFill>
        <p:spPr>
          <a:xfrm>
            <a:off x="4453996" y="1318258"/>
            <a:ext cx="2091389" cy="2914135"/>
          </a:xfrm>
          <a:prstGeom prst="rect">
            <a:avLst/>
          </a:prstGeom>
        </p:spPr>
      </p:pic>
      <p:pic>
        <p:nvPicPr>
          <p:cNvPr id="9" name="Picture 8">
            <a:extLst>
              <a:ext uri="{FF2B5EF4-FFF2-40B4-BE49-F238E27FC236}">
                <a16:creationId xmlns:a16="http://schemas.microsoft.com/office/drawing/2014/main" id="{B78A887F-BB5A-43DB-8027-D12A8EDA4ED0}"/>
              </a:ext>
            </a:extLst>
          </p:cNvPr>
          <p:cNvPicPr>
            <a:picLocks noChangeAspect="1"/>
          </p:cNvPicPr>
          <p:nvPr/>
        </p:nvPicPr>
        <p:blipFill>
          <a:blip r:embed="rId6"/>
          <a:stretch>
            <a:fillRect/>
          </a:stretch>
        </p:blipFill>
        <p:spPr>
          <a:xfrm>
            <a:off x="559715" y="4290831"/>
            <a:ext cx="2149906" cy="2495939"/>
          </a:xfrm>
          <a:prstGeom prst="rect">
            <a:avLst/>
          </a:prstGeom>
        </p:spPr>
      </p:pic>
      <p:pic>
        <p:nvPicPr>
          <p:cNvPr id="4" name="Picture 4">
            <a:extLst>
              <a:ext uri="{FF2B5EF4-FFF2-40B4-BE49-F238E27FC236}">
                <a16:creationId xmlns:a16="http://schemas.microsoft.com/office/drawing/2014/main" id="{D06235B1-C9C2-2448-7BCC-910861ECDA28}"/>
              </a:ext>
            </a:extLst>
          </p:cNvPr>
          <p:cNvPicPr>
            <a:picLocks noChangeAspect="1"/>
          </p:cNvPicPr>
          <p:nvPr/>
        </p:nvPicPr>
        <p:blipFill>
          <a:blip r:embed="rId7"/>
          <a:stretch>
            <a:fillRect/>
          </a:stretch>
        </p:blipFill>
        <p:spPr>
          <a:xfrm>
            <a:off x="2319078" y="1319198"/>
            <a:ext cx="2032000" cy="2914135"/>
          </a:xfrm>
          <a:prstGeom prst="rect">
            <a:avLst/>
          </a:prstGeom>
        </p:spPr>
      </p:pic>
      <p:pic>
        <p:nvPicPr>
          <p:cNvPr id="5" name="Picture 7">
            <a:extLst>
              <a:ext uri="{FF2B5EF4-FFF2-40B4-BE49-F238E27FC236}">
                <a16:creationId xmlns:a16="http://schemas.microsoft.com/office/drawing/2014/main" id="{13BDB2EF-9669-80AF-6EC9-4443492D8774}"/>
              </a:ext>
            </a:extLst>
          </p:cNvPr>
          <p:cNvPicPr>
            <a:picLocks noChangeAspect="1"/>
          </p:cNvPicPr>
          <p:nvPr/>
        </p:nvPicPr>
        <p:blipFill>
          <a:blip r:embed="rId8"/>
          <a:stretch>
            <a:fillRect/>
          </a:stretch>
        </p:blipFill>
        <p:spPr>
          <a:xfrm>
            <a:off x="6256383" y="4278041"/>
            <a:ext cx="2149906" cy="2508729"/>
          </a:xfrm>
          <a:prstGeom prst="rect">
            <a:avLst/>
          </a:prstGeom>
        </p:spPr>
      </p:pic>
      <p:pic>
        <p:nvPicPr>
          <p:cNvPr id="8" name="Picture 9">
            <a:extLst>
              <a:ext uri="{FF2B5EF4-FFF2-40B4-BE49-F238E27FC236}">
                <a16:creationId xmlns:a16="http://schemas.microsoft.com/office/drawing/2014/main" id="{F8223416-584B-62DB-640B-E014BBF8864B}"/>
              </a:ext>
            </a:extLst>
          </p:cNvPr>
          <p:cNvPicPr>
            <a:picLocks noChangeAspect="1"/>
          </p:cNvPicPr>
          <p:nvPr/>
        </p:nvPicPr>
        <p:blipFill>
          <a:blip r:embed="rId9"/>
          <a:stretch>
            <a:fillRect/>
          </a:stretch>
        </p:blipFill>
        <p:spPr>
          <a:xfrm>
            <a:off x="3658609" y="4290831"/>
            <a:ext cx="1707351" cy="2495939"/>
          </a:xfrm>
          <a:prstGeom prst="rect">
            <a:avLst/>
          </a:prstGeom>
        </p:spPr>
      </p:pic>
    </p:spTree>
    <p:extLst>
      <p:ext uri="{BB962C8B-B14F-4D97-AF65-F5344CB8AC3E}">
        <p14:creationId xmlns:p14="http://schemas.microsoft.com/office/powerpoint/2010/main" val="120507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3648" y="1124744"/>
            <a:ext cx="7283152" cy="4896544"/>
          </a:xfrm>
        </p:spPr>
        <p:txBody>
          <a:bodyPr>
            <a:normAutofit fontScale="90000"/>
          </a:bodyPr>
          <a:lstStyle/>
          <a:p>
            <a:br>
              <a:rPr lang="en-GB" sz="2000">
                <a:solidFill>
                  <a:srgbClr val="FF3399"/>
                </a:solidFill>
              </a:rPr>
            </a:br>
            <a:r>
              <a:rPr lang="en-GB" sz="2200">
                <a:solidFill>
                  <a:srgbClr val="FF3399"/>
                </a:solidFill>
                <a:ea typeface="Cambria"/>
              </a:rPr>
              <a:t>Contact details:</a:t>
            </a:r>
            <a:br>
              <a:rPr lang="en-GB" sz="2200">
                <a:ea typeface="Cambria" panose="02040503050406030204" pitchFamily="18" charset="0"/>
              </a:rPr>
            </a:br>
            <a:br>
              <a:rPr lang="en-GB" sz="2200">
                <a:ea typeface="Cambria" panose="02040503050406030204" pitchFamily="18" charset="0"/>
              </a:rPr>
            </a:br>
            <a:r>
              <a:rPr lang="en-GB" sz="2200">
                <a:solidFill>
                  <a:schemeClr val="bg1">
                    <a:lumMod val="85000"/>
                  </a:schemeClr>
                </a:solidFill>
                <a:ea typeface="Cambria"/>
              </a:rPr>
              <a:t>Cornerstone Barristers</a:t>
            </a:r>
            <a:br>
              <a:rPr lang="en-GB" sz="2200">
                <a:ea typeface="Cambria" panose="02040503050406030204" pitchFamily="18" charset="0"/>
              </a:rPr>
            </a:br>
            <a:r>
              <a:rPr lang="en-GB" sz="2200">
                <a:solidFill>
                  <a:schemeClr val="bg1">
                    <a:lumMod val="85000"/>
                  </a:schemeClr>
                </a:solidFill>
                <a:ea typeface="Cambria"/>
              </a:rPr>
              <a:t>2-3 Grays Inn Square</a:t>
            </a:r>
            <a:br>
              <a:rPr lang="en-GB" sz="2200">
                <a:ea typeface="Cambria" panose="02040503050406030204" pitchFamily="18" charset="0"/>
              </a:rPr>
            </a:br>
            <a:r>
              <a:rPr lang="en-GB" sz="2200">
                <a:solidFill>
                  <a:schemeClr val="bg1">
                    <a:lumMod val="85000"/>
                  </a:schemeClr>
                </a:solidFill>
                <a:ea typeface="Cambria"/>
              </a:rPr>
              <a:t>London</a:t>
            </a:r>
            <a:br>
              <a:rPr lang="en-GB" sz="2200">
                <a:ea typeface="Cambria" panose="02040503050406030204" pitchFamily="18" charset="0"/>
              </a:rPr>
            </a:br>
            <a:r>
              <a:rPr lang="en-GB" sz="2200">
                <a:solidFill>
                  <a:schemeClr val="bg1">
                    <a:lumMod val="85000"/>
                  </a:schemeClr>
                </a:solidFill>
                <a:ea typeface="Cambria"/>
              </a:rPr>
              <a:t>WC1R 5JH</a:t>
            </a:r>
            <a:br>
              <a:rPr lang="en-GB" sz="2200">
                <a:ea typeface="Cambria" panose="02040503050406030204" pitchFamily="18" charset="0"/>
              </a:rPr>
            </a:br>
            <a:br>
              <a:rPr lang="en-GB" sz="2200">
                <a:ea typeface="Cambria" panose="02040503050406030204" pitchFamily="18" charset="0"/>
              </a:rPr>
            </a:br>
            <a:r>
              <a:rPr lang="en-GB" sz="2200">
                <a:solidFill>
                  <a:schemeClr val="bg1">
                    <a:lumMod val="85000"/>
                  </a:schemeClr>
                </a:solidFill>
                <a:ea typeface="Cambria"/>
              </a:rPr>
              <a:t>Tel:			020 7242 4986</a:t>
            </a:r>
            <a:br>
              <a:rPr lang="en-GB" sz="2200">
                <a:ea typeface="Cambria" panose="02040503050406030204" pitchFamily="18" charset="0"/>
              </a:rPr>
            </a:br>
            <a:r>
              <a:rPr lang="en-GB" sz="2200">
                <a:solidFill>
                  <a:schemeClr val="bg1">
                    <a:lumMod val="85000"/>
                  </a:schemeClr>
                </a:solidFill>
                <a:ea typeface="Cambria"/>
              </a:rPr>
              <a:t>Fax:		020 3292 1966</a:t>
            </a:r>
            <a:br>
              <a:rPr lang="en-GB" sz="2200">
                <a:ea typeface="Cambria" panose="02040503050406030204" pitchFamily="18" charset="0"/>
              </a:rPr>
            </a:br>
            <a:br>
              <a:rPr lang="en-GB" sz="2200">
                <a:ea typeface="Cambria" panose="02040503050406030204" pitchFamily="18" charset="0"/>
              </a:rPr>
            </a:br>
            <a:r>
              <a:rPr lang="en-GB" sz="2400">
                <a:solidFill>
                  <a:schemeClr val="bg1">
                    <a:lumMod val="75000"/>
                  </a:schemeClr>
                </a:solidFill>
              </a:rPr>
              <a:t>Email:		</a:t>
            </a:r>
            <a:r>
              <a:rPr lang="en-GB" sz="2400" err="1">
                <a:solidFill>
                  <a:schemeClr val="bg1">
                    <a:lumMod val="75000"/>
                  </a:schemeClr>
                </a:solidFill>
              </a:rPr>
              <a:t>alane</a:t>
            </a:r>
            <a:r>
              <a:rPr lang="en-GB" sz="2400">
                <a:solidFill>
                  <a:schemeClr val="bg1">
                    <a:lumMod val="75000"/>
                  </a:schemeClr>
                </a:solidFill>
              </a:rPr>
              <a:t>@cornerstonebarristers.com</a:t>
            </a:r>
            <a:br>
              <a:rPr lang="en-GB" sz="2400"/>
            </a:br>
            <a:r>
              <a:rPr lang="en-GB" sz="2400">
                <a:solidFill>
                  <a:schemeClr val="bg1">
                    <a:lumMod val="75000"/>
                  </a:schemeClr>
                </a:solidFill>
              </a:rPr>
              <a:t>			</a:t>
            </a:r>
            <a:r>
              <a:rPr lang="en-GB" sz="2400" err="1">
                <a:solidFill>
                  <a:schemeClr val="bg1">
                    <a:lumMod val="75000"/>
                  </a:schemeClr>
                </a:solidFill>
              </a:rPr>
              <a:t>mlewin</a:t>
            </a:r>
            <a:r>
              <a:rPr lang="en-GB" sz="2400">
                <a:solidFill>
                  <a:schemeClr val="bg1">
                    <a:lumMod val="75000"/>
                  </a:schemeClr>
                </a:solidFill>
              </a:rPr>
              <a:t>@cornerstonebarristers.com</a:t>
            </a:r>
            <a:br>
              <a:rPr lang="en-GB" sz="2400"/>
            </a:br>
            <a:r>
              <a:rPr lang="en-GB" sz="2400">
                <a:solidFill>
                  <a:schemeClr val="bg1">
                    <a:lumMod val="75000"/>
                  </a:schemeClr>
                </a:solidFill>
              </a:rPr>
              <a:t>			</a:t>
            </a:r>
            <a:br>
              <a:rPr lang="en-GB" sz="2400"/>
            </a:br>
            <a:r>
              <a:rPr lang="en-GB" sz="2400">
                <a:solidFill>
                  <a:schemeClr val="bg1">
                    <a:lumMod val="75000"/>
                  </a:schemeClr>
                </a:solidFill>
              </a:rPr>
              <a:t>You can also contact our clerking team via clerks@cornerstonebarristers.com </a:t>
            </a:r>
            <a:br>
              <a:rPr lang="en-GB" sz="2400">
                <a:solidFill>
                  <a:schemeClr val="bg1">
                    <a:lumMod val="85000"/>
                  </a:schemeClr>
                </a:solidFill>
              </a:rPr>
            </a:br>
            <a:br>
              <a:rPr lang="en-GB" sz="2200">
                <a:latin typeface="Cambria" panose="02040503050406030204" pitchFamily="18" charset="0"/>
                <a:ea typeface="Cambria" panose="02040503050406030204" pitchFamily="18" charset="0"/>
              </a:rPr>
            </a:br>
            <a:br>
              <a:rPr lang="en-GB" sz="2000">
                <a:solidFill>
                  <a:schemeClr val="bg1">
                    <a:lumMod val="85000"/>
                  </a:schemeClr>
                </a:solidFill>
              </a:rPr>
            </a:br>
            <a:br>
              <a:rPr lang="en-GB" sz="2000">
                <a:solidFill>
                  <a:schemeClr val="bg1">
                    <a:lumMod val="85000"/>
                  </a:schemeClr>
                </a:solidFill>
              </a:rPr>
            </a:br>
            <a:br>
              <a:rPr lang="en-GB" sz="2000">
                <a:solidFill>
                  <a:schemeClr val="bg1">
                    <a:lumMod val="85000"/>
                  </a:schemeClr>
                </a:solidFill>
              </a:rPr>
            </a:br>
            <a:r>
              <a:rPr lang="en-GB" sz="2000">
                <a:solidFill>
                  <a:schemeClr val="bg1">
                    <a:lumMod val="85000"/>
                  </a:schemeClr>
                </a:solidFill>
              </a:rPr>
              <a:t>			</a:t>
            </a:r>
            <a:br>
              <a:rPr lang="en-GB" sz="2000">
                <a:solidFill>
                  <a:schemeClr val="bg1">
                    <a:lumMod val="85000"/>
                  </a:schemeClr>
                </a:solidFill>
              </a:rPr>
            </a:br>
            <a:r>
              <a:rPr lang="en-GB" sz="2000">
                <a:solidFill>
                  <a:schemeClr val="bg1">
                    <a:lumMod val="85000"/>
                  </a:schemeClr>
                </a:solidFill>
              </a:rPr>
              <a:t> </a:t>
            </a:r>
            <a:br>
              <a:rPr lang="en-GB" sz="2000"/>
            </a:br>
            <a:r>
              <a:rPr lang="en-GB" sz="2000"/>
              <a:t>		</a:t>
            </a:r>
            <a:br>
              <a:rPr lang="en-GB" sz="2000">
                <a:solidFill>
                  <a:schemeClr val="bg1">
                    <a:lumMod val="85000"/>
                  </a:schemeClr>
                </a:solidFill>
              </a:rPr>
            </a:br>
            <a:br>
              <a:rPr lang="en-GB" sz="2000">
                <a:solidFill>
                  <a:schemeClr val="bg1">
                    <a:lumMod val="85000"/>
                  </a:schemeClr>
                </a:solidFill>
              </a:rPr>
            </a:br>
            <a:br>
              <a:rPr lang="en-GB" sz="2000">
                <a:solidFill>
                  <a:schemeClr val="bg1">
                    <a:lumMod val="85000"/>
                  </a:schemeClr>
                </a:solidFill>
              </a:rPr>
            </a:br>
            <a:endParaRPr lang="en-GB" sz="200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13E98CF6-70BE-4358-AB97-DD1696A497A7}" type="slidenum">
              <a:rPr lang="en-US" altLang="en-US"/>
              <a:pPr>
                <a:defRPr/>
              </a:pPr>
              <a:t>25</a:t>
            </a:fld>
            <a:endParaRPr lang="en-US" altLang="en-US"/>
          </a:p>
        </p:txBody>
      </p:sp>
    </p:spTree>
    <p:extLst>
      <p:ext uri="{BB962C8B-B14F-4D97-AF65-F5344CB8AC3E}">
        <p14:creationId xmlns:p14="http://schemas.microsoft.com/office/powerpoint/2010/main" val="18898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latin typeface="Arial" panose="020B0604020202020204" pitchFamily="34" charset="0"/>
                <a:cs typeface="Arial" panose="020B0604020202020204" pitchFamily="34" charset="0"/>
              </a:rPr>
              <a:t>What is the duty of candour?</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4">
            <a:extLst>
              <a:ext uri="{FF2B5EF4-FFF2-40B4-BE49-F238E27FC236}">
                <a16:creationId xmlns:a16="http://schemas.microsoft.com/office/drawing/2014/main" id="{49252CA4-EF82-A2AC-A884-1B0F2A0E1C5D}"/>
              </a:ext>
            </a:extLst>
          </p:cNvPr>
          <p:cNvPicPr>
            <a:picLocks noChangeAspect="1"/>
          </p:cNvPicPr>
          <p:nvPr/>
        </p:nvPicPr>
        <p:blipFill>
          <a:blip r:embed="rId3"/>
          <a:stretch>
            <a:fillRect/>
          </a:stretch>
        </p:blipFill>
        <p:spPr>
          <a:xfrm>
            <a:off x="7065159" y="4065826"/>
            <a:ext cx="1793121" cy="1731304"/>
          </a:xfrm>
          <a:prstGeom prst="rect">
            <a:avLst/>
          </a:prstGeom>
        </p:spPr>
      </p:pic>
    </p:spTree>
    <p:extLst>
      <p:ext uri="{BB962C8B-B14F-4D97-AF65-F5344CB8AC3E}">
        <p14:creationId xmlns:p14="http://schemas.microsoft.com/office/powerpoint/2010/main" val="18080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a:solidFill>
                  <a:srgbClr val="F05AA0"/>
                </a:solidFill>
                <a:latin typeface="Arial" panose="020B0604020202020204" pitchFamily="34" charset="0"/>
                <a:cs typeface="Arial" panose="020B0604020202020204" pitchFamily="34" charset="0"/>
              </a:rPr>
              <a:t>Duty of candour</a:t>
            </a:r>
            <a:br>
              <a:rPr lang="en-GB" sz="2900">
                <a:solidFill>
                  <a:srgbClr val="F05AA0"/>
                </a:solidFill>
                <a:latin typeface="Arial" panose="020B0604020202020204" pitchFamily="34" charset="0"/>
                <a:cs typeface="Arial" panose="020B0604020202020204" pitchFamily="34" charset="0"/>
              </a:rPr>
            </a:br>
            <a:r>
              <a:rPr lang="en-GB" sz="1800">
                <a:solidFill>
                  <a:srgbClr val="F05AA0"/>
                </a:solidFill>
                <a:latin typeface="Arial" panose="020B0604020202020204" pitchFamily="34" charset="0"/>
                <a:cs typeface="Arial" panose="020B0604020202020204" pitchFamily="34" charset="0"/>
              </a:rPr>
              <a:t>Judicial Review</a:t>
            </a:r>
            <a:endParaRPr lang="en-GB">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fontScale="70000" lnSpcReduction="20000"/>
          </a:bodyPr>
          <a:lstStyle/>
          <a:p>
            <a:r>
              <a:rPr lang="en-GB"/>
              <a:t>CPR 54A PD 10.1 – disclosure not required in JR claims unless court order</a:t>
            </a:r>
          </a:p>
          <a:p>
            <a:endParaRPr lang="en-GB"/>
          </a:p>
          <a:p>
            <a:pPr fontAlgn="base"/>
            <a:r>
              <a:rPr lang="en-GB"/>
              <a:t>Article 6 influence - </a:t>
            </a:r>
            <a:r>
              <a:rPr lang="en-GB" b="1" i="1" u="none" strike="noStrike">
                <a:solidFill>
                  <a:srgbClr val="3D3D3D"/>
                </a:solidFill>
                <a:effectLst/>
                <a:latin typeface="Source Sans Pro" panose="020B0503030403020204" pitchFamily="34" charset="0"/>
              </a:rPr>
              <a:t>R (</a:t>
            </a:r>
            <a:r>
              <a:rPr lang="en-GB" b="1" i="1" u="none" strike="noStrike" err="1">
                <a:solidFill>
                  <a:srgbClr val="3D3D3D"/>
                </a:solidFill>
                <a:effectLst/>
                <a:latin typeface="Source Sans Pro" panose="020B0503030403020204" pitchFamily="34" charset="0"/>
              </a:rPr>
              <a:t>Belhaj</a:t>
            </a:r>
            <a:r>
              <a:rPr lang="en-GB" b="1" i="1" u="none" strike="noStrike">
                <a:solidFill>
                  <a:srgbClr val="3D3D3D"/>
                </a:solidFill>
                <a:effectLst/>
                <a:latin typeface="Source Sans Pro" panose="020B0503030403020204" pitchFamily="34" charset="0"/>
              </a:rPr>
              <a:t> and another) v DPP (No 2) </a:t>
            </a:r>
            <a:r>
              <a:rPr lang="en-GB" u="none" strike="noStrike">
                <a:solidFill>
                  <a:srgbClr val="3D3D3D"/>
                </a:solidFill>
                <a:effectLst/>
                <a:latin typeface="Source Sans Pro" panose="020B0503030403020204" pitchFamily="34" charset="0"/>
              </a:rPr>
              <a:t>[2018] 1 WLR 3602 at 39</a:t>
            </a:r>
          </a:p>
          <a:p>
            <a:pPr fontAlgn="base"/>
            <a:endParaRPr lang="en-GB" b="1" i="1" u="none" strike="noStrike">
              <a:solidFill>
                <a:srgbClr val="3D3D3D"/>
              </a:solidFill>
              <a:effectLst/>
              <a:latin typeface="Source Sans Pro" panose="020B0503030403020204" pitchFamily="34" charset="0"/>
            </a:endParaRPr>
          </a:p>
          <a:p>
            <a:pPr>
              <a:lnSpc>
                <a:spcPct val="170000"/>
              </a:lnSpc>
            </a:pPr>
            <a:r>
              <a:rPr lang="en-GB"/>
              <a:t>More important when less opportunity for response – e.g. urgent applications</a:t>
            </a:r>
          </a:p>
          <a:p>
            <a:endParaRPr lang="en-GB"/>
          </a:p>
          <a:p>
            <a:r>
              <a:rPr lang="en-GB"/>
              <a:t>Self policing – obligations on solicitors/barristers</a:t>
            </a:r>
          </a:p>
          <a:p>
            <a:endParaRPr lang="en-GB"/>
          </a:p>
          <a:p>
            <a:r>
              <a:rPr lang="en-GB"/>
              <a:t>All relevant material/facts to be before the court</a:t>
            </a:r>
          </a:p>
          <a:p>
            <a:endParaRPr lang="en-GB"/>
          </a:p>
          <a:p>
            <a:r>
              <a:rPr lang="en-GB"/>
              <a:t>Relevant adverse case-law, alternative remedy etc</a:t>
            </a:r>
          </a:p>
          <a:p>
            <a:endParaRPr lang="en-GB"/>
          </a:p>
          <a:p>
            <a:r>
              <a:rPr lang="en-GB" u="sng"/>
              <a:t>Whether it supports or undermines the case</a:t>
            </a:r>
          </a:p>
          <a:p>
            <a:endParaRPr lang="en-GB"/>
          </a:p>
          <a:p>
            <a:r>
              <a:rPr lang="en-GB">
                <a:solidFill>
                  <a:srgbClr val="F05AA0"/>
                </a:solidFill>
              </a:rPr>
              <a:t>Continuing duty – pre litigation included</a:t>
            </a:r>
          </a:p>
          <a:p>
            <a:endParaRPr lang="en-GB">
              <a:solidFill>
                <a:srgbClr val="F05AA0"/>
              </a:solidFill>
            </a:endParaRPr>
          </a:p>
          <a:p>
            <a:r>
              <a:rPr lang="en-GB" b="1"/>
              <a:t>See Treasury Solicitor’s Department’s Guidance (2010)</a:t>
            </a:r>
          </a:p>
          <a:p>
            <a:endParaRPr lang="en-GB"/>
          </a:p>
          <a:p>
            <a:r>
              <a:rPr lang="en-GB" b="1"/>
              <a:t>See section 15 of JR Guide 2022</a:t>
            </a:r>
          </a:p>
          <a:p>
            <a:endParaRPr lang="en-US"/>
          </a:p>
        </p:txBody>
      </p:sp>
      <p:pic>
        <p:nvPicPr>
          <p:cNvPr id="9" name="Picture 10">
            <a:extLst>
              <a:ext uri="{FF2B5EF4-FFF2-40B4-BE49-F238E27FC236}">
                <a16:creationId xmlns:a16="http://schemas.microsoft.com/office/drawing/2014/main" id="{98A70E2C-1B4C-07FB-F110-B2BD20417A5B}"/>
              </a:ext>
            </a:extLst>
          </p:cNvPr>
          <p:cNvPicPr>
            <a:picLocks noChangeAspect="1"/>
          </p:cNvPicPr>
          <p:nvPr/>
        </p:nvPicPr>
        <p:blipFill>
          <a:blip r:embed="rId3"/>
          <a:stretch>
            <a:fillRect/>
          </a:stretch>
        </p:blipFill>
        <p:spPr>
          <a:xfrm>
            <a:off x="7401325" y="2607285"/>
            <a:ext cx="1369476" cy="1581192"/>
          </a:xfrm>
          <a:prstGeom prst="rect">
            <a:avLst/>
          </a:prstGeom>
        </p:spPr>
      </p:pic>
      <p:pic>
        <p:nvPicPr>
          <p:cNvPr id="3" name="Picture 3">
            <a:extLst>
              <a:ext uri="{FF2B5EF4-FFF2-40B4-BE49-F238E27FC236}">
                <a16:creationId xmlns:a16="http://schemas.microsoft.com/office/drawing/2014/main" id="{51A7A901-0482-FDA3-B8C0-845B83210649}"/>
              </a:ext>
            </a:extLst>
          </p:cNvPr>
          <p:cNvPicPr>
            <a:picLocks noChangeAspect="1"/>
          </p:cNvPicPr>
          <p:nvPr/>
        </p:nvPicPr>
        <p:blipFill>
          <a:blip r:embed="rId4"/>
          <a:stretch>
            <a:fillRect/>
          </a:stretch>
        </p:blipFill>
        <p:spPr>
          <a:xfrm>
            <a:off x="7401325" y="4192235"/>
            <a:ext cx="1354105" cy="1933928"/>
          </a:xfrm>
          <a:prstGeom prst="rect">
            <a:avLst/>
          </a:prstGeom>
        </p:spPr>
      </p:pic>
    </p:spTree>
    <p:extLst>
      <p:ext uri="{BB962C8B-B14F-4D97-AF65-F5344CB8AC3E}">
        <p14:creationId xmlns:p14="http://schemas.microsoft.com/office/powerpoint/2010/main" val="302333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C9AF-54B8-CC1E-4E4F-DC048CF00F56}"/>
              </a:ext>
            </a:extLst>
          </p:cNvPr>
          <p:cNvSpPr>
            <a:spLocks noGrp="1"/>
          </p:cNvSpPr>
          <p:nvPr>
            <p:ph type="title"/>
          </p:nvPr>
        </p:nvSpPr>
        <p:spPr/>
        <p:txBody>
          <a:bodyPr/>
          <a:lstStyle/>
          <a:p>
            <a:pPr algn="ctr"/>
            <a:r>
              <a:rPr lang="en-GB">
                <a:solidFill>
                  <a:srgbClr val="F05AA0"/>
                </a:solidFill>
              </a:rPr>
              <a:t>Civil Procedure Rules</a:t>
            </a:r>
            <a:endParaRPr lang="en-US">
              <a:solidFill>
                <a:srgbClr val="F05AA0"/>
              </a:solidFill>
            </a:endParaRPr>
          </a:p>
        </p:txBody>
      </p:sp>
      <p:sp>
        <p:nvSpPr>
          <p:cNvPr id="3" name="Content Placeholder 2">
            <a:extLst>
              <a:ext uri="{FF2B5EF4-FFF2-40B4-BE49-F238E27FC236}">
                <a16:creationId xmlns:a16="http://schemas.microsoft.com/office/drawing/2014/main" id="{7E852B8D-8FAE-25F7-E427-A3D7EC92CE52}"/>
              </a:ext>
            </a:extLst>
          </p:cNvPr>
          <p:cNvSpPr>
            <a:spLocks noGrp="1"/>
          </p:cNvSpPr>
          <p:nvPr>
            <p:ph sz="half" idx="1"/>
          </p:nvPr>
        </p:nvSpPr>
        <p:spPr/>
        <p:txBody>
          <a:bodyPr>
            <a:normAutofit fontScale="77500" lnSpcReduction="20000"/>
          </a:bodyPr>
          <a:lstStyle/>
          <a:p>
            <a:pPr marL="0" indent="0">
              <a:buNone/>
            </a:pPr>
            <a:r>
              <a:rPr lang="en-GB" b="1" i="0" u="sng" strike="noStrike">
                <a:solidFill>
                  <a:srgbClr val="202020"/>
                </a:solidFill>
                <a:effectLst/>
                <a:latin typeface="Arial" panose="020B0604020202020204" pitchFamily="34" charset="0"/>
                <a:cs typeface="Arial" panose="020B0604020202020204" pitchFamily="34" charset="0"/>
              </a:rPr>
              <a:t>CPR Part 54</a:t>
            </a:r>
          </a:p>
          <a:p>
            <a:pPr marL="0" indent="0">
              <a:buNone/>
            </a:pPr>
            <a:endParaRPr lang="en-GB" b="0" i="0" u="none" strike="noStrike">
              <a:solidFill>
                <a:srgbClr val="202020"/>
              </a:solidFill>
              <a:effectLst/>
              <a:latin typeface="Arial" panose="020B0604020202020204" pitchFamily="34" charset="0"/>
              <a:cs typeface="Arial" panose="020B0604020202020204" pitchFamily="34" charset="0"/>
            </a:endParaRPr>
          </a:p>
          <a:p>
            <a:pPr marL="0" indent="0">
              <a:buNone/>
            </a:pPr>
            <a:r>
              <a:rPr lang="en-GB" b="0" i="0" u="none" strike="noStrike">
                <a:solidFill>
                  <a:srgbClr val="202020"/>
                </a:solidFill>
                <a:effectLst/>
                <a:latin typeface="Arial" panose="020B0604020202020204" pitchFamily="34" charset="0"/>
                <a:cs typeface="Arial" panose="020B0604020202020204" pitchFamily="34" charset="0"/>
              </a:rPr>
              <a:t>Evidence</a:t>
            </a:r>
          </a:p>
          <a:p>
            <a:pPr marL="0" indent="0">
              <a:buNone/>
            </a:pPr>
            <a:r>
              <a:rPr lang="en-GB" b="1" i="0" u="none" strike="noStrike">
                <a:solidFill>
                  <a:srgbClr val="000000"/>
                </a:solidFill>
                <a:effectLst/>
                <a:latin typeface="Arial" panose="020B0604020202020204" pitchFamily="34" charset="0"/>
                <a:cs typeface="Arial" panose="020B0604020202020204" pitchFamily="34" charset="0"/>
              </a:rPr>
              <a:t>54.16</a:t>
            </a:r>
            <a:endParaRPr lang="en-GB" b="0" i="0" u="none" strike="noStrike">
              <a:solidFill>
                <a:srgbClr val="000000"/>
              </a:solidFill>
              <a:effectLst/>
              <a:latin typeface="Arial" panose="020B0604020202020204" pitchFamily="34" charset="0"/>
              <a:cs typeface="Arial" panose="020B0604020202020204" pitchFamily="34" charset="0"/>
            </a:endParaRP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(1) Rule 8.6 (1) does not apply.</a:t>
            </a: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(2) No written evidence may be relied on unless –</a:t>
            </a: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(a) it has been served in accordance with any –</a:t>
            </a: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(i) rule under this Section; or</a:t>
            </a: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(ii) direction of the court; or</a:t>
            </a: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(b) the court gives permission.</a:t>
            </a:r>
          </a:p>
          <a:p>
            <a:pPr marL="0" indent="0">
              <a:buNone/>
            </a:pPr>
            <a:endParaRPr lang="en-GB">
              <a:solidFill>
                <a:srgbClr val="000000"/>
              </a:solidFill>
              <a:latin typeface="Arial" panose="020B0604020202020204" pitchFamily="34" charset="0"/>
              <a:cs typeface="Arial" panose="020B0604020202020204" pitchFamily="34" charset="0"/>
            </a:endParaRPr>
          </a:p>
          <a:p>
            <a:pPr marL="0" indent="0">
              <a:buNone/>
            </a:pPr>
            <a:r>
              <a:rPr lang="en-GB" b="1" i="1" u="none" strike="noStrike">
                <a:solidFill>
                  <a:srgbClr val="000000"/>
                </a:solidFill>
                <a:effectLst/>
                <a:latin typeface="Arial" panose="020B0604020202020204" pitchFamily="34" charset="0"/>
              </a:rPr>
              <a:t>8.6</a:t>
            </a:r>
            <a:endParaRPr lang="en-GB" b="0" i="1" u="none" strike="noStrike">
              <a:solidFill>
                <a:srgbClr val="000000"/>
              </a:solidFill>
              <a:effectLst/>
              <a:latin typeface="Arial" panose="020B0604020202020204" pitchFamily="34" charset="0"/>
            </a:endParaRPr>
          </a:p>
          <a:p>
            <a:pPr marL="0" indent="0">
              <a:buNone/>
            </a:pPr>
            <a:r>
              <a:rPr lang="en-GB" b="0" i="1" u="none" strike="noStrike">
                <a:solidFill>
                  <a:srgbClr val="000000"/>
                </a:solidFill>
                <a:effectLst/>
                <a:latin typeface="Arial" panose="020B0604020202020204" pitchFamily="34" charset="0"/>
              </a:rPr>
              <a:t>(1) No written evidence may be relied on at the hearing of the claim unless –</a:t>
            </a:r>
          </a:p>
          <a:p>
            <a:pPr marL="0" indent="0">
              <a:buNone/>
            </a:pPr>
            <a:r>
              <a:rPr lang="en-GB" b="0" i="1" u="none" strike="noStrike">
                <a:solidFill>
                  <a:srgbClr val="000000"/>
                </a:solidFill>
                <a:effectLst/>
                <a:latin typeface="Arial" panose="020B0604020202020204" pitchFamily="34" charset="0"/>
              </a:rPr>
              <a:t>(a) it has been served in accordance with rule 8.5; or</a:t>
            </a:r>
          </a:p>
          <a:p>
            <a:pPr marL="0" indent="0">
              <a:buNone/>
            </a:pPr>
            <a:r>
              <a:rPr lang="en-GB" b="0" i="1" u="none" strike="noStrike">
                <a:solidFill>
                  <a:srgbClr val="000000"/>
                </a:solidFill>
                <a:effectLst/>
                <a:latin typeface="Arial" panose="020B0604020202020204" pitchFamily="34" charset="0"/>
              </a:rPr>
              <a:t>(b) the court gives permission.</a:t>
            </a:r>
          </a:p>
          <a:p>
            <a:pPr marL="0" indent="0">
              <a:buNone/>
            </a:pPr>
            <a:endParaRPr lang="en-US">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CFDB3BD-F7F7-E9E7-B02D-6C6A84984D12}"/>
              </a:ext>
            </a:extLst>
          </p:cNvPr>
          <p:cNvSpPr>
            <a:spLocks noGrp="1"/>
          </p:cNvSpPr>
          <p:nvPr>
            <p:ph sz="half" idx="2"/>
          </p:nvPr>
        </p:nvSpPr>
        <p:spPr/>
        <p:txBody>
          <a:bodyPr>
            <a:normAutofit fontScale="77500" lnSpcReduction="20000"/>
          </a:bodyPr>
          <a:lstStyle/>
          <a:p>
            <a:pPr marL="0" indent="0">
              <a:buNone/>
            </a:pPr>
            <a:r>
              <a:rPr lang="en-GB" b="1" i="0" u="sng" strike="noStrike">
                <a:solidFill>
                  <a:srgbClr val="000000"/>
                </a:solidFill>
                <a:effectLst/>
                <a:latin typeface="Arial" panose="020B0604020202020204" pitchFamily="34" charset="0"/>
                <a:cs typeface="Arial" panose="020B0604020202020204" pitchFamily="34" charset="0"/>
              </a:rPr>
              <a:t>PD 54A</a:t>
            </a:r>
          </a:p>
          <a:p>
            <a:pPr marL="0" indent="0">
              <a:buNone/>
            </a:pPr>
            <a:endParaRPr lang="en-GB" b="1" i="0" u="none" strike="noStrike">
              <a:solidFill>
                <a:srgbClr val="000000"/>
              </a:solidFill>
              <a:effectLst/>
              <a:latin typeface="Arial" panose="020B0604020202020204" pitchFamily="34" charset="0"/>
              <a:cs typeface="Arial" panose="020B0604020202020204" pitchFamily="34" charset="0"/>
            </a:endParaRPr>
          </a:p>
          <a:p>
            <a:pPr marL="0" indent="0">
              <a:buNone/>
            </a:pPr>
            <a:r>
              <a:rPr lang="en-GB" b="1" i="0" u="none" strike="noStrike">
                <a:solidFill>
                  <a:srgbClr val="000000"/>
                </a:solidFill>
                <a:effectLst/>
                <a:latin typeface="Arial" panose="020B0604020202020204" pitchFamily="34" charset="0"/>
                <a:cs typeface="Arial" panose="020B0604020202020204" pitchFamily="34" charset="0"/>
              </a:rPr>
              <a:t>10.1     </a:t>
            </a:r>
            <a:r>
              <a:rPr lang="en-GB" b="0" i="0" u="none" strike="noStrike">
                <a:solidFill>
                  <a:srgbClr val="000000"/>
                </a:solidFill>
                <a:effectLst/>
                <a:latin typeface="Arial" panose="020B0604020202020204" pitchFamily="34" charset="0"/>
                <a:cs typeface="Arial" panose="020B0604020202020204" pitchFamily="34" charset="0"/>
              </a:rPr>
              <a:t>In accordance with the duty of candour, the defendant should, in its Detailed Grounds or evidence, identify any relevant facts, and the reasoning, underlying the measure in respect of which permission to apply for judicial review has been granted.</a:t>
            </a:r>
          </a:p>
          <a:p>
            <a:pPr marL="0" indent="0">
              <a:buNone/>
            </a:pPr>
            <a:r>
              <a:rPr lang="en-GB" b="1" i="0" u="none" strike="noStrike">
                <a:solidFill>
                  <a:srgbClr val="000000"/>
                </a:solidFill>
                <a:effectLst/>
                <a:latin typeface="Arial" panose="020B0604020202020204" pitchFamily="34" charset="0"/>
                <a:cs typeface="Arial" panose="020B0604020202020204" pitchFamily="34" charset="0"/>
              </a:rPr>
              <a:t>10.2     </a:t>
            </a:r>
            <a:r>
              <a:rPr lang="en-GB" b="0" i="0" u="sng" strike="noStrike">
                <a:solidFill>
                  <a:srgbClr val="F05AA0"/>
                </a:solidFill>
                <a:effectLst/>
                <a:latin typeface="Arial" panose="020B0604020202020204" pitchFamily="34" charset="0"/>
                <a:cs typeface="Arial" panose="020B0604020202020204" pitchFamily="34" charset="0"/>
              </a:rPr>
              <a:t>Disclosure is not required unless the court orders otherwise.</a:t>
            </a:r>
          </a:p>
          <a:p>
            <a:pPr marL="0" indent="0">
              <a:buNone/>
            </a:pPr>
            <a:r>
              <a:rPr lang="en-GB" b="1" i="0" u="none" strike="noStrike">
                <a:solidFill>
                  <a:srgbClr val="000000"/>
                </a:solidFill>
                <a:effectLst/>
                <a:latin typeface="Arial" panose="020B0604020202020204" pitchFamily="34" charset="0"/>
                <a:cs typeface="Arial" panose="020B0604020202020204" pitchFamily="34" charset="0"/>
              </a:rPr>
              <a:t>10.3     </a:t>
            </a:r>
            <a:r>
              <a:rPr lang="en-GB" b="0" i="0" u="none" strike="noStrike">
                <a:solidFill>
                  <a:srgbClr val="000000"/>
                </a:solidFill>
                <a:effectLst/>
                <a:latin typeface="Arial" panose="020B0604020202020204" pitchFamily="34" charset="0"/>
                <a:cs typeface="Arial" panose="020B0604020202020204" pitchFamily="34" charset="0"/>
              </a:rPr>
              <a:t>It will rarely be necessary in judicial review proceedings for the court to hear oral evidence. Any application under rule 8.6(2) for permission to adduce oral evidence or to cross-examine any witness must be made promptly, in accordance with the requirements of Part 23, and be supported by an explanation of why the evidence is necessary for the fair determination of the claim.</a:t>
            </a:r>
            <a:endParaRPr lang="en-US"/>
          </a:p>
        </p:txBody>
      </p:sp>
    </p:spTree>
    <p:extLst>
      <p:ext uri="{BB962C8B-B14F-4D97-AF65-F5344CB8AC3E}">
        <p14:creationId xmlns:p14="http://schemas.microsoft.com/office/powerpoint/2010/main" val="34941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0D9B-B6B5-D39D-898A-78A7B11EB36F}"/>
              </a:ext>
            </a:extLst>
          </p:cNvPr>
          <p:cNvSpPr>
            <a:spLocks noGrp="1"/>
          </p:cNvSpPr>
          <p:nvPr>
            <p:ph type="title"/>
          </p:nvPr>
        </p:nvSpPr>
        <p:spPr/>
        <p:txBody>
          <a:bodyPr>
            <a:normAutofit fontScale="90000"/>
          </a:bodyPr>
          <a:lstStyle/>
          <a:p>
            <a:pPr algn="ctr"/>
            <a:r>
              <a:rPr lang="en-GB">
                <a:solidFill>
                  <a:srgbClr val="F05AA0"/>
                </a:solidFill>
              </a:rPr>
              <a:t>Administrative Court</a:t>
            </a:r>
            <a:br>
              <a:rPr lang="en-GB">
                <a:solidFill>
                  <a:srgbClr val="F05AA0"/>
                </a:solidFill>
              </a:rPr>
            </a:br>
            <a:r>
              <a:rPr lang="en-GB" sz="2200">
                <a:solidFill>
                  <a:srgbClr val="F05AA0"/>
                </a:solidFill>
              </a:rPr>
              <a:t>Judicial Review Guide 2022</a:t>
            </a:r>
            <a:endParaRPr lang="en-US" sz="2200">
              <a:solidFill>
                <a:srgbClr val="F05AA0"/>
              </a:solidFill>
            </a:endParaRPr>
          </a:p>
        </p:txBody>
      </p:sp>
      <p:pic>
        <p:nvPicPr>
          <p:cNvPr id="5" name="Picture 5">
            <a:extLst>
              <a:ext uri="{FF2B5EF4-FFF2-40B4-BE49-F238E27FC236}">
                <a16:creationId xmlns:a16="http://schemas.microsoft.com/office/drawing/2014/main" id="{41D2F492-51AA-E34A-CBEE-B3165719DD44}"/>
              </a:ext>
            </a:extLst>
          </p:cNvPr>
          <p:cNvPicPr>
            <a:picLocks noGrp="1" noChangeAspect="1"/>
          </p:cNvPicPr>
          <p:nvPr>
            <p:ph sz="half" idx="1"/>
          </p:nvPr>
        </p:nvPicPr>
        <p:blipFill>
          <a:blip r:embed="rId3"/>
          <a:stretch>
            <a:fillRect/>
          </a:stretch>
        </p:blipFill>
        <p:spPr>
          <a:xfrm>
            <a:off x="682999" y="1600200"/>
            <a:ext cx="7820864" cy="4447019"/>
          </a:xfrm>
        </p:spPr>
      </p:pic>
    </p:spTree>
    <p:extLst>
      <p:ext uri="{BB962C8B-B14F-4D97-AF65-F5344CB8AC3E}">
        <p14:creationId xmlns:p14="http://schemas.microsoft.com/office/powerpoint/2010/main" val="8792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2AA07-DAEB-08F6-C5C0-FF7C80AC2E59}"/>
              </a:ext>
            </a:extLst>
          </p:cNvPr>
          <p:cNvSpPr>
            <a:spLocks noGrp="1"/>
          </p:cNvSpPr>
          <p:nvPr>
            <p:ph sz="half" idx="1"/>
          </p:nvPr>
        </p:nvSpPr>
        <p:spPr>
          <a:xfrm>
            <a:off x="457200" y="1600200"/>
            <a:ext cx="8239356" cy="4525963"/>
          </a:xfrm>
        </p:spPr>
        <p:txBody>
          <a:bodyPr>
            <a:normAutofit fontScale="85000" lnSpcReduction="20000"/>
          </a:bodyPr>
          <a:lstStyle/>
          <a:p>
            <a:pPr marL="0" indent="0">
              <a:buNone/>
            </a:pPr>
            <a:r>
              <a:rPr lang="en-GB" b="0" i="0" u="none" strike="noStrike">
                <a:solidFill>
                  <a:srgbClr val="000000"/>
                </a:solidFill>
                <a:effectLst/>
                <a:latin typeface="Arial" panose="020B0604020202020204" pitchFamily="34" charset="0"/>
                <a:cs typeface="Arial" panose="020B0604020202020204" pitchFamily="34" charset="0"/>
              </a:rPr>
              <a:t>The duty of candour is an important common law duty and, classically, includes the duty to approach the court with “its cards face up on the table”: </a:t>
            </a:r>
            <a:r>
              <a:rPr lang="en-GB" b="0" i="1" u="none" strike="noStrike">
                <a:solidFill>
                  <a:srgbClr val="3D3D3D"/>
                </a:solidFill>
                <a:effectLst/>
                <a:latin typeface="Arial" panose="020B0604020202020204" pitchFamily="34" charset="0"/>
                <a:cs typeface="Arial" panose="020B0604020202020204" pitchFamily="34" charset="0"/>
              </a:rPr>
              <a:t>R v Lancashire County Council, Ex p Huddleston [1986] 2 All ER 941</a:t>
            </a:r>
            <a:r>
              <a:rPr lang="en-GB" b="0" i="0" u="none" strike="noStrike">
                <a:solidFill>
                  <a:srgbClr val="000000"/>
                </a:solidFill>
                <a:effectLst/>
                <a:latin typeface="Arial" panose="020B0604020202020204" pitchFamily="34" charset="0"/>
                <a:cs typeface="Arial" panose="020B0604020202020204" pitchFamily="34" charset="0"/>
              </a:rPr>
              <a:t> , 945. The duty applies not only to documents in the possession of the state but also to information known to it. In </a:t>
            </a:r>
            <a:r>
              <a:rPr lang="en-GB" b="0" i="1" u="none" strike="noStrike">
                <a:solidFill>
                  <a:srgbClr val="3D3D3D"/>
                </a:solidFill>
                <a:effectLst/>
                <a:latin typeface="Arial" panose="020B0604020202020204" pitchFamily="34" charset="0"/>
                <a:cs typeface="Arial" panose="020B0604020202020204" pitchFamily="34" charset="0"/>
              </a:rPr>
              <a:t>R (Quark Fishing Ltd) v Secretary of State for Foreign and Commonwealth Affairs [2002] EWCA </a:t>
            </a:r>
            <a:r>
              <a:rPr lang="en-GB" b="0" i="1" u="none" strike="noStrike" dirty="0">
                <a:solidFill>
                  <a:srgbClr val="3D3D3D"/>
                </a:solidFill>
                <a:effectLst/>
                <a:latin typeface="Arial" panose="020B0604020202020204" pitchFamily="34" charset="0"/>
                <a:cs typeface="Arial" panose="020B0604020202020204" pitchFamily="34" charset="0"/>
              </a:rPr>
              <a:t>Civ1409 </a:t>
            </a:r>
            <a:r>
              <a:rPr lang="en-GB" b="0" i="0" u="none" strike="noStrike" dirty="0">
                <a:solidFill>
                  <a:srgbClr val="000000"/>
                </a:solidFill>
                <a:effectLst/>
                <a:latin typeface="Arial" panose="020B0604020202020204" pitchFamily="34" charset="0"/>
                <a:cs typeface="Arial" panose="020B0604020202020204" pitchFamily="34" charset="0"/>
              </a:rPr>
              <a:t>the</a:t>
            </a:r>
            <a:r>
              <a:rPr lang="en-GB" b="0" i="0" u="none" strike="noStrike">
                <a:solidFill>
                  <a:srgbClr val="000000"/>
                </a:solidFill>
                <a:effectLst/>
                <a:latin typeface="Arial" panose="020B0604020202020204" pitchFamily="34" charset="0"/>
                <a:cs typeface="Arial" panose="020B0604020202020204" pitchFamily="34" charset="0"/>
              </a:rPr>
              <a:t> court was concerned with what appeared to it to be a reluctance on the part of the defendant to give full sight of the reasons which motivated the decision being challenged. At para 50 Laws LJ observed: </a:t>
            </a:r>
          </a:p>
          <a:p>
            <a:pPr marL="0" indent="0">
              <a:buNone/>
            </a:pPr>
            <a:endParaRPr lang="en-GB" b="0" i="0" u="none" strike="noStrike">
              <a:solidFill>
                <a:srgbClr val="000000"/>
              </a:solidFill>
              <a:effectLst/>
              <a:latin typeface="Arial" panose="020B0604020202020204" pitchFamily="34" charset="0"/>
              <a:cs typeface="Arial" panose="020B0604020202020204" pitchFamily="34" charset="0"/>
            </a:endParaRPr>
          </a:p>
          <a:p>
            <a:pPr marL="0" indent="0">
              <a:buNone/>
            </a:pPr>
            <a:r>
              <a:rPr lang="en-GB" b="0" i="0" u="none" strike="noStrike">
                <a:solidFill>
                  <a:srgbClr val="000000"/>
                </a:solidFill>
                <a:effectLst/>
                <a:latin typeface="Arial" panose="020B0604020202020204" pitchFamily="34" charset="0"/>
                <a:cs typeface="Arial" panose="020B0604020202020204" pitchFamily="34" charset="0"/>
              </a:rPr>
              <a:t>“there is no duty of general disclosure in judicial review proceedings. However there is—of course—a very high duty on public authority respondents, not least central government, to assist the court with full and accurate explanations of all the facts relevant to the issue the court must decide. The real question here is whether in the evidence put forward on his behalf the Secretary of State has given a true and comprehensive account of the way the relevant decisions in the case were arrived at. If the court has not been given a true and comprehensive account, but has had to tease the truth out of late discovery, it may be appropriate to draw inferences against the Secretary of State upon points which remain obscure: see </a:t>
            </a:r>
            <a:r>
              <a:rPr lang="en-GB" b="0" i="1" u="none" strike="noStrike" err="1">
                <a:solidFill>
                  <a:srgbClr val="3D3D3D"/>
                </a:solidFill>
                <a:effectLst/>
                <a:latin typeface="Arial" panose="020B0604020202020204" pitchFamily="34" charset="0"/>
                <a:cs typeface="Arial" panose="020B0604020202020204" pitchFamily="34" charset="0"/>
              </a:rPr>
              <a:t>Padfield</a:t>
            </a:r>
            <a:r>
              <a:rPr lang="en-GB" b="0" i="1" u="none" strike="noStrike">
                <a:solidFill>
                  <a:srgbClr val="3D3D3D"/>
                </a:solidFill>
                <a:effectLst/>
                <a:latin typeface="Arial" panose="020B0604020202020204" pitchFamily="34" charset="0"/>
                <a:cs typeface="Arial" panose="020B0604020202020204" pitchFamily="34" charset="0"/>
              </a:rPr>
              <a:t> v Minister of Agriculture, Fisheries and Food [1968] AC 997</a:t>
            </a:r>
            <a:r>
              <a:rPr lang="en-GB" b="0" i="0" u="none" strike="noStrike">
                <a:solidFill>
                  <a:srgbClr val="000000"/>
                </a:solidFill>
                <a:effectLst/>
                <a:latin typeface="Arial" panose="020B0604020202020204" pitchFamily="34" charset="0"/>
                <a:cs typeface="Arial" panose="020B0604020202020204" pitchFamily="34" charset="0"/>
              </a:rPr>
              <a:t> , per Lord Upjohn at pp 1061G–1062A.”</a:t>
            </a:r>
          </a:p>
          <a:p>
            <a:endParaRPr lang="en-US"/>
          </a:p>
        </p:txBody>
      </p:sp>
      <p:sp>
        <p:nvSpPr>
          <p:cNvPr id="13" name="Content Placeholder 3">
            <a:extLst>
              <a:ext uri="{FF2B5EF4-FFF2-40B4-BE49-F238E27FC236}">
                <a16:creationId xmlns:a16="http://schemas.microsoft.com/office/drawing/2014/main" id="{A597935A-D11E-61A1-6C02-0809F314EEB0}"/>
              </a:ext>
            </a:extLst>
          </p:cNvPr>
          <p:cNvSpPr>
            <a:spLocks noGrp="1"/>
          </p:cNvSpPr>
          <p:nvPr>
            <p:ph type="title"/>
          </p:nvPr>
        </p:nvSpPr>
        <p:spPr>
          <a:prstGeom prst="rect">
            <a:avLst/>
          </a:prstGeom>
          <a:solidFill>
            <a:schemeClr val="bg1">
              <a:alpha val="60000"/>
            </a:schemeClr>
          </a:solidFill>
          <a:ln>
            <a:noFill/>
          </a:ln>
        </p:spPr>
        <p:txBody>
          <a:bodyPr vert="horz" lIns="91440" tIns="45720" rIns="91440" bIns="45720" rtlCol="0">
            <a:normAutofit fontScale="90000"/>
          </a:bodyPr>
          <a:lstStyle>
            <a:lvl1pPr marL="342900" indent="-3429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base">
              <a:buNone/>
            </a:pPr>
            <a:r>
              <a:rPr lang="en-GB" b="1" i="0" u="none" strike="noStrike">
                <a:solidFill>
                  <a:srgbClr val="F05AA0"/>
                </a:solidFill>
                <a:effectLst/>
                <a:latin typeface="Source Sans Pro" panose="020B0503030403020204" pitchFamily="34" charset="0"/>
              </a:rPr>
              <a:t>R (</a:t>
            </a:r>
            <a:r>
              <a:rPr lang="en-GB" b="1" i="0" u="none" strike="noStrike" err="1">
                <a:solidFill>
                  <a:srgbClr val="F05AA0"/>
                </a:solidFill>
                <a:effectLst/>
                <a:latin typeface="Source Sans Pro" panose="020B0503030403020204" pitchFamily="34" charset="0"/>
              </a:rPr>
              <a:t>Belhaj</a:t>
            </a:r>
            <a:r>
              <a:rPr lang="en-GB" b="1" i="0" u="none" strike="noStrike">
                <a:solidFill>
                  <a:srgbClr val="F05AA0"/>
                </a:solidFill>
                <a:effectLst/>
                <a:latin typeface="Source Sans Pro" panose="020B0503030403020204" pitchFamily="34" charset="0"/>
              </a:rPr>
              <a:t> and another) v Director of Public Prosecutions (No 2)</a:t>
            </a:r>
            <a:br>
              <a:rPr lang="en-GB" b="1" i="0" u="none" strike="noStrike">
                <a:solidFill>
                  <a:srgbClr val="3D3D3D"/>
                </a:solidFill>
                <a:effectLst/>
                <a:latin typeface="Source Sans Pro" panose="020B0503030403020204" pitchFamily="34" charset="0"/>
              </a:rPr>
            </a:br>
            <a:r>
              <a:rPr lang="en-GB" b="1" i="0" u="none" strike="noStrike">
                <a:solidFill>
                  <a:srgbClr val="F05AA0"/>
                </a:solidFill>
                <a:effectLst/>
                <a:latin typeface="Source Sans Pro" panose="020B0503030403020204" pitchFamily="34" charset="0"/>
              </a:rPr>
              <a:t>[2018] EWHC 513 (Admin); [2018] 1 W.L.R. 3602</a:t>
            </a:r>
            <a:br>
              <a:rPr lang="en-GB" b="0" i="0" u="none" strike="noStrike">
                <a:solidFill>
                  <a:srgbClr val="3D3D3D"/>
                </a:solidFill>
                <a:effectLst/>
                <a:latin typeface="Source Sans Pro" panose="020B0503030403020204" pitchFamily="34" charset="0"/>
              </a:rPr>
            </a:br>
            <a:endParaRPr lang="en-US"/>
          </a:p>
        </p:txBody>
      </p:sp>
    </p:spTree>
    <p:extLst>
      <p:ext uri="{BB962C8B-B14F-4D97-AF65-F5344CB8AC3E}">
        <p14:creationId xmlns:p14="http://schemas.microsoft.com/office/powerpoint/2010/main" val="405891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F727-35F3-DC84-D6C8-CCEFC7FC1222}"/>
              </a:ext>
            </a:extLst>
          </p:cNvPr>
          <p:cNvSpPr>
            <a:spLocks noGrp="1"/>
          </p:cNvSpPr>
          <p:nvPr>
            <p:ph type="title"/>
          </p:nvPr>
        </p:nvSpPr>
        <p:spPr/>
        <p:txBody>
          <a:bodyPr>
            <a:normAutofit fontScale="90000"/>
          </a:bodyPr>
          <a:lstStyle/>
          <a:p>
            <a:pPr algn="ctr"/>
            <a:r>
              <a:rPr lang="en-GB">
                <a:solidFill>
                  <a:srgbClr val="F05AA0"/>
                </a:solidFill>
              </a:rPr>
              <a:t>Example application – Age Assessment </a:t>
            </a:r>
            <a:br>
              <a:rPr lang="en-GB">
                <a:solidFill>
                  <a:srgbClr val="F05AA0"/>
                </a:solidFill>
              </a:rPr>
            </a:br>
            <a:r>
              <a:rPr lang="en-GB" sz="2000" i="1">
                <a:solidFill>
                  <a:srgbClr val="F05AA0"/>
                </a:solidFill>
              </a:rPr>
              <a:t>R (BG) v LB Hackney </a:t>
            </a:r>
            <a:r>
              <a:rPr lang="en-GB" sz="2000">
                <a:solidFill>
                  <a:srgbClr val="F05AA0"/>
                </a:solidFill>
              </a:rPr>
              <a:t>[2022] UKUT 338 (IAC)</a:t>
            </a:r>
            <a:endParaRPr lang="en-US">
              <a:solidFill>
                <a:srgbClr val="F05AA0"/>
              </a:solidFill>
            </a:endParaRPr>
          </a:p>
        </p:txBody>
      </p:sp>
      <p:sp>
        <p:nvSpPr>
          <p:cNvPr id="3" name="Content Placeholder 2">
            <a:extLst>
              <a:ext uri="{FF2B5EF4-FFF2-40B4-BE49-F238E27FC236}">
                <a16:creationId xmlns:a16="http://schemas.microsoft.com/office/drawing/2014/main" id="{90437321-0DDF-09B3-9943-733CC9BB4DBA}"/>
              </a:ext>
            </a:extLst>
          </p:cNvPr>
          <p:cNvSpPr>
            <a:spLocks noGrp="1"/>
          </p:cNvSpPr>
          <p:nvPr>
            <p:ph sz="half" idx="1"/>
          </p:nvPr>
        </p:nvSpPr>
        <p:spPr>
          <a:xfrm>
            <a:off x="457200" y="1600200"/>
            <a:ext cx="8155250" cy="4525963"/>
          </a:xfrm>
        </p:spPr>
        <p:txBody>
          <a:bodyPr>
            <a:noAutofit/>
          </a:bodyPr>
          <a:lstStyle/>
          <a:p>
            <a:pPr marL="0"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(1)  The duty of candour which applies in judicial review proceedings obliges the parties to disclose all material facts, including those which are or appear to be adverse to his case.</a:t>
            </a:r>
          </a:p>
          <a:p>
            <a:pPr marL="0" indent="0" fontAlgn="base">
              <a:buNone/>
            </a:pPr>
            <a:endParaRPr lang="en-GB" sz="1400" b="0" u="none" strike="noStrike">
              <a:solidFill>
                <a:srgbClr val="3D3D3D"/>
              </a:solidFill>
              <a:effectLst/>
              <a:latin typeface="Arial" panose="020B0604020202020204" pitchFamily="34" charset="0"/>
              <a:cs typeface="Arial" panose="020B0604020202020204" pitchFamily="34" charset="0"/>
            </a:endParaRPr>
          </a:p>
          <a:p>
            <a:pPr marL="0"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(2)  That duty also obliges the parties to make reasonable enquiries to identify such facts, so as to ensure that the judge dealing with the application has the full picture.</a:t>
            </a:r>
          </a:p>
          <a:p>
            <a:pPr marL="0" indent="0" fontAlgn="base">
              <a:buNone/>
            </a:pPr>
            <a:endParaRPr lang="en-GB" sz="1400" b="0" u="none" strike="noStrike">
              <a:solidFill>
                <a:srgbClr val="3D3D3D"/>
              </a:solidFill>
              <a:effectLst/>
              <a:latin typeface="Arial" panose="020B0604020202020204" pitchFamily="34" charset="0"/>
              <a:cs typeface="Arial" panose="020B0604020202020204" pitchFamily="34" charset="0"/>
            </a:endParaRPr>
          </a:p>
          <a:p>
            <a:pPr marL="0"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(3)  In practice, the duty of candour obliges an applicant's legal representatives in Age Assessment Judicial Review proceedings to:</a:t>
            </a:r>
          </a:p>
          <a:p>
            <a:pPr marL="457200" lvl="1"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(i)  Ascertain what social media and other methods of communication are used by the applicant;</a:t>
            </a:r>
          </a:p>
          <a:p>
            <a:pPr marL="457200" lvl="1"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(ii)  Consider the relevant accounts with a view to ascertaining whether they contain any material which potentially undermines the applicant's case; and</a:t>
            </a:r>
          </a:p>
          <a:p>
            <a:pPr marL="457200" lvl="1"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(iii)  Disclose any material which might be relevant to the case, including any material adverse to the applicant.</a:t>
            </a:r>
          </a:p>
          <a:p>
            <a:pPr marL="457200" lvl="1" indent="0" fontAlgn="base">
              <a:buNone/>
            </a:pPr>
            <a:endParaRPr lang="en-GB" sz="1400" b="0" u="none" strike="noStrike">
              <a:solidFill>
                <a:srgbClr val="3D3D3D"/>
              </a:solidFill>
              <a:effectLst/>
              <a:latin typeface="Arial" panose="020B0604020202020204" pitchFamily="34" charset="0"/>
              <a:cs typeface="Arial" panose="020B0604020202020204" pitchFamily="34" charset="0"/>
            </a:endParaRPr>
          </a:p>
          <a:p>
            <a:pPr marL="0" indent="0" fontAlgn="base">
              <a:buNone/>
            </a:pPr>
            <a:r>
              <a:rPr lang="en-GB" sz="1400" b="0" u="none" strike="noStrike">
                <a:solidFill>
                  <a:srgbClr val="3D3D3D"/>
                </a:solidFill>
                <a:effectLst/>
                <a:latin typeface="Arial" panose="020B0604020202020204" pitchFamily="34" charset="0"/>
                <a:cs typeface="Arial" panose="020B0604020202020204" pitchFamily="34" charset="0"/>
              </a:rPr>
              <a:t>(4)  The duty is a self-policing one, but the Upper Tribunal might legitimately require a 'disclosure statement' from an applicant's solicitor, confirming that the applicant has disclosed to them the details of any social media accounts that they hold and that the solicitor in question has undertaken a reasonable and proportionate search of those accounts in order to ensure that all documents relevant to the issues in the case have been disclosed.</a:t>
            </a:r>
          </a:p>
          <a:p>
            <a:pPr marL="0" indent="0">
              <a:buNone/>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20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4E66-0787-74FA-A28D-06FD179C3BB2}"/>
              </a:ext>
            </a:extLst>
          </p:cNvPr>
          <p:cNvSpPr>
            <a:spLocks noGrp="1"/>
          </p:cNvSpPr>
          <p:nvPr>
            <p:ph type="title"/>
          </p:nvPr>
        </p:nvSpPr>
        <p:spPr/>
        <p:txBody>
          <a:bodyPr>
            <a:normAutofit fontScale="90000"/>
          </a:bodyPr>
          <a:lstStyle/>
          <a:p>
            <a:pPr algn="ctr"/>
            <a:r>
              <a:rPr lang="en-GB">
                <a:solidFill>
                  <a:srgbClr val="F05AA0"/>
                </a:solidFill>
              </a:rPr>
              <a:t>Example breach – removal from the UK</a:t>
            </a:r>
            <a:br>
              <a:rPr lang="en-GB">
                <a:solidFill>
                  <a:srgbClr val="F05AA0"/>
                </a:solidFill>
              </a:rPr>
            </a:br>
            <a:r>
              <a:rPr lang="en-GB" sz="2200" i="1">
                <a:solidFill>
                  <a:srgbClr val="F05AA0"/>
                </a:solidFill>
              </a:rPr>
              <a:t>R (Khan) v SSHD</a:t>
            </a:r>
            <a:r>
              <a:rPr lang="en-GB" sz="2200">
                <a:solidFill>
                  <a:srgbClr val="F05AA0"/>
                </a:solidFill>
              </a:rPr>
              <a:t> [2008] EWHC 1367 (Admin)</a:t>
            </a:r>
            <a:br>
              <a:rPr lang="en-GB">
                <a:solidFill>
                  <a:srgbClr val="F05AA0"/>
                </a:solidFill>
              </a:rPr>
            </a:br>
            <a:endParaRPr lang="en-US">
              <a:solidFill>
                <a:srgbClr val="F05AA0"/>
              </a:solidFill>
            </a:endParaRPr>
          </a:p>
        </p:txBody>
      </p:sp>
      <p:sp>
        <p:nvSpPr>
          <p:cNvPr id="7" name="Content Placeholder 3">
            <a:extLst>
              <a:ext uri="{FF2B5EF4-FFF2-40B4-BE49-F238E27FC236}">
                <a16:creationId xmlns:a16="http://schemas.microsoft.com/office/drawing/2014/main" id="{68C31A7C-9F23-0717-8965-2B14EC4C8A69}"/>
              </a:ext>
            </a:extLst>
          </p:cNvPr>
          <p:cNvSpPr>
            <a:spLocks noGrp="1"/>
          </p:cNvSpPr>
          <p:nvPr>
            <p:ph sz="half" idx="1"/>
          </p:nvPr>
        </p:nvSpPr>
        <p:spPr>
          <a:xfrm>
            <a:off x="457200" y="1600200"/>
            <a:ext cx="8323263" cy="4525963"/>
          </a:xfrm>
          <a:prstGeom prst="rect">
            <a:avLst/>
          </a:prstGeom>
          <a:solidFill>
            <a:schemeClr val="bg1">
              <a:alpha val="60000"/>
            </a:schemeClr>
          </a:solidFill>
          <a:ln>
            <a:noFill/>
          </a:ln>
        </p:spPr>
        <p:txBody>
          <a:bodyPr vert="horz" lIns="91440" tIns="45720" rIns="91440" bIns="45720" rtlCol="0">
            <a:noAutofit/>
          </a:bodyPr>
          <a:lstStyle>
            <a:lvl1pPr marL="342900" indent="-3429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200"/>
              <a:t>“10.</a:t>
            </a:r>
            <a:r>
              <a:rPr lang="en-GB" sz="1200">
                <a:effectLst/>
              </a:rPr>
              <a:t>So, contrary to the impression given by the grounds submitted on his behalf, first, the claimant's presence here is, and has since his arrival in or before June 1999 been, in defiance of a still extant deportation order. Second, his return and his application to remain here as the spouse of a refugee came hard upon the heels of his wife's securing indefinite leave to remain in proceedings in which she had asserted that the claimant had deserted her, creating more than a whiff at least of opportunism and possibly of collusion. Third, the claimant's contention that any application for entry clearance will now founder on his wife's inability to support him since he is the breadwinner is incompatible with his assertion that he is not working since he has no permission to do so.</a:t>
            </a:r>
          </a:p>
          <a:p>
            <a:pPr marL="0" indent="0">
              <a:buNone/>
            </a:pPr>
            <a:r>
              <a:rPr lang="en-GB" sz="1200"/>
              <a:t>11.</a:t>
            </a:r>
            <a:r>
              <a:rPr lang="en-GB" sz="1200">
                <a:effectLst/>
              </a:rPr>
              <a:t>In this light, it seems to me that the picture painted by the grounds of the claimant simply arriving in the United Kingdom in mid-1999 and seeking permission to join his wife who, with their children, had shortly before been granted political asylum here involves such a suppression of the truth as to amount to a falsehood. In so finding, I am not for the present allocating blame between the claimant and his lawyers, save in order to exonerate Miss </a:t>
            </a:r>
            <a:r>
              <a:rPr lang="en-GB" sz="1200" err="1">
                <a:effectLst/>
              </a:rPr>
              <a:t>Akinbolu</a:t>
            </a:r>
            <a:r>
              <a:rPr lang="en-GB" sz="1200">
                <a:effectLst/>
              </a:rPr>
              <a:t> who has represented him today and has come late into the case. She has conducted the claimant's case with candour and skill.</a:t>
            </a:r>
          </a:p>
          <a:p>
            <a:pPr marL="0" indent="0">
              <a:buNone/>
            </a:pPr>
            <a:r>
              <a:rPr lang="en-GB" sz="1200"/>
              <a:t>12.</a:t>
            </a:r>
            <a:r>
              <a:rPr lang="en-GB" sz="1200">
                <a:effectLst/>
              </a:rPr>
              <a:t>The Home Office, by Mr </a:t>
            </a:r>
            <a:r>
              <a:rPr lang="en-GB" sz="1200" err="1">
                <a:effectLst/>
              </a:rPr>
              <a:t>Manknell</a:t>
            </a:r>
            <a:r>
              <a:rPr lang="en-GB" sz="1200">
                <a:effectLst/>
              </a:rPr>
              <a:t>, having given notice of its intention to do so, seeks to set aside the grant of permission pursuant to the liberty given by Collins J. I am not deciding, since I do not need to decide, whether Collins J would have granted permission had he known the true facts as he would have done had the Home Office filed its acknowledgment of service, though I very much doubt whether he would. What I do hold is that there has been a want of candour and of disclosure of material documents and facts sufficient by itself to vitiate the grant of permission. As put in Mr Fordham's Judicial Review Handbook, paragraph 10.3: </a:t>
            </a:r>
          </a:p>
          <a:p>
            <a:pPr marL="0" indent="0">
              <a:buNone/>
            </a:pPr>
            <a:r>
              <a:rPr lang="en-GB" sz="1200"/>
              <a:t>"Judicial review claimants have always been under an important duty to make full and frank disclosure to the court of all material facts and any procedural hurdles (eg, ouster, alternative remedy, delay) . . . Claimant candour remains a necessary virtue, both at the outset and in alerting the court as to any key development as the case proceeds." </a:t>
            </a:r>
          </a:p>
          <a:p>
            <a:pPr marL="0" indent="0">
              <a:buNone/>
            </a:pPr>
            <a:r>
              <a:rPr lang="en-GB" sz="1200"/>
              <a:t>The counterpart is of course a duty on defendants which is at least as high.”</a:t>
            </a:r>
          </a:p>
          <a:p>
            <a:pPr marL="0" indent="0" algn="r">
              <a:buNone/>
            </a:pPr>
            <a:r>
              <a:rPr lang="en-GB" sz="1200" b="1" err="1"/>
              <a:t>Sedley</a:t>
            </a:r>
            <a:r>
              <a:rPr lang="en-GB" sz="1200" b="1"/>
              <a:t> LJ</a:t>
            </a:r>
            <a:endParaRPr lang="en-US" sz="1200" b="1"/>
          </a:p>
        </p:txBody>
      </p:sp>
    </p:spTree>
    <p:extLst>
      <p:ext uri="{BB962C8B-B14F-4D97-AF65-F5344CB8AC3E}">
        <p14:creationId xmlns:p14="http://schemas.microsoft.com/office/powerpoint/2010/main" val="4015570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0a49d41-ff53-48c7-a0a9-ad59c02fc8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D304488EE21C4EA93716CF8A9A5633" ma:contentTypeVersion="8" ma:contentTypeDescription="Create a new document." ma:contentTypeScope="" ma:versionID="4e61ab9c8a53949b951139078e38c8ec">
  <xsd:schema xmlns:xsd="http://www.w3.org/2001/XMLSchema" xmlns:xs="http://www.w3.org/2001/XMLSchema" xmlns:p="http://schemas.microsoft.com/office/2006/metadata/properties" xmlns:ns3="f0a49d41-ff53-48c7-a0a9-ad59c02fc8a4" xmlns:ns4="70cf0fea-9857-4a55-b5ea-21b390b447f1" targetNamespace="http://schemas.microsoft.com/office/2006/metadata/properties" ma:root="true" ma:fieldsID="2eb955f09d26bcdf346c48c416a4a789" ns3:_="" ns4:_="">
    <xsd:import namespace="f0a49d41-ff53-48c7-a0a9-ad59c02fc8a4"/>
    <xsd:import namespace="70cf0fea-9857-4a55-b5ea-21b390b447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49d41-ff53-48c7-a0a9-ad59c02fc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cf0fea-9857-4a55-b5ea-21b390b447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F8940D-E88D-4FE5-A59D-1C43259EFBE5}">
  <ds:schemaRefs>
    <ds:schemaRef ds:uri="f0a49d41-ff53-48c7-a0a9-ad59c02fc8a4"/>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70cf0fea-9857-4a55-b5ea-21b390b447f1"/>
    <ds:schemaRef ds:uri="http://schemas.microsoft.com/office/2006/metadata/properties"/>
  </ds:schemaRefs>
</ds:datastoreItem>
</file>

<file path=customXml/itemProps2.xml><?xml version="1.0" encoding="utf-8"?>
<ds:datastoreItem xmlns:ds="http://schemas.openxmlformats.org/officeDocument/2006/customXml" ds:itemID="{43003CB4-BA45-4EEE-86F0-CB7F5004C59E}">
  <ds:schemaRefs>
    <ds:schemaRef ds:uri="http://schemas.microsoft.com/sharepoint/v3/contenttype/forms"/>
  </ds:schemaRefs>
</ds:datastoreItem>
</file>

<file path=customXml/itemProps3.xml><?xml version="1.0" encoding="utf-8"?>
<ds:datastoreItem xmlns:ds="http://schemas.openxmlformats.org/officeDocument/2006/customXml" ds:itemID="{8CD2B828-850E-4510-A375-2E59748CE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49d41-ff53-48c7-a0a9-ad59c02fc8a4"/>
    <ds:schemaRef ds:uri="70cf0fea-9857-4a55-b5ea-21b390b44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3019</Words>
  <Application>Microsoft Macintosh PowerPoint</Application>
  <PresentationFormat>On-screen Show (4:3)</PresentationFormat>
  <Paragraphs>210</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Garamond</vt:lpstr>
      <vt:lpstr>Source Sans Pro</vt:lpstr>
      <vt:lpstr>Office Theme</vt:lpstr>
      <vt:lpstr>Duty of Candour and its Impact</vt:lpstr>
      <vt:lpstr>AGENDA</vt:lpstr>
      <vt:lpstr> What is the duty of candour?</vt:lpstr>
      <vt:lpstr>Duty of candour Judicial Review</vt:lpstr>
      <vt:lpstr>Civil Procedure Rules</vt:lpstr>
      <vt:lpstr>Administrative Court Judicial Review Guide 2022</vt:lpstr>
      <vt:lpstr>R (Belhaj and another) v Director of Public Prosecutions (No 2) [2018] EWHC 513 (Admin); [2018] 1 W.L.R. 3602 </vt:lpstr>
      <vt:lpstr>Example application – Age Assessment  R (BG) v LB Hackney [2022] UKUT 338 (IAC)</vt:lpstr>
      <vt:lpstr>Example breach – removal from the UK R (Khan) v SSHD [2008] EWHC 1367 (Admin) </vt:lpstr>
      <vt:lpstr>Extent of Duty All parties</vt:lpstr>
      <vt:lpstr>Means of compliance  Disclosure generally minimum requirement </vt:lpstr>
      <vt:lpstr>R v SSHD, Ex parte Brown  The Times, 6 February 1984</vt:lpstr>
      <vt:lpstr> When does it apply and how is it satisfied?</vt:lpstr>
      <vt:lpstr>Duty of candour: when does it apply?</vt:lpstr>
      <vt:lpstr>Duty of candour: how is it satisfied?</vt:lpstr>
      <vt:lpstr>Duty of candour: how is it satisfied?</vt:lpstr>
      <vt:lpstr> Impact of breach of duty</vt:lpstr>
      <vt:lpstr>Impact on case Judicial Review</vt:lpstr>
      <vt:lpstr>Breach of duty Judicial Review</vt:lpstr>
      <vt:lpstr> Practice points</vt:lpstr>
      <vt:lpstr>Duty of candour: practice points</vt:lpstr>
      <vt:lpstr>Duty of candour Reading list</vt:lpstr>
      <vt:lpstr>Questions</vt:lpstr>
      <vt:lpstr>Cornerstone Books</vt:lpstr>
      <vt:lpstr> Contact details:  Cornerstone Barristers 2-3 Grays Inn Square London WC1R 5JH  Tel:   020 7242 4986 Fax:  020 3292 1966  Email:  alane@cornerstonebarristers.com    mlewin@cornerstonebarristers.com     You can also contact our clerking team via clerks@cornerstonebarristers.com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admin</dc:creator>
  <cp:lastModifiedBy>Matthew Lewin</cp:lastModifiedBy>
  <cp:revision>2</cp:revision>
  <cp:lastPrinted>2023-06-06T07:22:13Z</cp:lastPrinted>
  <dcterms:created xsi:type="dcterms:W3CDTF">2011-12-16T14:46:52Z</dcterms:created>
  <dcterms:modified xsi:type="dcterms:W3CDTF">2023-06-07T17:36:28Z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0x01010092D304488EE21C4EA93716CF8A9A5633</vt:lpwstr>
  </property>
</Properties>
</file>