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28"/>
  </p:notesMasterIdLst>
  <p:handoutMasterIdLst>
    <p:handoutMasterId r:id="rId29"/>
  </p:handoutMasterIdLst>
  <p:sldIdLst>
    <p:sldId id="257" r:id="rId2"/>
    <p:sldId id="367" r:id="rId3"/>
    <p:sldId id="379" r:id="rId4"/>
    <p:sldId id="478" r:id="rId5"/>
    <p:sldId id="479" r:id="rId6"/>
    <p:sldId id="480" r:id="rId7"/>
    <p:sldId id="483" r:id="rId8"/>
    <p:sldId id="327" r:id="rId9"/>
    <p:sldId id="485" r:id="rId10"/>
    <p:sldId id="486" r:id="rId11"/>
    <p:sldId id="487" r:id="rId12"/>
    <p:sldId id="488" r:id="rId13"/>
    <p:sldId id="489" r:id="rId14"/>
    <p:sldId id="484" r:id="rId15"/>
    <p:sldId id="481" r:id="rId16"/>
    <p:sldId id="391" r:id="rId17"/>
    <p:sldId id="490" r:id="rId18"/>
    <p:sldId id="473" r:id="rId19"/>
    <p:sldId id="474" r:id="rId20"/>
    <p:sldId id="482" r:id="rId21"/>
    <p:sldId id="491" r:id="rId22"/>
    <p:sldId id="475" r:id="rId23"/>
    <p:sldId id="476" r:id="rId24"/>
    <p:sldId id="471" r:id="rId25"/>
    <p:sldId id="477" r:id="rId26"/>
    <p:sldId id="472" r:id="rId2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0035" autoAdjust="0"/>
  </p:normalViewPr>
  <p:slideViewPr>
    <p:cSldViewPr>
      <p:cViewPr varScale="1">
        <p:scale>
          <a:sx n="89" d="100"/>
          <a:sy n="89" d="100"/>
        </p:scale>
        <p:origin x="210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279C69-50F7-48E7-8D68-BE924B69CCC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A0E4B5A-4C6E-4C59-AB7E-02D08AAC361D}"/>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5C241DD-2DBE-4DCC-8A4F-5C732A9A9CF1}" type="datetimeFigureOut">
              <a:rPr lang="en-GB" smtClean="0"/>
              <a:t>08/06/2023</a:t>
            </a:fld>
            <a:endParaRPr lang="en-GB"/>
          </a:p>
        </p:txBody>
      </p:sp>
      <p:sp>
        <p:nvSpPr>
          <p:cNvPr id="4" name="Footer Placeholder 3">
            <a:extLst>
              <a:ext uri="{FF2B5EF4-FFF2-40B4-BE49-F238E27FC236}">
                <a16:creationId xmlns:a16="http://schemas.microsoft.com/office/drawing/2014/main" id="{8C3FDAAC-EF8A-409A-9C5C-33410408FB4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US"/>
              <a:t>(c) Dean Underwood, Cornerstone Barristers, October 2018</a:t>
            </a:r>
            <a:endParaRPr lang="en-GB"/>
          </a:p>
        </p:txBody>
      </p:sp>
      <p:sp>
        <p:nvSpPr>
          <p:cNvPr id="5" name="Slide Number Placeholder 4">
            <a:extLst>
              <a:ext uri="{FF2B5EF4-FFF2-40B4-BE49-F238E27FC236}">
                <a16:creationId xmlns:a16="http://schemas.microsoft.com/office/drawing/2014/main" id="{043173BA-AD68-4CD7-937F-E2F12214574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C193709-4E13-40D0-AA2B-834652F18F3B}" type="slidenum">
              <a:rPr lang="en-GB" smtClean="0"/>
              <a:t>‹#›</a:t>
            </a:fld>
            <a:endParaRPr lang="en-GB"/>
          </a:p>
        </p:txBody>
      </p:sp>
    </p:spTree>
    <p:extLst>
      <p:ext uri="{BB962C8B-B14F-4D97-AF65-F5344CB8AC3E}">
        <p14:creationId xmlns:p14="http://schemas.microsoft.com/office/powerpoint/2010/main" val="408737988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5F0C40D-AB89-4B01-84C1-92896B1CCA4B}" type="datetimeFigureOut">
              <a:rPr lang="en-GB" smtClean="0"/>
              <a:t>08/06/2023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en-US"/>
              <a:t>(c) Dean Underwood, Cornerstone Barristers, October 2018</a:t>
            </a: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5C5972-D72A-47CD-B482-941C8DF6BC0C}" type="slidenum">
              <a:rPr lang="en-GB" smtClean="0"/>
              <a:t>‹#›</a:t>
            </a:fld>
            <a:endParaRPr lang="en-GB"/>
          </a:p>
        </p:txBody>
      </p:sp>
    </p:spTree>
    <p:extLst>
      <p:ext uri="{BB962C8B-B14F-4D97-AF65-F5344CB8AC3E}">
        <p14:creationId xmlns:p14="http://schemas.microsoft.com/office/powerpoint/2010/main" val="343634769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2</a:t>
            </a:fld>
            <a:endParaRPr lang="en-GB"/>
          </a:p>
        </p:txBody>
      </p:sp>
    </p:spTree>
    <p:extLst>
      <p:ext uri="{BB962C8B-B14F-4D97-AF65-F5344CB8AC3E}">
        <p14:creationId xmlns:p14="http://schemas.microsoft.com/office/powerpoint/2010/main" val="106473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Arial" charset="0"/>
                <a:cs typeface="Arial" charset="0"/>
              </a:rPr>
              <a:t>See </a:t>
            </a:r>
            <a:r>
              <a:rPr lang="en-GB" sz="1200" i="1" dirty="0">
                <a:solidFill>
                  <a:prstClr val="black"/>
                </a:solidFill>
                <a:latin typeface="Arial" charset="0"/>
                <a:cs typeface="Arial" charset="0"/>
              </a:rPr>
              <a:t>R (Plantagenet Alliance Ltd) v Secretary of State for Justice </a:t>
            </a:r>
            <a:r>
              <a:rPr lang="en-GB" sz="1200" dirty="0">
                <a:solidFill>
                  <a:prstClr val="black"/>
                </a:solidFill>
                <a:latin typeface="Arial" charset="0"/>
                <a:cs typeface="Arial" charset="0"/>
              </a:rPr>
              <a:t>[2014] EWHC 1662 (Admin) at [98] for a convenient summary.</a:t>
            </a:r>
          </a:p>
          <a:p>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4</a:t>
            </a:fld>
            <a:endParaRPr lang="en-GB"/>
          </a:p>
        </p:txBody>
      </p:sp>
    </p:spTree>
    <p:extLst>
      <p:ext uri="{BB962C8B-B14F-4D97-AF65-F5344CB8AC3E}">
        <p14:creationId xmlns:p14="http://schemas.microsoft.com/office/powerpoint/2010/main" val="307888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ct val="0"/>
              </a:spcBef>
            </a:pPr>
            <a:r>
              <a:rPr lang="en-GB" sz="1600" dirty="0">
                <a:solidFill>
                  <a:prstClr val="black"/>
                </a:solidFill>
                <a:latin typeface="Arial" charset="0"/>
                <a:cs typeface="Arial" charset="0"/>
              </a:rPr>
              <a:t>When will a duty arise?</a:t>
            </a:r>
          </a:p>
          <a:p>
            <a:pPr marL="914400" lvl="2" indent="0">
              <a:spcBef>
                <a:spcPct val="0"/>
              </a:spcBef>
              <a:buNone/>
            </a:pPr>
            <a:endParaRPr lang="en-GB" sz="800" dirty="0">
              <a:solidFill>
                <a:prstClr val="black"/>
              </a:solidFill>
              <a:latin typeface="Arial" charset="0"/>
              <a:cs typeface="Arial" charset="0"/>
            </a:endParaRPr>
          </a:p>
          <a:p>
            <a:pPr lvl="2">
              <a:spcBef>
                <a:spcPct val="0"/>
              </a:spcBef>
            </a:pPr>
            <a:r>
              <a:rPr lang="en-GB" sz="1600" dirty="0">
                <a:solidFill>
                  <a:srgbClr val="FF3399"/>
                </a:solidFill>
                <a:latin typeface="Arial" charset="0"/>
                <a:cs typeface="Arial" charset="0"/>
              </a:rPr>
              <a:t>Statutory duty</a:t>
            </a:r>
            <a:endParaRPr lang="en-GB" sz="1600" dirty="0">
              <a:solidFill>
                <a:prstClr val="black"/>
              </a:solidFill>
              <a:latin typeface="Arial" charset="0"/>
              <a:cs typeface="Arial" charset="0"/>
            </a:endParaRPr>
          </a:p>
          <a:p>
            <a:pPr lvl="2">
              <a:spcBef>
                <a:spcPct val="0"/>
              </a:spcBef>
            </a:pPr>
            <a:r>
              <a:rPr lang="en-GB" sz="1600" dirty="0">
                <a:solidFill>
                  <a:srgbClr val="FF3399"/>
                </a:solidFill>
                <a:latin typeface="Arial" charset="0"/>
                <a:cs typeface="Arial" charset="0"/>
              </a:rPr>
              <a:t>Promise</a:t>
            </a:r>
            <a:endParaRPr lang="en-GB" sz="1600" dirty="0">
              <a:solidFill>
                <a:prstClr val="black"/>
              </a:solidFill>
              <a:latin typeface="Arial" charset="0"/>
              <a:cs typeface="Arial" charset="0"/>
            </a:endParaRPr>
          </a:p>
          <a:p>
            <a:pPr lvl="2">
              <a:spcBef>
                <a:spcPct val="0"/>
              </a:spcBef>
            </a:pPr>
            <a:r>
              <a:rPr lang="en-GB" sz="1600" dirty="0">
                <a:solidFill>
                  <a:srgbClr val="FF3399"/>
                </a:solidFill>
                <a:latin typeface="Arial" charset="0"/>
                <a:cs typeface="Arial" charset="0"/>
              </a:rPr>
              <a:t>Established practice</a:t>
            </a:r>
            <a:endParaRPr lang="en-GB" sz="1600" dirty="0">
              <a:solidFill>
                <a:prstClr val="black"/>
              </a:solidFill>
              <a:latin typeface="Arial" charset="0"/>
              <a:cs typeface="Arial" charset="0"/>
            </a:endParaRPr>
          </a:p>
          <a:p>
            <a:pPr lvl="2">
              <a:spcBef>
                <a:spcPct val="0"/>
              </a:spcBef>
            </a:pPr>
            <a:r>
              <a:rPr lang="en-GB" sz="1600" dirty="0">
                <a:solidFill>
                  <a:prstClr val="black"/>
                </a:solidFill>
                <a:latin typeface="Arial" charset="0"/>
                <a:cs typeface="Arial" charset="0"/>
              </a:rPr>
              <a:t>Exceptionally, where a lack of consultation would cause </a:t>
            </a:r>
            <a:r>
              <a:rPr lang="en-GB" sz="1600" dirty="0">
                <a:solidFill>
                  <a:srgbClr val="FF3399"/>
                </a:solidFill>
                <a:latin typeface="Arial" charset="0"/>
                <a:cs typeface="Arial" charset="0"/>
              </a:rPr>
              <a:t>conspicuous unfairness</a:t>
            </a:r>
          </a:p>
          <a:p>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5</a:t>
            </a:fld>
            <a:endParaRPr lang="en-GB"/>
          </a:p>
        </p:txBody>
      </p:sp>
    </p:spTree>
    <p:extLst>
      <p:ext uri="{BB962C8B-B14F-4D97-AF65-F5344CB8AC3E}">
        <p14:creationId xmlns:p14="http://schemas.microsoft.com/office/powerpoint/2010/main" val="207027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a:t>
            </a:r>
          </a:p>
          <a:p>
            <a:endParaRPr lang="en-GB" sz="1200" dirty="0">
              <a:solidFill>
                <a:prstClr val="black"/>
              </a:solidFill>
              <a:latin typeface="Arial" charset="0"/>
              <a:cs typeface="Arial" charset="0"/>
            </a:endParaRPr>
          </a:p>
          <a:p>
            <a:r>
              <a:rPr lang="en-GB" sz="1200" dirty="0">
                <a:solidFill>
                  <a:prstClr val="black"/>
                </a:solidFill>
                <a:latin typeface="Arial" charset="0"/>
                <a:cs typeface="Arial" charset="0"/>
              </a:rPr>
              <a:t>The doctrine of legitimate expectation does not embrace expectations arising (merely) from the scale or context of particular decisions; otherwise the duty would be entirely open-ended and no public authority would be able to tell with any confidence in which circumstances a duty of consultation would be cast upon them: </a:t>
            </a:r>
            <a:r>
              <a:rPr lang="en-GB" sz="1200" i="1" dirty="0">
                <a:solidFill>
                  <a:prstClr val="black"/>
                </a:solidFill>
                <a:latin typeface="Arial" charset="0"/>
                <a:cs typeface="Arial" charset="0"/>
              </a:rPr>
              <a:t>In Re Westminster CC</a:t>
            </a:r>
            <a:r>
              <a:rPr lang="en-GB" sz="1200" i="0" dirty="0">
                <a:solidFill>
                  <a:prstClr val="black"/>
                </a:solidFill>
                <a:latin typeface="Arial" charset="0"/>
                <a:cs typeface="Arial" charset="0"/>
              </a:rPr>
              <a:t> [1986] AC 668 (HL) per Lord Bridge at 692.</a:t>
            </a:r>
          </a:p>
          <a:p>
            <a:endParaRPr lang="en-GB" sz="1200" dirty="0">
              <a:solidFill>
                <a:prstClr val="black"/>
              </a:solidFill>
              <a:latin typeface="Arial" charset="0"/>
              <a:cs typeface="Arial" charset="0"/>
            </a:endParaRPr>
          </a:p>
          <a:p>
            <a:r>
              <a:rPr lang="en-GB" sz="1200" dirty="0">
                <a:solidFill>
                  <a:prstClr val="black"/>
                </a:solidFill>
                <a:latin typeface="Arial" charset="0"/>
                <a:cs typeface="Arial" charset="0"/>
              </a:rPr>
              <a:t>Further, even where a legitimate expectation is created it must further be shown that there would be unfairness amounting to an abuse of power for the public authority not to be held to its promise: </a:t>
            </a:r>
            <a:r>
              <a:rPr lang="en-GB" sz="1200" i="1" dirty="0">
                <a:solidFill>
                  <a:prstClr val="black"/>
                </a:solidFill>
                <a:latin typeface="Arial" charset="0"/>
                <a:cs typeface="Arial" charset="0"/>
              </a:rPr>
              <a:t>R (Coughlan) v North and East </a:t>
            </a:r>
            <a:r>
              <a:rPr lang="en-GB" sz="1200" i="1" dirty="0" err="1">
                <a:solidFill>
                  <a:prstClr val="black"/>
                </a:solidFill>
                <a:latin typeface="Arial" charset="0"/>
                <a:cs typeface="Arial" charset="0"/>
              </a:rPr>
              <a:t>Devob</a:t>
            </a:r>
            <a:r>
              <a:rPr lang="en-GB" sz="1200" i="1" dirty="0">
                <a:solidFill>
                  <a:prstClr val="black"/>
                </a:solidFill>
                <a:latin typeface="Arial" charset="0"/>
                <a:cs typeface="Arial" charset="0"/>
              </a:rPr>
              <a:t> Health Authority</a:t>
            </a:r>
            <a:r>
              <a:rPr lang="en-GB" sz="1200" i="0" dirty="0">
                <a:solidFill>
                  <a:prstClr val="black"/>
                </a:solidFill>
                <a:latin typeface="Arial" charset="0"/>
                <a:cs typeface="Arial" charset="0"/>
              </a:rPr>
              <a:t> [2001] 1 QB 213, per Lord Woolf MR at [89]</a:t>
            </a:r>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6</a:t>
            </a:fld>
            <a:endParaRPr lang="en-GB"/>
          </a:p>
        </p:txBody>
      </p:sp>
    </p:spTree>
    <p:extLst>
      <p:ext uri="{BB962C8B-B14F-4D97-AF65-F5344CB8AC3E}">
        <p14:creationId xmlns:p14="http://schemas.microsoft.com/office/powerpoint/2010/main" val="174688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Confirmed in R v N&amp;E Devon Health Authority) ex </a:t>
            </a:r>
            <a:r>
              <a:rPr lang="en-GB" dirty="0" err="1"/>
              <a:t>parte</a:t>
            </a:r>
            <a:r>
              <a:rPr lang="en-GB" dirty="0"/>
              <a:t> Coughlan and R v LB Haringey ex </a:t>
            </a:r>
            <a:r>
              <a:rPr lang="en-GB" dirty="0" err="1"/>
              <a:t>parte</a:t>
            </a:r>
            <a:r>
              <a:rPr lang="en-GB" dirty="0"/>
              <a:t> Moseley</a:t>
            </a:r>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8</a:t>
            </a:fld>
            <a:endParaRPr lang="en-GB"/>
          </a:p>
        </p:txBody>
      </p:sp>
    </p:spTree>
    <p:extLst>
      <p:ext uri="{BB962C8B-B14F-4D97-AF65-F5344CB8AC3E}">
        <p14:creationId xmlns:p14="http://schemas.microsoft.com/office/powerpoint/2010/main" val="92591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Consulted beyond minimum set out in Act but missed Albert Court itself, despite being within radius</a:t>
            </a:r>
          </a:p>
          <a:p>
            <a:endParaRPr lang="en-GB" dirty="0"/>
          </a:p>
          <a:p>
            <a:r>
              <a:rPr lang="en-GB" dirty="0"/>
              <a:t>No reps received so application granted pursuant to Act, but late reps from Albert Court residents</a:t>
            </a:r>
          </a:p>
          <a:p>
            <a:endParaRPr lang="en-GB" dirty="0"/>
          </a:p>
          <a:p>
            <a:r>
              <a:rPr lang="en-GB" dirty="0"/>
              <a:t>Lost on legitimate expectation at 1</a:t>
            </a:r>
            <a:r>
              <a:rPr lang="en-GB" baseline="30000" dirty="0"/>
              <a:t>st</a:t>
            </a:r>
            <a:r>
              <a:rPr lang="en-GB" dirty="0"/>
              <a:t> instance</a:t>
            </a:r>
          </a:p>
          <a:p>
            <a:endParaRPr lang="en-GB" dirty="0"/>
          </a:p>
          <a:p>
            <a:r>
              <a:rPr lang="en-GB" dirty="0"/>
              <a:t>Court of Ap[peal accepted criticisms but different view on relief</a:t>
            </a:r>
          </a:p>
          <a:p>
            <a:endParaRPr lang="en-GB" dirty="0"/>
          </a:p>
          <a:p>
            <a:r>
              <a:rPr lang="en-GB" dirty="0"/>
              <a:t>Only remedy would have been JR </a:t>
            </a:r>
            <a:r>
              <a:rPr lang="en-GB" i="1" dirty="0"/>
              <a:t>at the time</a:t>
            </a:r>
            <a:r>
              <a:rPr lang="en-GB" i="0" dirty="0"/>
              <a:t> – i.e. before the decision to grant.</a:t>
            </a:r>
            <a:endParaRPr lang="en-GB" dirty="0"/>
          </a:p>
          <a:p>
            <a:endParaRPr lang="en-GB" dirty="0"/>
          </a:p>
          <a:p>
            <a:endParaRPr lang="en-GB" dirty="0"/>
          </a:p>
          <a:p>
            <a:endParaRPr lang="en-GB" dirty="0"/>
          </a:p>
          <a:p>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16</a:t>
            </a:fld>
            <a:endParaRPr lang="en-GB"/>
          </a:p>
        </p:txBody>
      </p:sp>
    </p:spTree>
    <p:extLst>
      <p:ext uri="{BB962C8B-B14F-4D97-AF65-F5344CB8AC3E}">
        <p14:creationId xmlns:p14="http://schemas.microsoft.com/office/powerpoint/2010/main" val="345319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policy for regulating its SEVs</a:t>
            </a:r>
          </a:p>
          <a:p>
            <a:endParaRPr lang="en-GB" dirty="0"/>
          </a:p>
          <a:p>
            <a:r>
              <a:rPr lang="en-GB" dirty="0"/>
              <a:t>No ‘zero’ cap</a:t>
            </a:r>
          </a:p>
          <a:p>
            <a:endParaRPr lang="en-GB" dirty="0"/>
          </a:p>
          <a:p>
            <a:r>
              <a:rPr lang="en-GB" dirty="0"/>
              <a:t>Multiple rounds of consultation</a:t>
            </a:r>
          </a:p>
          <a:p>
            <a:endParaRPr lang="en-GB" dirty="0"/>
          </a:p>
          <a:p>
            <a:r>
              <a:rPr lang="en-GB" dirty="0"/>
              <a:t>Difficulty of Christian Institute guidance</a:t>
            </a:r>
          </a:p>
          <a:p>
            <a:endParaRPr lang="en-GB" dirty="0"/>
          </a:p>
          <a:p>
            <a:r>
              <a:rPr lang="en-GB" dirty="0"/>
              <a:t>Decision quashed on this ground (and PSED)</a:t>
            </a:r>
          </a:p>
          <a:p>
            <a:endParaRPr lang="en-GB" dirty="0"/>
          </a:p>
          <a:p>
            <a:endParaRPr lang="en-GB" dirty="0"/>
          </a:p>
          <a:p>
            <a:endParaRPr lang="en-GB" dirty="0"/>
          </a:p>
          <a:p>
            <a:endParaRPr lang="en-GB" dirty="0"/>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17</a:t>
            </a:fld>
            <a:endParaRPr lang="en-GB"/>
          </a:p>
        </p:txBody>
      </p:sp>
    </p:spTree>
    <p:extLst>
      <p:ext uri="{BB962C8B-B14F-4D97-AF65-F5344CB8AC3E}">
        <p14:creationId xmlns:p14="http://schemas.microsoft.com/office/powerpoint/2010/main" val="92023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Times New Roman" panose="02020603050405020304" pitchFamily="18" charset="0"/>
            </a:endParaRPr>
          </a:p>
        </p:txBody>
      </p:sp>
      <p:sp>
        <p:nvSpPr>
          <p:cNvPr id="4" name="Footer Placeholder 3"/>
          <p:cNvSpPr>
            <a:spLocks noGrp="1"/>
          </p:cNvSpPr>
          <p:nvPr>
            <p:ph type="ftr" sz="quarter" idx="4"/>
          </p:nvPr>
        </p:nvSpPr>
        <p:spPr/>
        <p:txBody>
          <a:bodyPr/>
          <a:lstStyle/>
          <a:p>
            <a:r>
              <a:rPr lang="en-US"/>
              <a:t>(c) Dean Underwood, Cornerstone Barristers, October 2018</a:t>
            </a:r>
            <a:endParaRPr lang="en-GB"/>
          </a:p>
        </p:txBody>
      </p:sp>
      <p:sp>
        <p:nvSpPr>
          <p:cNvPr id="5" name="Slide Number Placeholder 4"/>
          <p:cNvSpPr>
            <a:spLocks noGrp="1"/>
          </p:cNvSpPr>
          <p:nvPr>
            <p:ph type="sldNum" sz="quarter" idx="5"/>
          </p:nvPr>
        </p:nvSpPr>
        <p:spPr/>
        <p:txBody>
          <a:bodyPr/>
          <a:lstStyle/>
          <a:p>
            <a:fld id="{A85C5972-D72A-47CD-B482-941C8DF6BC0C}" type="slidenum">
              <a:rPr lang="en-GB" smtClean="0"/>
              <a:t>24</a:t>
            </a:fld>
            <a:endParaRPr lang="en-GB"/>
          </a:p>
        </p:txBody>
      </p:sp>
    </p:spTree>
    <p:extLst>
      <p:ext uri="{BB962C8B-B14F-4D97-AF65-F5344CB8AC3E}">
        <p14:creationId xmlns:p14="http://schemas.microsoft.com/office/powerpoint/2010/main" val="457978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3429000"/>
          </a:xfrm>
          <a:prstGeom prst="rect">
            <a:avLst/>
          </a:prstGeom>
          <a:solidFill>
            <a:srgbClr val="3746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5" name="Picture 9" descr="CornerstoneLogoNeg_Small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1600206"/>
            <a:ext cx="411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4876800"/>
            <a:ext cx="7696200" cy="685800"/>
          </a:xfrm>
        </p:spPr>
        <p:txBody>
          <a:bodyPr>
            <a:normAutofit/>
          </a:bodyPr>
          <a:lstStyle>
            <a:lvl1pPr>
              <a:defRPr sz="3200">
                <a:solidFill>
                  <a:schemeClr val="bg1">
                    <a:alpha val="70000"/>
                  </a:schemeClr>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457200" y="5562600"/>
            <a:ext cx="7696200" cy="762000"/>
          </a:xfrm>
          <a:noFill/>
          <a:ln>
            <a:noFill/>
          </a:ln>
        </p:spPr>
        <p:txBody>
          <a:bodyPr tIns="0"/>
          <a:lstStyle>
            <a:lvl1pPr marL="0" indent="0" algn="l">
              <a:buNone/>
              <a:defRPr sz="2400">
                <a:solidFill>
                  <a:srgbClr val="F05A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9EFD351A-07AB-49C9-9C44-2964C9EEA3ED}" type="datetime1">
              <a:rPr lang="en-US" smtClean="0"/>
              <a:t>6/8/2023</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601C5276-FC70-407A-B4BD-3514D2A6942F}" type="slidenum">
              <a:rPr lang="en-US" altLang="en-US"/>
              <a:pPr>
                <a:defRPr/>
              </a:pPr>
              <a:t>‹#›</a:t>
            </a:fld>
            <a:endParaRPr lang="en-US" altLang="en-US" dirty="0"/>
          </a:p>
        </p:txBody>
      </p:sp>
    </p:spTree>
    <p:extLst>
      <p:ext uri="{BB962C8B-B14F-4D97-AF65-F5344CB8AC3E}">
        <p14:creationId xmlns:p14="http://schemas.microsoft.com/office/powerpoint/2010/main" val="19529749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62EFE891-C10A-4670-A5A0-0A78A3AF1E95}" type="datetime1">
              <a:rPr lang="en-US" smtClean="0"/>
              <a:t>6/8/2023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3E98CF6-70BE-4358-AB97-DD1696A497A7}" type="slidenum">
              <a:rPr lang="en-US" altLang="en-US"/>
              <a:pPr>
                <a:defRPr/>
              </a:pPr>
              <a:t>‹#›</a:t>
            </a:fld>
            <a:endParaRPr lang="en-US" altLang="en-US" dirty="0"/>
          </a:p>
        </p:txBody>
      </p:sp>
    </p:spTree>
    <p:extLst>
      <p:ext uri="{BB962C8B-B14F-4D97-AF65-F5344CB8AC3E}">
        <p14:creationId xmlns:p14="http://schemas.microsoft.com/office/powerpoint/2010/main" val="345916234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6"/>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B9C1609-7959-4072-B95E-AA2910D899FF}" type="datetime1">
              <a:rPr lang="en-US" smtClean="0"/>
              <a:t>6/8/2023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D72A39A-0EE8-4B79-8D86-213C132BD5BF}" type="slidenum">
              <a:rPr lang="en-US" altLang="en-US"/>
              <a:pPr>
                <a:defRPr/>
              </a:pPr>
              <a:t>‹#›</a:t>
            </a:fld>
            <a:endParaRPr lang="en-US" altLang="en-US" dirty="0"/>
          </a:p>
        </p:txBody>
      </p:sp>
    </p:spTree>
    <p:extLst>
      <p:ext uri="{BB962C8B-B14F-4D97-AF65-F5344CB8AC3E}">
        <p14:creationId xmlns:p14="http://schemas.microsoft.com/office/powerpoint/2010/main" val="5810944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374646">
              <a:alpha val="80000"/>
            </a:srgbClr>
          </a:solidFill>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8" y="1535113"/>
            <a:ext cx="4041775" cy="639762"/>
          </a:xfrm>
          <a:solidFill>
            <a:srgbClr val="374646">
              <a:alpha val="80000"/>
            </a:srgbClr>
          </a:solidFill>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8"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636FA33-1C0F-42E6-9732-4DB207B2B433}" type="datetime1">
              <a:rPr lang="en-US" smtClean="0"/>
              <a:t>6/8/2023</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C010A96-BE79-4DDE-807F-3D4E2474C45D}" type="slidenum">
              <a:rPr lang="en-US" altLang="en-US"/>
              <a:pPr>
                <a:defRPr/>
              </a:pPr>
              <a:t>‹#›</a:t>
            </a:fld>
            <a:endParaRPr lang="en-US" altLang="en-US" dirty="0"/>
          </a:p>
        </p:txBody>
      </p:sp>
    </p:spTree>
    <p:extLst>
      <p:ext uri="{BB962C8B-B14F-4D97-AF65-F5344CB8AC3E}">
        <p14:creationId xmlns:p14="http://schemas.microsoft.com/office/powerpoint/2010/main" val="27929319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DFB6E1-A737-4AC7-A3DE-EE1C77123492}" type="datetime1">
              <a:rPr lang="en-US" smtClean="0"/>
              <a:t>6/8/2023</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5EADE14-BB75-4D02-903B-A2234CFD7595}" type="slidenum">
              <a:rPr lang="en-US" altLang="en-US"/>
              <a:pPr>
                <a:defRPr/>
              </a:pPr>
              <a:t>‹#›</a:t>
            </a:fld>
            <a:endParaRPr lang="en-US" altLang="en-US" dirty="0"/>
          </a:p>
        </p:txBody>
      </p:sp>
    </p:spTree>
    <p:extLst>
      <p:ext uri="{BB962C8B-B14F-4D97-AF65-F5344CB8AC3E}">
        <p14:creationId xmlns:p14="http://schemas.microsoft.com/office/powerpoint/2010/main" val="374829818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BE0ABD-5B1A-4028-AB21-A925B69B3DE0}" type="datetime1">
              <a:rPr lang="en-US" smtClean="0"/>
              <a:t>6/8/2023</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7F4E33C-FB91-4A3F-A049-DBC7A525CDD3}" type="slidenum">
              <a:rPr lang="en-US" altLang="en-US"/>
              <a:pPr>
                <a:defRPr/>
              </a:pPr>
              <a:t>‹#›</a:t>
            </a:fld>
            <a:endParaRPr lang="en-US" altLang="en-US" dirty="0"/>
          </a:p>
        </p:txBody>
      </p:sp>
    </p:spTree>
    <p:extLst>
      <p:ext uri="{BB962C8B-B14F-4D97-AF65-F5344CB8AC3E}">
        <p14:creationId xmlns:p14="http://schemas.microsoft.com/office/powerpoint/2010/main" val="2226253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8" descr="cs_PPT_bgrd2.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ornerstoneLetterSymbolNeg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3" y="3733800"/>
            <a:ext cx="5635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43000" y="3733800"/>
            <a:ext cx="7543800" cy="762000"/>
          </a:xfrm>
        </p:spPr>
        <p:txBody>
          <a:bodyPr/>
          <a:lstStyle>
            <a:lvl1pPr>
              <a:defRPr>
                <a:solidFill>
                  <a:schemeClr val="bg1"/>
                </a:solidFill>
              </a:defRPr>
            </a:lvl1pPr>
          </a:lstStyle>
          <a:p>
            <a:r>
              <a:rPr lang="en-GB" dirty="0"/>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DF97EBF5-75D2-4A34-8324-270FBA556717}" type="datetime1">
              <a:rPr lang="en-US" smtClean="0"/>
              <a:t>6/8/2023</a:t>
            </a:fld>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7" name="Slide Number Placeholder 4"/>
          <p:cNvSpPr>
            <a:spLocks noGrp="1"/>
          </p:cNvSpPr>
          <p:nvPr>
            <p:ph type="sldNum" sz="quarter" idx="12"/>
          </p:nvPr>
        </p:nvSpPr>
        <p:spPr/>
        <p:txBody>
          <a:bodyPr/>
          <a:lstStyle>
            <a:lvl1pPr>
              <a:defRPr smtClean="0"/>
            </a:lvl1pPr>
          </a:lstStyle>
          <a:p>
            <a:pPr>
              <a:defRPr/>
            </a:pPr>
            <a:fld id="{D6E0817B-29C3-48AD-BC87-BAC2B1C51DB4}" type="slidenum">
              <a:rPr lang="en-US" altLang="en-US"/>
              <a:pPr>
                <a:defRPr/>
              </a:pPr>
              <a:t>‹#›</a:t>
            </a:fld>
            <a:endParaRPr lang="en-US" altLang="en-US" dirty="0"/>
          </a:p>
        </p:txBody>
      </p:sp>
    </p:spTree>
    <p:extLst>
      <p:ext uri="{BB962C8B-B14F-4D97-AF65-F5344CB8AC3E}">
        <p14:creationId xmlns:p14="http://schemas.microsoft.com/office/powerpoint/2010/main" val="316649247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774700"/>
          </a:xfrm>
          <a:solidFill>
            <a:srgbClr val="374646">
              <a:alpha val="80000"/>
            </a:srgbClr>
          </a:solidFill>
        </p:spPr>
        <p:txBody>
          <a:bodyPr anchor="b"/>
          <a:lstStyle>
            <a:lvl1pPr algn="l">
              <a:defRPr sz="2000" b="1">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a:xfrm>
            <a:off x="3575051" y="1435103"/>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0" y="2209802"/>
            <a:ext cx="3008313" cy="3916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CD468F15-E5C1-42AD-8688-005FD1017848}" type="datetime1">
              <a:rPr lang="en-US" smtClean="0"/>
              <a:t>6/8/2023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C2A3CE0-593F-4BD9-8552-1CC596752B82}" type="slidenum">
              <a:rPr lang="en-US" altLang="en-US"/>
              <a:pPr>
                <a:defRPr/>
              </a:pPr>
              <a:t>‹#›</a:t>
            </a:fld>
            <a:endParaRPr lang="en-US" altLang="en-US" dirty="0"/>
          </a:p>
        </p:txBody>
      </p:sp>
    </p:spTree>
    <p:extLst>
      <p:ext uri="{BB962C8B-B14F-4D97-AF65-F5344CB8AC3E}">
        <p14:creationId xmlns:p14="http://schemas.microsoft.com/office/powerpoint/2010/main" val="15857844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19738"/>
            <a:ext cx="5486400" cy="381000"/>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40493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900738"/>
            <a:ext cx="5486400" cy="347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43776942-223B-44AA-90FA-9A57C89F4B86}" type="datetime1">
              <a:rPr lang="en-US" smtClean="0"/>
              <a:t>6/8/2023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(c) Dean Underwood, Cornerstone Barristers, October 2018</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D18810-811A-483D-8D8F-F09548BDBB50}" type="slidenum">
              <a:rPr lang="en-US" altLang="en-US"/>
              <a:pPr>
                <a:defRPr/>
              </a:pPr>
              <a:t>‹#›</a:t>
            </a:fld>
            <a:endParaRPr lang="en-US" altLang="en-US" dirty="0"/>
          </a:p>
        </p:txBody>
      </p:sp>
    </p:spTree>
    <p:extLst>
      <p:ext uri="{BB962C8B-B14F-4D97-AF65-F5344CB8AC3E}">
        <p14:creationId xmlns:p14="http://schemas.microsoft.com/office/powerpoint/2010/main" val="114779609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1027" name="Title Placeholder 1"/>
          <p:cNvSpPr>
            <a:spLocks noGrp="1"/>
          </p:cNvSpPr>
          <p:nvPr>
            <p:ph type="title"/>
          </p:nvPr>
        </p:nvSpPr>
        <p:spPr bwMode="auto">
          <a:xfrm>
            <a:off x="457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a:p>
        </p:txBody>
      </p:sp>
      <p:sp>
        <p:nvSpPr>
          <p:cNvPr id="1028" name="Text Placeholder 2"/>
          <p:cNvSpPr>
            <a:spLocks noGrp="1"/>
          </p:cNvSpPr>
          <p:nvPr>
            <p:ph type="body" idx="1"/>
          </p:nvPr>
        </p:nvSpPr>
        <p:spPr bwMode="auto">
          <a:xfrm>
            <a:off x="457200" y="1600200"/>
            <a:ext cx="8229600" cy="47244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6"/>
            <a:ext cx="2133600" cy="365125"/>
          </a:xfrm>
          <a:prstGeom prst="rect">
            <a:avLst/>
          </a:prstGeom>
          <a:noFill/>
        </p:spPr>
        <p:txBody>
          <a:bodyPr vert="horz" lIns="91440" tIns="45720" rIns="91440" bIns="45720" rtlCol="0" anchor="ctr"/>
          <a:lstStyle>
            <a:lvl1pPr algn="l" eaLnBrk="1" fontAlgn="auto" hangingPunct="1">
              <a:spcBef>
                <a:spcPts val="0"/>
              </a:spcBef>
              <a:spcAft>
                <a:spcPts val="0"/>
              </a:spcAft>
              <a:defRPr sz="1200">
                <a:solidFill>
                  <a:srgbClr val="F05AA0">
                    <a:alpha val="70000"/>
                  </a:srgbClr>
                </a:solidFill>
                <a:latin typeface="Arial"/>
                <a:cs typeface="Arial"/>
              </a:defRPr>
            </a:lvl1pPr>
          </a:lstStyle>
          <a:p>
            <a:pPr defTabSz="457200">
              <a:defRPr/>
            </a:pPr>
            <a:fld id="{1CD24891-4EA8-41FC-897A-2DF313366BE3}" type="datetime1">
              <a:rPr lang="en-US" smtClean="0"/>
              <a:t>6/8/2023</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05AA0">
                    <a:alpha val="70000"/>
                  </a:srgbClr>
                </a:solidFill>
                <a:latin typeface="Arial"/>
                <a:cs typeface="Arial"/>
              </a:defRPr>
            </a:lvl1pPr>
          </a:lstStyle>
          <a:p>
            <a:pPr defTabSz="457200">
              <a:defRPr/>
            </a:pPr>
            <a:r>
              <a:rPr lang="en-US"/>
              <a:t>(c) Dean Underwood, Cornerstone Barristers, October 2018</a:t>
            </a:r>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F05AA0"/>
                </a:solidFill>
              </a:defRPr>
            </a:lvl1pPr>
          </a:lstStyle>
          <a:p>
            <a:pPr defTabSz="457200" fontAlgn="base">
              <a:spcBef>
                <a:spcPct val="0"/>
              </a:spcBef>
              <a:spcAft>
                <a:spcPct val="0"/>
              </a:spcAft>
              <a:defRPr/>
            </a:pPr>
            <a:fld id="{F201609D-8A66-42A7-AB6D-788A2038C09D}" type="slidenum">
              <a:rPr lang="en-US" altLang="en-US">
                <a:latin typeface="Arial" charset="0"/>
                <a:cs typeface="Arial" charset="0"/>
              </a:rPr>
              <a:pPr defTabSz="457200" fontAlgn="base">
                <a:spcBef>
                  <a:spcPct val="0"/>
                </a:spcBef>
                <a:spcAft>
                  <a:spcPct val="0"/>
                </a:spcAft>
                <a:defRPr/>
              </a:pPr>
              <a:t>‹#›</a:t>
            </a:fld>
            <a:endParaRPr lang="en-US" altLang="en-US" dirty="0">
              <a:latin typeface="Arial" charset="0"/>
              <a:cs typeface="Arial" charset="0"/>
            </a:endParaRPr>
          </a:p>
        </p:txBody>
      </p:sp>
      <p:pic>
        <p:nvPicPr>
          <p:cNvPr id="1032" name="Picture 7" descr="CornerstoneLetterSymbol_RGB.gif"/>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153400" y="381006"/>
            <a:ext cx="5524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26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fade/>
  </p:transition>
  <p:hf sldNum="0" hdr="0" dt="0"/>
  <p:txStyles>
    <p:titleStyle>
      <a:lvl1pPr algn="l" defTabSz="457200" rtl="0" eaLnBrk="0" fontAlgn="base" hangingPunct="0">
        <a:spcBef>
          <a:spcPct val="0"/>
        </a:spcBef>
        <a:spcAft>
          <a:spcPct val="0"/>
        </a:spcAft>
        <a:defRPr sz="3200" b="1" kern="1200">
          <a:solidFill>
            <a:srgbClr val="374646"/>
          </a:solidFill>
          <a:latin typeface="Arial"/>
          <a:ea typeface="+mj-ea"/>
          <a:cs typeface="Arial"/>
        </a:defRPr>
      </a:lvl1pPr>
      <a:lvl2pPr algn="l" defTabSz="457200" rtl="0" eaLnBrk="0" fontAlgn="base" hangingPunct="0">
        <a:spcBef>
          <a:spcPct val="0"/>
        </a:spcBef>
        <a:spcAft>
          <a:spcPct val="0"/>
        </a:spcAft>
        <a:defRPr sz="3200" b="1">
          <a:solidFill>
            <a:srgbClr val="374646"/>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3200" b="1">
          <a:solidFill>
            <a:srgbClr val="374646"/>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3200" b="1">
          <a:solidFill>
            <a:srgbClr val="374646"/>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3200" b="1">
          <a:solidFill>
            <a:srgbClr val="374646"/>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200" b="1">
          <a:solidFill>
            <a:srgbClr val="374646"/>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200" b="1">
          <a:solidFill>
            <a:srgbClr val="374646"/>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200" b="1">
          <a:solidFill>
            <a:srgbClr val="374646"/>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200" b="1">
          <a:solidFill>
            <a:srgbClr val="374646"/>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buClr>
          <a:srgbClr val="F05AA0"/>
        </a:buClr>
        <a:buFont typeface="Arial" charset="0"/>
        <a:buChar char="•"/>
        <a:defRPr sz="2800" kern="1200">
          <a:solidFill>
            <a:srgbClr val="374646"/>
          </a:solidFill>
          <a:latin typeface="Arial"/>
          <a:ea typeface="+mn-ea"/>
          <a:cs typeface="Arial"/>
        </a:defRPr>
      </a:lvl1pPr>
      <a:lvl2pPr marL="742950" indent="-285750" algn="l" defTabSz="457200" rtl="0" eaLnBrk="0" fontAlgn="base" hangingPunct="0">
        <a:spcBef>
          <a:spcPct val="20000"/>
        </a:spcBef>
        <a:spcAft>
          <a:spcPct val="0"/>
        </a:spcAft>
        <a:buClr>
          <a:srgbClr val="F05AA0"/>
        </a:buClr>
        <a:buFont typeface="Arial" charset="0"/>
        <a:buChar char="•"/>
        <a:defRPr sz="2800" kern="1200">
          <a:solidFill>
            <a:srgbClr val="374646"/>
          </a:solidFill>
          <a:latin typeface="Arial"/>
          <a:ea typeface="+mn-ea"/>
          <a:cs typeface="Arial"/>
        </a:defRPr>
      </a:lvl2pPr>
      <a:lvl3pPr marL="1143000" indent="-228600" algn="l" defTabSz="457200" rtl="0" eaLnBrk="0" fontAlgn="base" hangingPunct="0">
        <a:spcBef>
          <a:spcPct val="20000"/>
        </a:spcBef>
        <a:spcAft>
          <a:spcPct val="0"/>
        </a:spcAft>
        <a:buClr>
          <a:srgbClr val="F05AA0"/>
        </a:buClr>
        <a:buFont typeface="Arial" charset="0"/>
        <a:buChar char="•"/>
        <a:defRPr sz="2400" kern="1200">
          <a:solidFill>
            <a:srgbClr val="374646"/>
          </a:solidFill>
          <a:latin typeface="Arial"/>
          <a:ea typeface="+mn-ea"/>
          <a:cs typeface="Arial"/>
        </a:defRPr>
      </a:lvl3pPr>
      <a:lvl4pPr marL="1600200" indent="-228600" algn="l" defTabSz="457200" rtl="0" eaLnBrk="0" fontAlgn="base" hangingPunct="0">
        <a:spcBef>
          <a:spcPct val="20000"/>
        </a:spcBef>
        <a:spcAft>
          <a:spcPct val="0"/>
        </a:spcAft>
        <a:buClr>
          <a:srgbClr val="F05AA0"/>
        </a:buClr>
        <a:buFont typeface="Arial" charset="0"/>
        <a:buChar char="•"/>
        <a:defRPr sz="2400" kern="1200">
          <a:solidFill>
            <a:srgbClr val="374646"/>
          </a:solidFill>
          <a:latin typeface="Arial"/>
          <a:ea typeface="+mn-ea"/>
          <a:cs typeface="Arial"/>
        </a:defRPr>
      </a:lvl4pPr>
      <a:lvl5pPr marL="2057400" indent="-228600" algn="l" defTabSz="457200" rtl="0" eaLnBrk="0" fontAlgn="base" hangingPunct="0">
        <a:spcBef>
          <a:spcPct val="20000"/>
        </a:spcBef>
        <a:spcAft>
          <a:spcPct val="0"/>
        </a:spcAft>
        <a:buClr>
          <a:srgbClr val="F05AA0"/>
        </a:buClr>
        <a:buFont typeface="Arial" charset="0"/>
        <a:buChar char="•"/>
        <a:defRPr sz="2400" kern="1200">
          <a:solidFill>
            <a:srgbClr val="37464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701" y="3880428"/>
            <a:ext cx="7696200" cy="1852828"/>
          </a:xfrm>
        </p:spPr>
        <p:txBody>
          <a:bodyPr>
            <a:normAutofit fontScale="90000"/>
          </a:bodyPr>
          <a:lstStyle/>
          <a:p>
            <a:r>
              <a:rPr lang="en-US" sz="2700" dirty="0"/>
              <a:t>Consultation as a public law challenge</a:t>
            </a:r>
            <a:br>
              <a:rPr lang="en-US" sz="2700" dirty="0"/>
            </a:br>
            <a:br>
              <a:rPr lang="en-US" sz="2700" dirty="0"/>
            </a:br>
            <a:r>
              <a:rPr lang="en-US" sz="2700" dirty="0"/>
              <a:t>P</a:t>
            </a:r>
            <a:r>
              <a:rPr lang="en-US" sz="2400" dirty="0"/>
              <a:t>rinciples and practice of public authority consultations and re-consultations</a:t>
            </a:r>
            <a:br>
              <a:rPr lang="en-US" dirty="0"/>
            </a:br>
            <a:br>
              <a:rPr lang="en-US" sz="2200" dirty="0"/>
            </a:br>
            <a:br>
              <a:rPr lang="en-US" sz="2000" b="0" dirty="0"/>
            </a:br>
            <a:br>
              <a:rPr lang="en-US" sz="2000" b="0" dirty="0"/>
            </a:br>
            <a:endParaRPr lang="en-US" sz="2000" b="0" dirty="0"/>
          </a:p>
        </p:txBody>
      </p:sp>
      <p:sp>
        <p:nvSpPr>
          <p:cNvPr id="3" name="Subtitle 2"/>
          <p:cNvSpPr>
            <a:spLocks noGrp="1"/>
          </p:cNvSpPr>
          <p:nvPr>
            <p:ph type="subTitle" idx="1"/>
          </p:nvPr>
        </p:nvSpPr>
        <p:spPr>
          <a:xfrm>
            <a:off x="457200" y="5857892"/>
            <a:ext cx="8401080" cy="667452"/>
          </a:xfrm>
        </p:spPr>
        <p:txBody>
          <a:bodyPr>
            <a:normAutofit fontScale="92500" lnSpcReduction="20000"/>
          </a:bodyPr>
          <a:lstStyle/>
          <a:p>
            <a:r>
              <a:rPr lang="en-US" sz="2100" dirty="0"/>
              <a:t>Dean Underwood and Josef Cannon, Barristers</a:t>
            </a:r>
          </a:p>
          <a:p>
            <a:r>
              <a:rPr lang="en-US" dirty="0">
                <a:solidFill>
                  <a:schemeClr val="bg1">
                    <a:lumMod val="75000"/>
                  </a:schemeClr>
                </a:solidFill>
              </a:rPr>
              <a:t>														</a:t>
            </a:r>
          </a:p>
        </p:txBody>
      </p:sp>
    </p:spTree>
    <p:extLst>
      <p:ext uri="{BB962C8B-B14F-4D97-AF65-F5344CB8AC3E}">
        <p14:creationId xmlns:p14="http://schemas.microsoft.com/office/powerpoint/2010/main" val="373629918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2. Sufficient information given</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marL="457200" lvl="1" indent="0">
              <a:spcBef>
                <a:spcPct val="0"/>
              </a:spcBef>
              <a:buNone/>
            </a:pPr>
            <a:endParaRPr lang="en-GB" sz="1600" i="1" dirty="0">
              <a:solidFill>
                <a:srgbClr val="FF3399"/>
              </a:solidFill>
              <a:latin typeface="Arial" charset="0"/>
              <a:cs typeface="Arial" charset="0"/>
            </a:endParaRPr>
          </a:p>
          <a:p>
            <a:pPr>
              <a:spcBef>
                <a:spcPct val="0"/>
              </a:spcBef>
            </a:pPr>
            <a:endParaRPr lang="en-GB" sz="1600" dirty="0">
              <a:solidFill>
                <a:prstClr val="black"/>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lvl="2">
              <a:spcBef>
                <a:spcPct val="0"/>
              </a:spcBef>
            </a:pPr>
            <a:endParaRPr lang="en-GB" sz="14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
        <p:nvSpPr>
          <p:cNvPr id="7" name="TextBox 6">
            <a:extLst>
              <a:ext uri="{FF2B5EF4-FFF2-40B4-BE49-F238E27FC236}">
                <a16:creationId xmlns:a16="http://schemas.microsoft.com/office/drawing/2014/main" id="{8421C234-D7D3-8F7F-4672-AB05046D60F1}"/>
              </a:ext>
            </a:extLst>
          </p:cNvPr>
          <p:cNvSpPr txBox="1"/>
          <p:nvPr/>
        </p:nvSpPr>
        <p:spPr>
          <a:xfrm>
            <a:off x="5292080" y="1772816"/>
            <a:ext cx="3240360" cy="4185761"/>
          </a:xfrm>
          <a:prstGeom prst="rect">
            <a:avLst/>
          </a:prstGeom>
          <a:noFill/>
        </p:spPr>
        <p:txBody>
          <a:bodyPr wrap="square" rtlCol="0">
            <a:spAutoFit/>
          </a:bodyPr>
          <a:lstStyle/>
          <a:p>
            <a:pPr marL="285750" indent="-285750">
              <a:buFontTx/>
              <a:buChar char="-"/>
            </a:pPr>
            <a:r>
              <a:rPr lang="en-GB" sz="2200" dirty="0">
                <a:latin typeface="Arial" panose="020B0604020202020204" pitchFamily="34" charset="0"/>
                <a:cs typeface="Arial" panose="020B0604020202020204" pitchFamily="34" charset="0"/>
              </a:rPr>
              <a:t>Info must </a:t>
            </a:r>
            <a:r>
              <a:rPr lang="en-GB" sz="2200" b="1" dirty="0">
                <a:latin typeface="Arial" panose="020B0604020202020204" pitchFamily="34" charset="0"/>
                <a:cs typeface="Arial" panose="020B0604020202020204" pitchFamily="34" charset="0"/>
              </a:rPr>
              <a:t>relate to </a:t>
            </a:r>
            <a:r>
              <a:rPr lang="en-GB" sz="2200" dirty="0">
                <a:latin typeface="Arial" panose="020B0604020202020204" pitchFamily="34" charset="0"/>
                <a:cs typeface="Arial" panose="020B0604020202020204" pitchFamily="34" charset="0"/>
              </a:rPr>
              <a:t>the consultation</a:t>
            </a: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Available, accessible and interpretable</a:t>
            </a:r>
            <a:endParaRPr lang="en-GB" sz="2200" b="1"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To enable an </a:t>
            </a:r>
            <a:r>
              <a:rPr lang="en-GB" sz="2200" b="1" dirty="0">
                <a:latin typeface="Arial" panose="020B0604020202020204" pitchFamily="34" charset="0"/>
                <a:cs typeface="Arial" panose="020B0604020202020204" pitchFamily="34" charset="0"/>
              </a:rPr>
              <a:t>informed response</a:t>
            </a:r>
          </a:p>
          <a:p>
            <a:endParaRPr lang="en-GB" sz="2200" b="1"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Consider including </a:t>
            </a:r>
            <a:r>
              <a:rPr lang="en-GB" sz="2200" b="1" dirty="0">
                <a:latin typeface="Arial" panose="020B0604020202020204" pitchFamily="34" charset="0"/>
                <a:cs typeface="Arial" panose="020B0604020202020204" pitchFamily="34" charset="0"/>
              </a:rPr>
              <a:t>alternatives</a:t>
            </a:r>
          </a:p>
          <a:p>
            <a:pPr marL="285750" indent="-285750">
              <a:buFontTx/>
              <a:buChar char="-"/>
            </a:pPr>
            <a:endParaRPr lang="en-GB" sz="2400" b="1" dirty="0"/>
          </a:p>
        </p:txBody>
      </p:sp>
      <p:pic>
        <p:nvPicPr>
          <p:cNvPr id="8" name="Picture 7" descr="A figurine holding a newspaper">
            <a:extLst>
              <a:ext uri="{FF2B5EF4-FFF2-40B4-BE49-F238E27FC236}">
                <a16:creationId xmlns:a16="http://schemas.microsoft.com/office/drawing/2014/main" id="{9D43007E-22A8-22D1-CEB9-714B618A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97968"/>
            <a:ext cx="4526160" cy="3791272"/>
          </a:xfrm>
          <a:prstGeom prst="rect">
            <a:avLst/>
          </a:prstGeom>
        </p:spPr>
      </p:pic>
    </p:spTree>
    <p:extLst>
      <p:ext uri="{BB962C8B-B14F-4D97-AF65-F5344CB8AC3E}">
        <p14:creationId xmlns:p14="http://schemas.microsoft.com/office/powerpoint/2010/main" val="151560139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3. Adequate time given</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marL="457200" lvl="1" indent="0">
              <a:spcBef>
                <a:spcPct val="0"/>
              </a:spcBef>
              <a:buNone/>
            </a:pPr>
            <a:endParaRPr lang="en-GB" sz="1600" i="1" dirty="0">
              <a:solidFill>
                <a:srgbClr val="FF3399"/>
              </a:solidFill>
              <a:latin typeface="Arial" charset="0"/>
              <a:cs typeface="Arial" charset="0"/>
            </a:endParaRPr>
          </a:p>
          <a:p>
            <a:pPr>
              <a:spcBef>
                <a:spcPct val="0"/>
              </a:spcBef>
            </a:pPr>
            <a:endParaRPr lang="en-GB" sz="1600" dirty="0">
              <a:solidFill>
                <a:prstClr val="black"/>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lvl="2">
              <a:spcBef>
                <a:spcPct val="0"/>
              </a:spcBef>
            </a:pPr>
            <a:endParaRPr lang="en-GB" sz="14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
        <p:nvSpPr>
          <p:cNvPr id="7" name="TextBox 6">
            <a:extLst>
              <a:ext uri="{FF2B5EF4-FFF2-40B4-BE49-F238E27FC236}">
                <a16:creationId xmlns:a16="http://schemas.microsoft.com/office/drawing/2014/main" id="{8421C234-D7D3-8F7F-4672-AB05046D60F1}"/>
              </a:ext>
            </a:extLst>
          </p:cNvPr>
          <p:cNvSpPr txBox="1"/>
          <p:nvPr/>
        </p:nvSpPr>
        <p:spPr>
          <a:xfrm>
            <a:off x="5292080" y="1772816"/>
            <a:ext cx="3240360" cy="3816429"/>
          </a:xfrm>
          <a:prstGeom prst="rect">
            <a:avLst/>
          </a:prstGeom>
          <a:noFill/>
        </p:spPr>
        <p:txBody>
          <a:bodyPr wrap="square" rtlCol="0">
            <a:spAutoFit/>
          </a:bodyPr>
          <a:lstStyle/>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Timescale must give proper opportunity to respond</a:t>
            </a: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No set timeframe – must fit circumstances</a:t>
            </a:r>
            <a:endParaRPr lang="en-GB" sz="2200" b="1"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Beware e.g. holidays, festive periods etc</a:t>
            </a:r>
          </a:p>
          <a:p>
            <a:pPr marL="285750" indent="-285750">
              <a:buFontTx/>
              <a:buChar char="-"/>
            </a:pPr>
            <a:endParaRPr lang="en-GB" sz="2200" b="1" dirty="0">
              <a:latin typeface="Arial" panose="020B0604020202020204" pitchFamily="34" charset="0"/>
              <a:cs typeface="Arial" panose="020B0604020202020204" pitchFamily="34" charset="0"/>
            </a:endParaRPr>
          </a:p>
        </p:txBody>
      </p:sp>
      <p:pic>
        <p:nvPicPr>
          <p:cNvPr id="6" name="Picture 5" descr="A close up of a book&#10;&#10;Description automatically generated with low confidence">
            <a:extLst>
              <a:ext uri="{FF2B5EF4-FFF2-40B4-BE49-F238E27FC236}">
                <a16:creationId xmlns:a16="http://schemas.microsoft.com/office/drawing/2014/main" id="{AA3D7DAD-3553-EEB0-BA34-520CC2919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00" y="1772816"/>
            <a:ext cx="4762500" cy="4104456"/>
          </a:xfrm>
          <a:prstGeom prst="rect">
            <a:avLst/>
          </a:prstGeom>
        </p:spPr>
      </p:pic>
    </p:spTree>
    <p:extLst>
      <p:ext uri="{BB962C8B-B14F-4D97-AF65-F5344CB8AC3E}">
        <p14:creationId xmlns:p14="http://schemas.microsoft.com/office/powerpoint/2010/main" val="176166914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4. Conscientious consideration</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marL="457200" lvl="1" indent="0">
              <a:spcBef>
                <a:spcPct val="0"/>
              </a:spcBef>
              <a:buNone/>
            </a:pPr>
            <a:endParaRPr lang="en-GB" sz="1600" i="1" dirty="0">
              <a:solidFill>
                <a:srgbClr val="FF3399"/>
              </a:solidFill>
              <a:latin typeface="Arial" charset="0"/>
              <a:cs typeface="Arial" charset="0"/>
            </a:endParaRPr>
          </a:p>
          <a:p>
            <a:pPr>
              <a:spcBef>
                <a:spcPct val="0"/>
              </a:spcBef>
            </a:pPr>
            <a:endParaRPr lang="en-GB" sz="1600" dirty="0">
              <a:solidFill>
                <a:prstClr val="black"/>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lvl="2">
              <a:spcBef>
                <a:spcPct val="0"/>
              </a:spcBef>
            </a:pPr>
            <a:endParaRPr lang="en-GB" sz="14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
        <p:nvSpPr>
          <p:cNvPr id="7" name="TextBox 6">
            <a:extLst>
              <a:ext uri="{FF2B5EF4-FFF2-40B4-BE49-F238E27FC236}">
                <a16:creationId xmlns:a16="http://schemas.microsoft.com/office/drawing/2014/main" id="{8421C234-D7D3-8F7F-4672-AB05046D60F1}"/>
              </a:ext>
            </a:extLst>
          </p:cNvPr>
          <p:cNvSpPr txBox="1"/>
          <p:nvPr/>
        </p:nvSpPr>
        <p:spPr>
          <a:xfrm>
            <a:off x="5292080" y="1772816"/>
            <a:ext cx="3240360" cy="4154984"/>
          </a:xfrm>
          <a:prstGeom prst="rect">
            <a:avLst/>
          </a:prstGeom>
          <a:noFill/>
        </p:spPr>
        <p:txBody>
          <a:bodyPr wrap="square" rtlCol="0">
            <a:spAutoFit/>
          </a:bodyPr>
          <a:lstStyle/>
          <a:p>
            <a:pPr marL="285750" indent="-285750">
              <a:buFontTx/>
              <a:buChar char="-"/>
            </a:pPr>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Not just a tick-box exercise</a:t>
            </a: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Evidence taking feedback into consideration</a:t>
            </a:r>
            <a:endParaRPr lang="en-GB" sz="2200" b="1"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Consider e.g. tabulating brief ‘responses’ to feedback</a:t>
            </a:r>
            <a:endParaRPr lang="en-GB" sz="2200" b="1" dirty="0">
              <a:latin typeface="Arial" panose="020B0604020202020204" pitchFamily="34" charset="0"/>
              <a:cs typeface="Arial" panose="020B0604020202020204" pitchFamily="34" charset="0"/>
            </a:endParaRPr>
          </a:p>
        </p:txBody>
      </p:sp>
      <p:pic>
        <p:nvPicPr>
          <p:cNvPr id="8" name="Picture 7" descr="A person sitting in a bar">
            <a:extLst>
              <a:ext uri="{FF2B5EF4-FFF2-40B4-BE49-F238E27FC236}">
                <a16:creationId xmlns:a16="http://schemas.microsoft.com/office/drawing/2014/main" id="{6EAFFEF4-4657-9AB4-7540-759136014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20" y="1676400"/>
            <a:ext cx="4572000" cy="4572000"/>
          </a:xfrm>
          <a:prstGeom prst="rect">
            <a:avLst/>
          </a:prstGeom>
        </p:spPr>
      </p:pic>
    </p:spTree>
    <p:extLst>
      <p:ext uri="{BB962C8B-B14F-4D97-AF65-F5344CB8AC3E}">
        <p14:creationId xmlns:p14="http://schemas.microsoft.com/office/powerpoint/2010/main" val="278461103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900" dirty="0"/>
              <a:t>Consultation in context</a:t>
            </a:r>
          </a:p>
        </p:txBody>
      </p:sp>
    </p:spTree>
    <p:extLst>
      <p:ext uri="{BB962C8B-B14F-4D97-AF65-F5344CB8AC3E}">
        <p14:creationId xmlns:p14="http://schemas.microsoft.com/office/powerpoint/2010/main" val="40957046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Consultation in context (1): Housing Act 2004</a:t>
            </a:r>
          </a:p>
        </p:txBody>
      </p:sp>
      <p:sp>
        <p:nvSpPr>
          <p:cNvPr id="3" name="Content Placeholder 2"/>
          <p:cNvSpPr>
            <a:spLocks noGrp="1"/>
          </p:cNvSpPr>
          <p:nvPr>
            <p:ph idx="1"/>
          </p:nvPr>
        </p:nvSpPr>
        <p:spPr/>
        <p:txBody>
          <a:bodyPr/>
          <a:lstStyle/>
          <a:p>
            <a:pPr lvl="1">
              <a:spcBef>
                <a:spcPct val="0"/>
              </a:spcBef>
            </a:pPr>
            <a:endParaRPr lang="en-GB" sz="1400" i="1" dirty="0">
              <a:solidFill>
                <a:srgbClr val="FF3399"/>
              </a:solidFill>
            </a:endParaRPr>
          </a:p>
          <a:p>
            <a:pPr lvl="1">
              <a:spcBef>
                <a:spcPct val="0"/>
              </a:spcBef>
            </a:pPr>
            <a:r>
              <a:rPr lang="en-GB" sz="1600" dirty="0">
                <a:solidFill>
                  <a:schemeClr val="tx1">
                    <a:lumMod val="85000"/>
                    <a:lumOff val="15000"/>
                  </a:schemeClr>
                </a:solidFill>
                <a:latin typeface="Arial" charset="0"/>
                <a:cs typeface="Arial" charset="0"/>
              </a:rPr>
              <a:t>Consider e.g. the requirements of Parts 2 and 3, Housing Act 2004: “to take reasonable steps to consult persons […] likely to be affected by the designation”</a:t>
            </a:r>
          </a:p>
          <a:p>
            <a:pPr marL="0" indent="0">
              <a:spcBef>
                <a:spcPct val="0"/>
              </a:spcBef>
              <a:buNone/>
            </a:pPr>
            <a:endParaRPr lang="en-GB" sz="1400" dirty="0">
              <a:solidFill>
                <a:prstClr val="black"/>
              </a:solidFill>
              <a:latin typeface="Arial" charset="0"/>
              <a:cs typeface="Arial" charset="0"/>
            </a:endParaRPr>
          </a:p>
          <a:p>
            <a:pPr lvl="2">
              <a:spcBef>
                <a:spcPct val="0"/>
              </a:spcBef>
            </a:pPr>
            <a:r>
              <a:rPr lang="en-GB" sz="1600" dirty="0">
                <a:solidFill>
                  <a:schemeClr val="tx1">
                    <a:lumMod val="75000"/>
                    <a:lumOff val="25000"/>
                  </a:schemeClr>
                </a:solidFill>
                <a:latin typeface="Arial" charset="0"/>
                <a:cs typeface="Arial" charset="0"/>
              </a:rPr>
              <a:t>Local housing authorities must identify with sufficient precision: the proposed area(s) of designation; details of the proposed licence conditions; details of the proposed fee structure; the reasons for the introduction of licensing etc</a:t>
            </a:r>
          </a:p>
          <a:p>
            <a:pPr marL="914400" lvl="2" indent="0" algn="r">
              <a:spcBef>
                <a:spcPct val="0"/>
              </a:spcBef>
              <a:buNone/>
            </a:pPr>
            <a:endParaRPr lang="en-GB" sz="1000" i="1" dirty="0">
              <a:solidFill>
                <a:schemeClr val="tx1">
                  <a:lumMod val="85000"/>
                  <a:lumOff val="15000"/>
                </a:schemeClr>
              </a:solidFill>
              <a:latin typeface="Arial" charset="0"/>
              <a:cs typeface="Arial" charset="0"/>
            </a:endParaRPr>
          </a:p>
          <a:p>
            <a:pPr marL="914400" lvl="2" indent="0" algn="r">
              <a:spcBef>
                <a:spcPct val="0"/>
              </a:spcBef>
              <a:buNone/>
            </a:pPr>
            <a:r>
              <a:rPr lang="en-GB" sz="1400" i="1" dirty="0">
                <a:solidFill>
                  <a:schemeClr val="tx1">
                    <a:lumMod val="85000"/>
                    <a:lumOff val="15000"/>
                  </a:schemeClr>
                </a:solidFill>
                <a:latin typeface="Arial" charset="0"/>
                <a:cs typeface="Arial" charset="0"/>
              </a:rPr>
              <a:t>R (Peat) v Hyndburn District Council</a:t>
            </a:r>
            <a:r>
              <a:rPr lang="en-GB" sz="1400" dirty="0">
                <a:solidFill>
                  <a:schemeClr val="tx1">
                    <a:lumMod val="85000"/>
                    <a:lumOff val="15000"/>
                  </a:schemeClr>
                </a:solidFill>
                <a:latin typeface="Arial" charset="0"/>
                <a:cs typeface="Arial" charset="0"/>
              </a:rPr>
              <a:t> </a:t>
            </a:r>
          </a:p>
          <a:p>
            <a:pPr marL="914400" lvl="2" indent="0" algn="r">
              <a:spcBef>
                <a:spcPct val="0"/>
              </a:spcBef>
              <a:buNone/>
            </a:pPr>
            <a:r>
              <a:rPr lang="en-GB" sz="1400" dirty="0">
                <a:solidFill>
                  <a:schemeClr val="tx1">
                    <a:lumMod val="85000"/>
                    <a:lumOff val="15000"/>
                  </a:schemeClr>
                </a:solidFill>
                <a:latin typeface="Arial" charset="0"/>
                <a:cs typeface="Arial" charset="0"/>
              </a:rPr>
              <a:t>[2011] EWHC 1739 (Admin)</a:t>
            </a:r>
          </a:p>
          <a:p>
            <a:pPr marL="914400" lvl="2" indent="0">
              <a:spcBef>
                <a:spcPct val="0"/>
              </a:spcBef>
              <a:buNone/>
            </a:pPr>
            <a:endParaRPr lang="en-GB" sz="1000" dirty="0"/>
          </a:p>
          <a:p>
            <a:pPr lvl="2">
              <a:spcBef>
                <a:spcPct val="0"/>
              </a:spcBef>
            </a:pPr>
            <a:r>
              <a:rPr lang="en-GB" sz="1600" dirty="0"/>
              <a:t>Consultation about general principles will not satisfy the </a:t>
            </a:r>
            <a:r>
              <a:rPr lang="en-GB" sz="1600" i="1" dirty="0"/>
              <a:t>Sedley criteria</a:t>
            </a:r>
          </a:p>
          <a:p>
            <a:pPr marL="914400" lvl="2" indent="0">
              <a:spcBef>
                <a:spcPct val="0"/>
              </a:spcBef>
              <a:buNone/>
            </a:pPr>
            <a:endParaRPr lang="en-GB" sz="1000" dirty="0"/>
          </a:p>
          <a:p>
            <a:pPr lvl="2">
              <a:spcBef>
                <a:spcPct val="0"/>
              </a:spcBef>
            </a:pPr>
            <a:r>
              <a:rPr lang="en-GB" sz="1600" dirty="0"/>
              <a:t>LHAs may also need to consult those living and working outside of their area, to meet the statutory criteria</a:t>
            </a:r>
          </a:p>
          <a:p>
            <a:pPr marL="914400" lvl="2" indent="0" algn="r">
              <a:spcBef>
                <a:spcPct val="0"/>
              </a:spcBef>
              <a:buNone/>
            </a:pPr>
            <a:r>
              <a:rPr lang="en-GB" sz="1400" i="1" dirty="0">
                <a:solidFill>
                  <a:schemeClr val="tx1">
                    <a:lumMod val="85000"/>
                    <a:lumOff val="15000"/>
                  </a:schemeClr>
                </a:solidFill>
              </a:rPr>
              <a:t>R (</a:t>
            </a:r>
            <a:r>
              <a:rPr lang="en-GB" sz="1400" i="1" dirty="0" err="1">
                <a:solidFill>
                  <a:schemeClr val="tx1">
                    <a:lumMod val="85000"/>
                    <a:lumOff val="15000"/>
                  </a:schemeClr>
                </a:solidFill>
              </a:rPr>
              <a:t>ota</a:t>
            </a:r>
            <a:r>
              <a:rPr lang="en-GB" sz="1400" i="1" dirty="0">
                <a:solidFill>
                  <a:schemeClr val="tx1">
                    <a:lumMod val="85000"/>
                    <a:lumOff val="15000"/>
                  </a:schemeClr>
                </a:solidFill>
              </a:rPr>
              <a:t> </a:t>
            </a:r>
            <a:r>
              <a:rPr lang="en-GB" sz="1400" i="1" dirty="0" err="1">
                <a:solidFill>
                  <a:schemeClr val="tx1">
                    <a:lumMod val="85000"/>
                    <a:lumOff val="15000"/>
                  </a:schemeClr>
                </a:solidFill>
              </a:rPr>
              <a:t>Regas</a:t>
            </a:r>
            <a:r>
              <a:rPr lang="en-GB" sz="1400" i="1" dirty="0">
                <a:solidFill>
                  <a:schemeClr val="tx1">
                    <a:lumMod val="85000"/>
                    <a:lumOff val="15000"/>
                  </a:schemeClr>
                </a:solidFill>
              </a:rPr>
              <a:t>) v Enfield LBC</a:t>
            </a:r>
            <a:r>
              <a:rPr lang="en-GB" sz="1400" dirty="0">
                <a:solidFill>
                  <a:schemeClr val="tx1">
                    <a:lumMod val="85000"/>
                    <a:lumOff val="15000"/>
                  </a:schemeClr>
                </a:solidFill>
              </a:rPr>
              <a:t> </a:t>
            </a:r>
          </a:p>
          <a:p>
            <a:pPr marL="914400" lvl="2" indent="0" algn="r">
              <a:spcBef>
                <a:spcPct val="0"/>
              </a:spcBef>
              <a:buNone/>
            </a:pPr>
            <a:r>
              <a:rPr lang="en-GB" sz="1400" dirty="0">
                <a:solidFill>
                  <a:schemeClr val="tx1">
                    <a:lumMod val="85000"/>
                    <a:lumOff val="15000"/>
                  </a:schemeClr>
                </a:solidFill>
              </a:rPr>
              <a:t>[2014] EWHC 4173 (Admin) [2015] HLR 14</a:t>
            </a:r>
          </a:p>
          <a:p>
            <a:pPr marL="914400" lvl="2" indent="0">
              <a:spcBef>
                <a:spcPct val="0"/>
              </a:spcBef>
              <a:buNone/>
            </a:pPr>
            <a:endParaRPr lang="en-GB" sz="1000" dirty="0"/>
          </a:p>
          <a:p>
            <a:pPr lvl="2"/>
            <a:r>
              <a:rPr lang="en-GB" sz="1600" dirty="0">
                <a:solidFill>
                  <a:schemeClr val="tx1">
                    <a:lumMod val="85000"/>
                    <a:lumOff val="15000"/>
                  </a:schemeClr>
                </a:solidFill>
              </a:rPr>
              <a:t>See </a:t>
            </a:r>
            <a:r>
              <a:rPr lang="en-GB" sz="1600" i="1" dirty="0">
                <a:solidFill>
                  <a:schemeClr val="tx1">
                    <a:lumMod val="85000"/>
                    <a:lumOff val="15000"/>
                  </a:schemeClr>
                </a:solidFill>
              </a:rPr>
              <a:t>R (Croydon Property Forum) v Croydon LBC</a:t>
            </a:r>
            <a:r>
              <a:rPr lang="en-GB" sz="1600" dirty="0">
                <a:solidFill>
                  <a:schemeClr val="tx1">
                    <a:lumMod val="85000"/>
                    <a:lumOff val="15000"/>
                  </a:schemeClr>
                </a:solidFill>
              </a:rPr>
              <a:t> [2015] EWHC 2403 (Admin); [2015] LLR 812</a:t>
            </a:r>
            <a:r>
              <a:rPr lang="en-GB" sz="1600" i="1" dirty="0">
                <a:solidFill>
                  <a:schemeClr val="tx1">
                    <a:lumMod val="85000"/>
                    <a:lumOff val="15000"/>
                  </a:schemeClr>
                </a:solidFill>
              </a:rPr>
              <a:t> </a:t>
            </a:r>
            <a:r>
              <a:rPr lang="en-GB" sz="1600" dirty="0">
                <a:solidFill>
                  <a:schemeClr val="tx1">
                    <a:lumMod val="85000"/>
                    <a:lumOff val="15000"/>
                  </a:schemeClr>
                </a:solidFill>
              </a:rPr>
              <a:t>for an example of good consultation practice in this context</a:t>
            </a:r>
            <a:endParaRPr lang="en-GB" sz="1600" dirty="0"/>
          </a:p>
          <a:p>
            <a:pPr marL="457200" lvl="1" indent="0">
              <a:buNone/>
            </a:pPr>
            <a:endParaRPr lang="en-GB" sz="1400" dirty="0"/>
          </a:p>
        </p:txBody>
      </p:sp>
      <p:sp>
        <p:nvSpPr>
          <p:cNvPr id="4" name="TextBox 3">
            <a:extLst>
              <a:ext uri="{FF2B5EF4-FFF2-40B4-BE49-F238E27FC236}">
                <a16:creationId xmlns:a16="http://schemas.microsoft.com/office/drawing/2014/main" id="{58926F7B-8446-46F2-CAAD-B31F1EC43A14}"/>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Tree>
    <p:extLst>
      <p:ext uri="{BB962C8B-B14F-4D97-AF65-F5344CB8AC3E}">
        <p14:creationId xmlns:p14="http://schemas.microsoft.com/office/powerpoint/2010/main" val="362207292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Don’t lose heart!</a:t>
            </a:r>
          </a:p>
        </p:txBody>
      </p:sp>
      <p:sp>
        <p:nvSpPr>
          <p:cNvPr id="3" name="Content Placeholder 2"/>
          <p:cNvSpPr>
            <a:spLocks noGrp="1"/>
          </p:cNvSpPr>
          <p:nvPr>
            <p:ph idx="1"/>
          </p:nvPr>
        </p:nvSpPr>
        <p:spPr/>
        <p:txBody>
          <a:bodyPr/>
          <a:lstStyle/>
          <a:p>
            <a:pPr lvl="1">
              <a:spcBef>
                <a:spcPct val="0"/>
              </a:spcBef>
            </a:pPr>
            <a:endParaRPr lang="en-GB" sz="1400" i="1" dirty="0">
              <a:solidFill>
                <a:srgbClr val="FF3399"/>
              </a:solidFill>
            </a:endParaRPr>
          </a:p>
          <a:p>
            <a:pPr lvl="1">
              <a:spcBef>
                <a:spcPct val="0"/>
              </a:spcBef>
            </a:pPr>
            <a:endParaRPr lang="en-GB" sz="1400" i="1" dirty="0">
              <a:solidFill>
                <a:srgbClr val="FF3399"/>
              </a:solidFill>
            </a:endParaRPr>
          </a:p>
          <a:p>
            <a:pPr marL="457200" lvl="1" indent="0">
              <a:spcBef>
                <a:spcPct val="0"/>
              </a:spcBef>
              <a:buNone/>
            </a:pPr>
            <a:endParaRPr lang="en-GB" sz="1600" dirty="0">
              <a:latin typeface="Arial" panose="020B0604020202020204" pitchFamily="34" charset="0"/>
              <a:cs typeface="Arial" panose="020B0604020202020204" pitchFamily="34" charset="0"/>
            </a:endParaRPr>
          </a:p>
          <a:p>
            <a:pPr marL="457200" lvl="1" indent="0">
              <a:buNone/>
            </a:pPr>
            <a:endParaRPr lang="en-GB" sz="1400" dirty="0"/>
          </a:p>
        </p:txBody>
      </p:sp>
      <p:sp>
        <p:nvSpPr>
          <p:cNvPr id="4" name="TextBox 3">
            <a:extLst>
              <a:ext uri="{FF2B5EF4-FFF2-40B4-BE49-F238E27FC236}">
                <a16:creationId xmlns:a16="http://schemas.microsoft.com/office/drawing/2014/main" id="{58926F7B-8446-46F2-CAAD-B31F1EC43A14}"/>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6" name="Picture 5" descr="A cat playing with a toy&#10;&#10;Description automatically generated with medium confidence">
            <a:extLst>
              <a:ext uri="{FF2B5EF4-FFF2-40B4-BE49-F238E27FC236}">
                <a16:creationId xmlns:a16="http://schemas.microsoft.com/office/drawing/2014/main" id="{010A273E-3830-06C4-64AD-77BF6527B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38164"/>
            <a:ext cx="4248472" cy="4248472"/>
          </a:xfrm>
          <a:prstGeom prst="rect">
            <a:avLst/>
          </a:prstGeom>
        </p:spPr>
      </p:pic>
      <p:sp>
        <p:nvSpPr>
          <p:cNvPr id="7" name="TextBox 6">
            <a:extLst>
              <a:ext uri="{FF2B5EF4-FFF2-40B4-BE49-F238E27FC236}">
                <a16:creationId xmlns:a16="http://schemas.microsoft.com/office/drawing/2014/main" id="{B99084CB-30E5-C793-1896-32568187B6F1}"/>
              </a:ext>
            </a:extLst>
          </p:cNvPr>
          <p:cNvSpPr txBox="1"/>
          <p:nvPr/>
        </p:nvSpPr>
        <p:spPr>
          <a:xfrm>
            <a:off x="5343912" y="1838164"/>
            <a:ext cx="2880320" cy="4468274"/>
          </a:xfrm>
          <a:prstGeom prst="rect">
            <a:avLst/>
          </a:prstGeom>
          <a:noFill/>
        </p:spPr>
        <p:txBody>
          <a:bodyPr wrap="square" rtlCol="0">
            <a:spAutoFit/>
          </a:bodyPr>
          <a:lstStyle/>
          <a:p>
            <a:pPr marL="468313" marR="0" lvl="2" indent="-285750">
              <a:lnSpc>
                <a:spcPct val="107000"/>
              </a:lnSpc>
              <a:spcBef>
                <a:spcPts val="0"/>
              </a:spcBef>
              <a:spcAft>
                <a:spcPts val="800"/>
              </a:spcAft>
              <a:buFontTx/>
              <a:buChar char="-"/>
              <a:tabLst>
                <a:tab pos="1371600" algn="l"/>
              </a:tabLst>
            </a:pPr>
            <a:r>
              <a:rPr lang="en-GB" sz="1600" kern="100" dirty="0">
                <a:effectLst/>
                <a:latin typeface="Arial" panose="020B0604020202020204" pitchFamily="34" charset="0"/>
                <a:ea typeface="Calibri" panose="020F0502020204030204" pitchFamily="34" charset="0"/>
                <a:cs typeface="Arial" panose="020B0604020202020204" pitchFamily="34" charset="0"/>
              </a:rPr>
              <a:t>The duty is to take </a:t>
            </a:r>
            <a:r>
              <a:rPr lang="en-GB" sz="1600" kern="100" dirty="0">
                <a:solidFill>
                  <a:srgbClr val="FF3399"/>
                </a:solidFill>
                <a:effectLst/>
                <a:latin typeface="Arial" panose="020B0604020202020204" pitchFamily="34" charset="0"/>
                <a:ea typeface="Calibri" panose="020F0502020204030204" pitchFamily="34" charset="0"/>
                <a:cs typeface="Arial" panose="020B0604020202020204" pitchFamily="34" charset="0"/>
              </a:rPr>
              <a:t>reasonable steps</a:t>
            </a:r>
            <a:r>
              <a:rPr lang="en-GB" sz="1600" kern="100" dirty="0">
                <a:effectLst/>
                <a:latin typeface="Arial" panose="020B0604020202020204" pitchFamily="34" charset="0"/>
                <a:ea typeface="Calibri" panose="020F0502020204030204" pitchFamily="34" charset="0"/>
                <a:cs typeface="Arial" panose="020B0604020202020204" pitchFamily="34" charset="0"/>
              </a:rPr>
              <a:t>, not every step, nor all steps, nor even all reasonable steps:</a:t>
            </a:r>
            <a:endParaRPr lang="en-GB" sz="1600" kern="100" dirty="0">
              <a:latin typeface="Arial" panose="020B0604020202020204" pitchFamily="34" charset="0"/>
              <a:ea typeface="Calibri" panose="020F0502020204030204" pitchFamily="34" charset="0"/>
              <a:cs typeface="Arial" panose="020B0604020202020204" pitchFamily="34" charset="0"/>
            </a:endParaRPr>
          </a:p>
          <a:p>
            <a:pPr marL="182563" marR="0" lvl="2">
              <a:lnSpc>
                <a:spcPct val="107000"/>
              </a:lnSpc>
              <a:spcBef>
                <a:spcPts val="0"/>
              </a:spcBef>
              <a:spcAft>
                <a:spcPts val="800"/>
              </a:spcAft>
              <a:tabLst>
                <a:tab pos="1371600" algn="l"/>
              </a:tabLst>
            </a:pPr>
            <a:r>
              <a:rPr lang="en-GB" sz="1600" i="1" kern="100" dirty="0">
                <a:effectLst/>
                <a:latin typeface="Arial" panose="020B0604020202020204" pitchFamily="34" charset="0"/>
                <a:ea typeface="Calibri" panose="020F0502020204030204" pitchFamily="34" charset="0"/>
                <a:cs typeface="Arial" panose="020B0604020202020204" pitchFamily="34" charset="0"/>
              </a:rPr>
              <a:t>Croydon Property Forum</a:t>
            </a:r>
            <a:r>
              <a:rPr lang="en-GB" sz="1600" kern="100" dirty="0">
                <a:effectLst/>
                <a:latin typeface="Arial" panose="020B0604020202020204" pitchFamily="34" charset="0"/>
                <a:ea typeface="Calibri" panose="020F0502020204030204" pitchFamily="34" charset="0"/>
                <a:cs typeface="Arial" panose="020B0604020202020204" pitchFamily="34" charset="0"/>
              </a:rPr>
              <a:t>,</a:t>
            </a:r>
            <a:r>
              <a:rPr lang="en-GB" sz="1600" i="1" kern="100" dirty="0">
                <a:effectLst/>
                <a:latin typeface="Arial" panose="020B0604020202020204" pitchFamily="34" charset="0"/>
                <a:ea typeface="Calibri" panose="020F0502020204030204" pitchFamily="34" charset="0"/>
                <a:cs typeface="Arial" panose="020B0604020202020204" pitchFamily="34" charset="0"/>
              </a:rPr>
              <a:t> </a:t>
            </a:r>
            <a:r>
              <a:rPr lang="en-GB" sz="1600" kern="100" dirty="0">
                <a:effectLst/>
                <a:latin typeface="Arial" panose="020B0604020202020204" pitchFamily="34" charset="0"/>
                <a:ea typeface="Calibri" panose="020F0502020204030204" pitchFamily="34" charset="0"/>
                <a:cs typeface="Arial" panose="020B0604020202020204" pitchFamily="34" charset="0"/>
              </a:rPr>
              <a:t>above, at [45]</a:t>
            </a:r>
            <a:endParaRPr lang="en-GB" sz="1600" kern="100" dirty="0">
              <a:latin typeface="Arial" panose="020B0604020202020204" pitchFamily="34" charset="0"/>
              <a:ea typeface="Calibri" panose="020F0502020204030204" pitchFamily="34" charset="0"/>
              <a:cs typeface="Arial" panose="020B0604020202020204" pitchFamily="34" charset="0"/>
            </a:endParaRPr>
          </a:p>
          <a:p>
            <a:pPr marL="468313" marR="0" lvl="2" indent="-285750">
              <a:lnSpc>
                <a:spcPct val="107000"/>
              </a:lnSpc>
              <a:spcBef>
                <a:spcPts val="0"/>
              </a:spcBef>
              <a:spcAft>
                <a:spcPts val="800"/>
              </a:spcAft>
              <a:buFontTx/>
              <a:buChar char="-"/>
              <a:tabLst>
                <a:tab pos="1371600" algn="l"/>
              </a:tabLst>
            </a:pPr>
            <a:r>
              <a:rPr lang="en-GB" sz="1600" kern="100" dirty="0">
                <a:effectLst/>
                <a:latin typeface="Arial" panose="020B0604020202020204" pitchFamily="34" charset="0"/>
                <a:ea typeface="Calibri" panose="020F0502020204030204" pitchFamily="34" charset="0"/>
                <a:cs typeface="Arial" panose="020B0604020202020204" pitchFamily="34" charset="0"/>
              </a:rPr>
              <a:t>Further, the Courts tend to be slow to intervene:</a:t>
            </a:r>
          </a:p>
          <a:p>
            <a:pPr marL="182563" marR="0" lvl="2">
              <a:lnSpc>
                <a:spcPct val="107000"/>
              </a:lnSpc>
              <a:spcBef>
                <a:spcPts val="0"/>
              </a:spcBef>
              <a:spcAft>
                <a:spcPts val="800"/>
              </a:spcAft>
              <a:tabLst>
                <a:tab pos="1371600" algn="l"/>
              </a:tabLst>
            </a:pPr>
            <a:r>
              <a:rPr lang="en-GB" sz="1600" kern="100" dirty="0">
                <a:effectLst/>
                <a:latin typeface="Arial" panose="020B0604020202020204" pitchFamily="34" charset="0"/>
                <a:ea typeface="Calibri" panose="020F0502020204030204" pitchFamily="34" charset="0"/>
                <a:cs typeface="Arial" panose="020B0604020202020204" pitchFamily="34" charset="0"/>
              </a:rPr>
              <a:t>see e.g. </a:t>
            </a:r>
            <a:r>
              <a:rPr lang="en-GB" sz="1600" i="1" kern="100" dirty="0">
                <a:effectLst/>
                <a:latin typeface="Arial" panose="020B0604020202020204" pitchFamily="34" charset="0"/>
                <a:ea typeface="Calibri" panose="020F0502020204030204" pitchFamily="34" charset="0"/>
                <a:cs typeface="Arial" panose="020B0604020202020204" pitchFamily="34" charset="0"/>
              </a:rPr>
              <a:t>R (</a:t>
            </a:r>
            <a:r>
              <a:rPr lang="en-GB" sz="1600" i="1" kern="100" dirty="0" err="1">
                <a:effectLst/>
                <a:latin typeface="Arial" panose="020B0604020202020204" pitchFamily="34" charset="0"/>
                <a:ea typeface="Calibri" panose="020F0502020204030204" pitchFamily="34" charset="0"/>
                <a:cs typeface="Arial" panose="020B0604020202020204" pitchFamily="34" charset="0"/>
              </a:rPr>
              <a:t>ota</a:t>
            </a:r>
            <a:r>
              <a:rPr lang="en-GB" sz="1600" i="1" kern="100" dirty="0">
                <a:effectLst/>
                <a:latin typeface="Arial" panose="020B0604020202020204" pitchFamily="34" charset="0"/>
                <a:ea typeface="Calibri" panose="020F0502020204030204" pitchFamily="34" charset="0"/>
                <a:cs typeface="Arial" panose="020B0604020202020204" pitchFamily="34" charset="0"/>
              </a:rPr>
              <a:t> Rotherham Action Group Ltd) v Rotherham MBC </a:t>
            </a:r>
            <a:r>
              <a:rPr lang="en-GB" sz="1600" kern="100" dirty="0">
                <a:effectLst/>
                <a:latin typeface="Arial" panose="020B0604020202020204" pitchFamily="34" charset="0"/>
                <a:ea typeface="Calibri" panose="020F0502020204030204" pitchFamily="34" charset="0"/>
                <a:cs typeface="Arial" panose="020B0604020202020204" pitchFamily="34" charset="0"/>
              </a:rPr>
              <a:t>[2015] EWHC 1216 (Admin); [2015] HLR 34</a:t>
            </a:r>
          </a:p>
          <a:p>
            <a:endParaRPr lang="en-GB" dirty="0"/>
          </a:p>
        </p:txBody>
      </p:sp>
    </p:spTree>
    <p:extLst>
      <p:ext uri="{BB962C8B-B14F-4D97-AF65-F5344CB8AC3E}">
        <p14:creationId xmlns:p14="http://schemas.microsoft.com/office/powerpoint/2010/main" val="124635178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Consultation in context (2)</a:t>
            </a:r>
          </a:p>
        </p:txBody>
      </p:sp>
      <p:sp>
        <p:nvSpPr>
          <p:cNvPr id="3" name="Content Placeholder 2"/>
          <p:cNvSpPr>
            <a:spLocks noGrp="1"/>
          </p:cNvSpPr>
          <p:nvPr>
            <p:ph idx="1"/>
          </p:nvPr>
        </p:nvSpPr>
        <p:spPr/>
        <p:txBody>
          <a:bodyPr/>
          <a:lstStyle/>
          <a:p>
            <a:pPr lvl="1">
              <a:spcBef>
                <a:spcPct val="0"/>
              </a:spcBef>
            </a:pPr>
            <a:endParaRPr lang="en-GB" sz="1400" i="1" dirty="0">
              <a:solidFill>
                <a:srgbClr val="FF3399"/>
              </a:solidFill>
            </a:endParaRPr>
          </a:p>
          <a:p>
            <a:pPr lvl="1">
              <a:spcBef>
                <a:spcPct val="0"/>
              </a:spcBef>
            </a:pPr>
            <a:r>
              <a:rPr lang="en-GB" sz="1600" dirty="0">
                <a:solidFill>
                  <a:schemeClr val="tx1">
                    <a:lumMod val="85000"/>
                    <a:lumOff val="15000"/>
                  </a:schemeClr>
                </a:solidFill>
                <a:latin typeface="Arial" charset="0"/>
                <a:cs typeface="Arial" charset="0"/>
              </a:rPr>
              <a:t>Albert Court Residents’ Association case</a:t>
            </a:r>
          </a:p>
          <a:p>
            <a:pPr marL="0" indent="0">
              <a:spcBef>
                <a:spcPct val="0"/>
              </a:spcBef>
              <a:buNone/>
            </a:pPr>
            <a:endParaRPr lang="en-GB" sz="1400" dirty="0">
              <a:solidFill>
                <a:prstClr val="black"/>
              </a:solidFill>
              <a:latin typeface="Arial" charset="0"/>
              <a:cs typeface="Arial" charset="0"/>
            </a:endParaRPr>
          </a:p>
          <a:p>
            <a:pPr marL="457200" lvl="1" indent="0">
              <a:buNone/>
            </a:pPr>
            <a:endParaRPr lang="en-GB" sz="1400" dirty="0"/>
          </a:p>
        </p:txBody>
      </p:sp>
      <p:sp>
        <p:nvSpPr>
          <p:cNvPr id="4" name="TextBox 3">
            <a:extLst>
              <a:ext uri="{FF2B5EF4-FFF2-40B4-BE49-F238E27FC236}">
                <a16:creationId xmlns:a16="http://schemas.microsoft.com/office/drawing/2014/main" id="{58926F7B-8446-46F2-CAAD-B31F1EC43A14}"/>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6" name="Picture 5" descr="A picture containing building, outdoor, sky, landmark&#10;&#10;Description automatically generated">
            <a:extLst>
              <a:ext uri="{FF2B5EF4-FFF2-40B4-BE49-F238E27FC236}">
                <a16:creationId xmlns:a16="http://schemas.microsoft.com/office/drawing/2014/main" id="{42B4AFD5-8CB9-9390-3222-738F8EF68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348880"/>
            <a:ext cx="4896544" cy="3672408"/>
          </a:xfrm>
          <a:prstGeom prst="rect">
            <a:avLst/>
          </a:prstGeom>
        </p:spPr>
      </p:pic>
      <p:sp>
        <p:nvSpPr>
          <p:cNvPr id="7" name="TextBox 6">
            <a:extLst>
              <a:ext uri="{FF2B5EF4-FFF2-40B4-BE49-F238E27FC236}">
                <a16:creationId xmlns:a16="http://schemas.microsoft.com/office/drawing/2014/main" id="{4D792EA6-2FAC-2F48-C753-FF23DBDB34EA}"/>
              </a:ext>
            </a:extLst>
          </p:cNvPr>
          <p:cNvSpPr txBox="1"/>
          <p:nvPr/>
        </p:nvSpPr>
        <p:spPr>
          <a:xfrm>
            <a:off x="5508104" y="1772816"/>
            <a:ext cx="3024336" cy="4524315"/>
          </a:xfrm>
          <a:prstGeom prst="rect">
            <a:avLst/>
          </a:prstGeom>
          <a:noFill/>
        </p:spPr>
        <p:txBody>
          <a:bodyPr wrap="square" rtlCol="0">
            <a:spAutoFit/>
          </a:bodyPr>
          <a:lstStyle/>
          <a:p>
            <a:pPr marL="285750" indent="-285750">
              <a:buFontTx/>
              <a:buChar char="-"/>
            </a:pPr>
            <a:r>
              <a:rPr lang="en-GB" dirty="0">
                <a:latin typeface="Arial" panose="020B0604020202020204" pitchFamily="34" charset="0"/>
                <a:cs typeface="Arial" panose="020B0604020202020204" pitchFamily="34" charset="0"/>
              </a:rPr>
              <a:t>Own scheme of consultation – beyond minimum prescribed – could not override statutory scheme</a:t>
            </a:r>
          </a:p>
          <a:p>
            <a:endParaRPr lang="en-GB" dirty="0">
              <a:latin typeface="Arial" panose="020B0604020202020204" pitchFamily="34" charset="0"/>
              <a:cs typeface="Arial" panose="020B0604020202020204" pitchFamily="34" charset="0"/>
            </a:endParaRPr>
          </a:p>
          <a:p>
            <a:pPr marL="285750" indent="-285750">
              <a:buFontTx/>
              <a:buChar char="-"/>
            </a:pPr>
            <a:r>
              <a:rPr lang="en-GB" dirty="0">
                <a:latin typeface="Arial" panose="020B0604020202020204" pitchFamily="34" charset="0"/>
                <a:cs typeface="Arial" panose="020B0604020202020204" pitchFamily="34" charset="0"/>
              </a:rPr>
              <a:t>Even where failure to follow it was itself irrational and/or breach of legitimate expectation</a:t>
            </a:r>
          </a:p>
          <a:p>
            <a:endParaRPr lang="en-GB" dirty="0">
              <a:latin typeface="Arial" panose="020B0604020202020204" pitchFamily="34" charset="0"/>
              <a:cs typeface="Arial" panose="020B0604020202020204" pitchFamily="34" charset="0"/>
            </a:endParaRPr>
          </a:p>
          <a:p>
            <a:pPr marL="285750" indent="-285750">
              <a:buFontTx/>
              <a:buChar char="-"/>
            </a:pPr>
            <a:r>
              <a:rPr lang="en-GB" dirty="0">
                <a:latin typeface="Arial" panose="020B0604020202020204" pitchFamily="34" charset="0"/>
                <a:cs typeface="Arial" panose="020B0604020202020204" pitchFamily="34" charset="0"/>
              </a:rPr>
              <a:t>Legitimate expectation cannot require public authority to act contrary to statute</a:t>
            </a:r>
          </a:p>
          <a:p>
            <a:pPr marL="285750" indent="-285750">
              <a:buFontTx/>
              <a:buChar char="-"/>
            </a:pPr>
            <a:endParaRPr lang="en-GB" dirty="0"/>
          </a:p>
        </p:txBody>
      </p:sp>
    </p:spTree>
    <p:extLst>
      <p:ext uri="{BB962C8B-B14F-4D97-AF65-F5344CB8AC3E}">
        <p14:creationId xmlns:p14="http://schemas.microsoft.com/office/powerpoint/2010/main" val="7662669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Consultation in context (3)</a:t>
            </a:r>
          </a:p>
        </p:txBody>
      </p:sp>
      <p:sp>
        <p:nvSpPr>
          <p:cNvPr id="3" name="Content Placeholder 2"/>
          <p:cNvSpPr>
            <a:spLocks noGrp="1"/>
          </p:cNvSpPr>
          <p:nvPr>
            <p:ph idx="1"/>
          </p:nvPr>
        </p:nvSpPr>
        <p:spPr/>
        <p:txBody>
          <a:bodyPr/>
          <a:lstStyle/>
          <a:p>
            <a:pPr lvl="1">
              <a:spcBef>
                <a:spcPct val="0"/>
              </a:spcBef>
            </a:pPr>
            <a:endParaRPr lang="en-GB" sz="1400" i="1" dirty="0">
              <a:solidFill>
                <a:srgbClr val="FF3399"/>
              </a:solidFill>
            </a:endParaRPr>
          </a:p>
          <a:p>
            <a:pPr lvl="1">
              <a:spcBef>
                <a:spcPct val="0"/>
              </a:spcBef>
            </a:pPr>
            <a:r>
              <a:rPr lang="en-GB" sz="1600" i="1" dirty="0">
                <a:solidFill>
                  <a:schemeClr val="tx1">
                    <a:lumMod val="85000"/>
                    <a:lumOff val="15000"/>
                  </a:schemeClr>
                </a:solidFill>
                <a:latin typeface="Arial" charset="0"/>
                <a:cs typeface="Arial" charset="0"/>
              </a:rPr>
              <a:t>CDE v BCP Council</a:t>
            </a:r>
          </a:p>
          <a:p>
            <a:pPr marL="0" indent="0">
              <a:spcBef>
                <a:spcPct val="0"/>
              </a:spcBef>
              <a:buNone/>
            </a:pPr>
            <a:endParaRPr lang="en-GB" sz="1400" dirty="0">
              <a:solidFill>
                <a:prstClr val="black"/>
              </a:solidFill>
              <a:latin typeface="Arial" charset="0"/>
              <a:cs typeface="Arial" charset="0"/>
            </a:endParaRPr>
          </a:p>
          <a:p>
            <a:pPr marL="457200" lvl="1" indent="0">
              <a:buNone/>
            </a:pPr>
            <a:endParaRPr lang="en-GB" sz="1400" dirty="0"/>
          </a:p>
        </p:txBody>
      </p:sp>
      <p:sp>
        <p:nvSpPr>
          <p:cNvPr id="4" name="TextBox 3">
            <a:extLst>
              <a:ext uri="{FF2B5EF4-FFF2-40B4-BE49-F238E27FC236}">
                <a16:creationId xmlns:a16="http://schemas.microsoft.com/office/drawing/2014/main" id="{58926F7B-8446-46F2-CAAD-B31F1EC43A14}"/>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
        <p:nvSpPr>
          <p:cNvPr id="7" name="TextBox 6">
            <a:extLst>
              <a:ext uri="{FF2B5EF4-FFF2-40B4-BE49-F238E27FC236}">
                <a16:creationId xmlns:a16="http://schemas.microsoft.com/office/drawing/2014/main" id="{4D792EA6-2FAC-2F48-C753-FF23DBDB34EA}"/>
              </a:ext>
            </a:extLst>
          </p:cNvPr>
          <p:cNvSpPr txBox="1"/>
          <p:nvPr/>
        </p:nvSpPr>
        <p:spPr>
          <a:xfrm>
            <a:off x="5508104" y="1772816"/>
            <a:ext cx="3024336" cy="4801314"/>
          </a:xfrm>
          <a:prstGeom prst="rect">
            <a:avLst/>
          </a:prstGeom>
          <a:noFill/>
        </p:spPr>
        <p:txBody>
          <a:bodyPr wrap="square" rtlCol="0">
            <a:spAutoFit/>
          </a:bodyPr>
          <a:lstStyle/>
          <a:p>
            <a:pPr marL="285750" indent="-285750">
              <a:buFontTx/>
              <a:buChar char="-"/>
            </a:pPr>
            <a:r>
              <a:rPr lang="en-GB" dirty="0">
                <a:latin typeface="Arial" panose="020B0604020202020204" pitchFamily="34" charset="0"/>
                <a:cs typeface="Arial" panose="020B0604020202020204" pitchFamily="34" charset="0"/>
              </a:rPr>
              <a:t>Example of Gunning/Sedley principle 4: conscientious consideration</a:t>
            </a:r>
          </a:p>
          <a:p>
            <a:endParaRPr lang="en-GB" dirty="0">
              <a:latin typeface="Arial" panose="020B0604020202020204" pitchFamily="34" charset="0"/>
              <a:cs typeface="Arial" panose="020B0604020202020204" pitchFamily="34" charset="0"/>
            </a:endParaRPr>
          </a:p>
          <a:p>
            <a:pPr marL="285750" indent="-285750">
              <a:buFontTx/>
              <a:buChar char="-"/>
            </a:pPr>
            <a:r>
              <a:rPr lang="en-GB" dirty="0">
                <a:latin typeface="Arial" panose="020B0604020202020204" pitchFamily="34" charset="0"/>
                <a:cs typeface="Arial" panose="020B0604020202020204" pitchFamily="34" charset="0"/>
              </a:rPr>
              <a:t>Detailed examination of documents – minutes, etc</a:t>
            </a:r>
          </a:p>
          <a:p>
            <a:endParaRPr lang="en-GB" dirty="0">
              <a:latin typeface="Arial" panose="020B0604020202020204" pitchFamily="34" charset="0"/>
              <a:cs typeface="Arial" panose="020B0604020202020204" pitchFamily="34" charset="0"/>
            </a:endParaRPr>
          </a:p>
          <a:p>
            <a:pPr marL="285750" indent="-285750">
              <a:buFontTx/>
              <a:buChar char="-"/>
            </a:pPr>
            <a:r>
              <a:rPr lang="en-GB" dirty="0">
                <a:latin typeface="Arial" panose="020B0604020202020204" pitchFamily="34" charset="0"/>
                <a:cs typeface="Arial" panose="020B0604020202020204" pitchFamily="34" charset="0"/>
              </a:rPr>
              <a:t>Insufficient evidence to satisfy the principle – acknowledged, but not engaged with</a:t>
            </a:r>
          </a:p>
          <a:p>
            <a:pPr marL="285750" indent="-285750">
              <a:buFontTx/>
              <a:buChar char="-"/>
            </a:pPr>
            <a:endParaRPr lang="en-GB" dirty="0">
              <a:latin typeface="Arial" panose="020B0604020202020204" pitchFamily="34" charset="0"/>
              <a:cs typeface="Arial" panose="020B0604020202020204" pitchFamily="34" charset="0"/>
            </a:endParaRPr>
          </a:p>
          <a:p>
            <a:pPr marL="285750" indent="-285750">
              <a:buFontTx/>
              <a:buChar char="-"/>
            </a:pPr>
            <a:r>
              <a:rPr lang="en-GB" dirty="0">
                <a:latin typeface="Arial" panose="020B0604020202020204" pitchFamily="34" charset="0"/>
                <a:cs typeface="Arial" panose="020B0604020202020204" pitchFamily="34" charset="0"/>
              </a:rPr>
              <a:t>Recommendations of Working Group key</a:t>
            </a:r>
          </a:p>
          <a:p>
            <a:pPr marL="285750" indent="-285750">
              <a:buFontTx/>
              <a:buChar char="-"/>
            </a:pPr>
            <a:endParaRPr lang="en-GB" dirty="0"/>
          </a:p>
        </p:txBody>
      </p:sp>
      <p:pic>
        <p:nvPicPr>
          <p:cNvPr id="8" name="Picture 7" descr="A picture containing outdoor, building, sky, town&#10;&#10;Description automatically generated">
            <a:extLst>
              <a:ext uri="{FF2B5EF4-FFF2-40B4-BE49-F238E27FC236}">
                <a16:creationId xmlns:a16="http://schemas.microsoft.com/office/drawing/2014/main" id="{AB2CFD5A-1515-8D3B-47F2-CE74A5C09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64" y="2564904"/>
            <a:ext cx="4825461" cy="3215612"/>
          </a:xfrm>
          <a:prstGeom prst="rect">
            <a:avLst/>
          </a:prstGeom>
        </p:spPr>
      </p:pic>
    </p:spTree>
    <p:extLst>
      <p:ext uri="{BB962C8B-B14F-4D97-AF65-F5344CB8AC3E}">
        <p14:creationId xmlns:p14="http://schemas.microsoft.com/office/powerpoint/2010/main" val="139275159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900" dirty="0"/>
              <a:t>Re-consultation</a:t>
            </a:r>
          </a:p>
        </p:txBody>
      </p:sp>
    </p:spTree>
    <p:extLst>
      <p:ext uri="{BB962C8B-B14F-4D97-AF65-F5344CB8AC3E}">
        <p14:creationId xmlns:p14="http://schemas.microsoft.com/office/powerpoint/2010/main" val="290290968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re-consultation</a:t>
            </a:r>
          </a:p>
        </p:txBody>
      </p:sp>
      <p:sp>
        <p:nvSpPr>
          <p:cNvPr id="3" name="Content Placeholder 2"/>
          <p:cNvSpPr>
            <a:spLocks noGrp="1"/>
          </p:cNvSpPr>
          <p:nvPr>
            <p:ph idx="1"/>
          </p:nvPr>
        </p:nvSpPr>
        <p:spPr>
          <a:xfrm>
            <a:off x="4355976" y="1600200"/>
            <a:ext cx="4330824" cy="4724400"/>
          </a:xfrm>
        </p:spPr>
        <p:txBody>
          <a:bodyPr/>
          <a:lstStyle/>
          <a:p>
            <a:pPr marL="0" indent="0">
              <a:buNone/>
            </a:pPr>
            <a:endParaRPr lang="en-GB" sz="800" i="1"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A duty to re-consult will generally arise if there is a “</a:t>
            </a:r>
            <a:r>
              <a:rPr lang="en-GB" sz="1600" dirty="0">
                <a:solidFill>
                  <a:srgbClr val="FF3399"/>
                </a:solidFill>
                <a:latin typeface="Arial" charset="0"/>
                <a:cs typeface="Arial" charset="0"/>
              </a:rPr>
              <a:t>fundamental difference</a:t>
            </a:r>
            <a:r>
              <a:rPr lang="en-GB" sz="1600" dirty="0">
                <a:solidFill>
                  <a:prstClr val="black"/>
                </a:solidFill>
                <a:latin typeface="Arial" charset="0"/>
                <a:cs typeface="Arial" charset="0"/>
              </a:rPr>
              <a:t>” between the proposals about which the authority consulted and those it later wishes to adopt …</a:t>
            </a:r>
          </a:p>
          <a:p>
            <a:pPr marL="457200" lvl="1" indent="0">
              <a:spcBef>
                <a:spcPct val="0"/>
              </a:spcBef>
              <a:buNone/>
            </a:pPr>
            <a:endParaRPr lang="en-GB" sz="1000" i="1" dirty="0">
              <a:solidFill>
                <a:prstClr val="black"/>
              </a:solidFill>
              <a:latin typeface="Arial" charset="0"/>
              <a:cs typeface="Arial" charset="0"/>
            </a:endParaRPr>
          </a:p>
          <a:p>
            <a:pPr marL="457200" lvl="1" indent="0" algn="r">
              <a:spcBef>
                <a:spcPct val="0"/>
              </a:spcBef>
              <a:buNone/>
            </a:pPr>
            <a:r>
              <a:rPr lang="en-GB" sz="1400" i="1" dirty="0">
                <a:solidFill>
                  <a:prstClr val="black"/>
                </a:solidFill>
                <a:latin typeface="Arial" charset="0"/>
                <a:cs typeface="Arial" charset="0"/>
              </a:rPr>
              <a:t>R (Smith) v East Kent Hospital NHS Trust</a:t>
            </a:r>
            <a:endParaRPr lang="en-GB" sz="1400" dirty="0">
              <a:solidFill>
                <a:prstClr val="black"/>
              </a:solidFill>
              <a:latin typeface="Arial" charset="0"/>
              <a:cs typeface="Arial" charset="0"/>
            </a:endParaRPr>
          </a:p>
          <a:p>
            <a:pPr marL="457200" lvl="1" indent="0" algn="r">
              <a:spcBef>
                <a:spcPct val="0"/>
              </a:spcBef>
              <a:buNone/>
            </a:pPr>
            <a:r>
              <a:rPr lang="en-GB" sz="1400" dirty="0">
                <a:solidFill>
                  <a:prstClr val="black"/>
                </a:solidFill>
                <a:latin typeface="Arial" charset="0"/>
                <a:cs typeface="Arial" charset="0"/>
              </a:rPr>
              <a:t>[2002] EWHC 2640 (Admin), Silber J, [39-45]</a:t>
            </a:r>
          </a:p>
          <a:p>
            <a:pPr marL="457200" lvl="1" indent="0">
              <a:spcBef>
                <a:spcPct val="0"/>
              </a:spcBef>
              <a:buNone/>
            </a:pPr>
            <a:endParaRPr lang="en-GB" sz="1400" dirty="0">
              <a:solidFill>
                <a:prstClr val="black"/>
              </a:solidFill>
              <a:latin typeface="Arial" charset="0"/>
              <a:cs typeface="Arial" charset="0"/>
            </a:endParaRPr>
          </a:p>
          <a:p>
            <a:pPr lvl="1">
              <a:spcBef>
                <a:spcPct val="0"/>
              </a:spcBef>
            </a:pPr>
            <a:r>
              <a:rPr lang="en-GB" sz="1600" dirty="0">
                <a:solidFill>
                  <a:schemeClr val="tx1">
                    <a:lumMod val="85000"/>
                    <a:lumOff val="15000"/>
                  </a:schemeClr>
                </a:solidFill>
                <a:latin typeface="Arial" charset="0"/>
                <a:cs typeface="Arial" charset="0"/>
              </a:rPr>
              <a:t>… or, put another way, if the latter are “</a:t>
            </a:r>
            <a:r>
              <a:rPr lang="en-GB" sz="1600" dirty="0">
                <a:solidFill>
                  <a:srgbClr val="FF3399"/>
                </a:solidFill>
                <a:latin typeface="Arial" charset="0"/>
                <a:cs typeface="Arial" charset="0"/>
              </a:rPr>
              <a:t>entirely different</a:t>
            </a:r>
            <a:r>
              <a:rPr lang="en-GB" sz="1600" dirty="0">
                <a:solidFill>
                  <a:schemeClr val="tx1">
                    <a:lumMod val="85000"/>
                    <a:lumOff val="15000"/>
                  </a:schemeClr>
                </a:solidFill>
                <a:latin typeface="Arial" charset="0"/>
                <a:cs typeface="Arial" charset="0"/>
              </a:rPr>
              <a:t>” from the former.</a:t>
            </a:r>
          </a:p>
          <a:p>
            <a:pPr marL="457200" lvl="1" indent="0" algn="r">
              <a:spcBef>
                <a:spcPct val="0"/>
              </a:spcBef>
              <a:buNone/>
            </a:pPr>
            <a:endParaRPr lang="en-GB" sz="1000" i="1" dirty="0">
              <a:solidFill>
                <a:schemeClr val="tx1">
                  <a:lumMod val="85000"/>
                  <a:lumOff val="15000"/>
                </a:schemeClr>
              </a:solidFill>
              <a:latin typeface="Arial" charset="0"/>
              <a:cs typeface="Arial" charset="0"/>
            </a:endParaRPr>
          </a:p>
          <a:p>
            <a:pPr marL="457200" lvl="1" indent="0" algn="r">
              <a:spcBef>
                <a:spcPct val="0"/>
              </a:spcBef>
              <a:buNone/>
            </a:pPr>
            <a:r>
              <a:rPr lang="en-GB" sz="1400" i="1" dirty="0">
                <a:solidFill>
                  <a:schemeClr val="tx1">
                    <a:lumMod val="85000"/>
                    <a:lumOff val="15000"/>
                  </a:schemeClr>
                </a:solidFill>
                <a:latin typeface="Arial" charset="0"/>
                <a:cs typeface="Arial" charset="0"/>
              </a:rPr>
              <a:t>Gunning</a:t>
            </a:r>
            <a:r>
              <a:rPr lang="en-GB" sz="1400" dirty="0">
                <a:solidFill>
                  <a:schemeClr val="tx1">
                    <a:lumMod val="85000"/>
                    <a:lumOff val="15000"/>
                  </a:schemeClr>
                </a:solidFill>
                <a:latin typeface="Arial" charset="0"/>
                <a:cs typeface="Arial" charset="0"/>
              </a:rPr>
              <a:t>, above, Hodgson J, 198</a:t>
            </a:r>
          </a:p>
          <a:p>
            <a:pPr marL="457200" lvl="1" indent="0">
              <a:spcBef>
                <a:spcPct val="0"/>
              </a:spcBef>
              <a:buNone/>
            </a:pPr>
            <a:endParaRPr lang="en-GB" sz="1000" dirty="0">
              <a:solidFill>
                <a:schemeClr val="tx1">
                  <a:lumMod val="85000"/>
                  <a:lumOff val="15000"/>
                </a:schemeClr>
              </a:solidFill>
              <a:latin typeface="Arial" charset="0"/>
              <a:cs typeface="Arial" charset="0"/>
            </a:endParaRPr>
          </a:p>
          <a:p>
            <a:pPr lvl="1">
              <a:spcBef>
                <a:spcPct val="0"/>
              </a:spcBef>
            </a:pPr>
            <a:r>
              <a:rPr lang="en-GB" sz="1600" dirty="0">
                <a:solidFill>
                  <a:schemeClr val="tx1">
                    <a:lumMod val="85000"/>
                    <a:lumOff val="15000"/>
                  </a:schemeClr>
                </a:solidFill>
                <a:latin typeface="Arial" charset="0"/>
                <a:cs typeface="Arial" charset="0"/>
              </a:rPr>
              <a:t>So, the nature and extent of the difference is of “crucial importance”:</a:t>
            </a:r>
          </a:p>
          <a:p>
            <a:pPr marL="457200" lvl="1" indent="0" algn="r">
              <a:spcBef>
                <a:spcPct val="0"/>
              </a:spcBef>
              <a:buNone/>
            </a:pPr>
            <a:r>
              <a:rPr lang="en-GB" sz="1400" i="1" dirty="0">
                <a:solidFill>
                  <a:schemeClr val="tx1">
                    <a:lumMod val="85000"/>
                    <a:lumOff val="15000"/>
                  </a:schemeClr>
                </a:solidFill>
                <a:latin typeface="Arial" charset="0"/>
                <a:cs typeface="Arial" charset="0"/>
              </a:rPr>
              <a:t>Smith</a:t>
            </a:r>
            <a:r>
              <a:rPr lang="en-GB" sz="1400" dirty="0">
                <a:solidFill>
                  <a:schemeClr val="tx1">
                    <a:lumMod val="85000"/>
                    <a:lumOff val="15000"/>
                  </a:schemeClr>
                </a:solidFill>
                <a:latin typeface="Arial" charset="0"/>
                <a:cs typeface="Arial" charset="0"/>
              </a:rPr>
              <a:t>, above, at [43]</a:t>
            </a:r>
          </a:p>
          <a:p>
            <a:pPr marL="457200" lvl="1" indent="0">
              <a:spcBef>
                <a:spcPct val="0"/>
              </a:spcBef>
              <a:buNone/>
            </a:pPr>
            <a:endParaRPr lang="en-GB" sz="1000" dirty="0">
              <a:solidFill>
                <a:schemeClr val="tx1">
                  <a:lumMod val="85000"/>
                  <a:lumOff val="15000"/>
                </a:schemeClr>
              </a:solidFill>
              <a:latin typeface="Arial" charset="0"/>
              <a:cs typeface="Arial" charset="0"/>
            </a:endParaRPr>
          </a:p>
          <a:p>
            <a:pPr lvl="1">
              <a:spcBef>
                <a:spcPct val="0"/>
              </a:spcBef>
            </a:pPr>
            <a:r>
              <a:rPr lang="en-GB" sz="1600" dirty="0">
                <a:solidFill>
                  <a:schemeClr val="tx1">
                    <a:lumMod val="85000"/>
                    <a:lumOff val="15000"/>
                  </a:schemeClr>
                </a:solidFill>
                <a:latin typeface="Arial" charset="0"/>
                <a:cs typeface="Arial" charset="0"/>
              </a:rPr>
              <a:t>Generally, mere modifications will not trigger the duty:</a:t>
            </a:r>
          </a:p>
          <a:p>
            <a:pPr marL="457200" lvl="1" indent="0" algn="r">
              <a:spcBef>
                <a:spcPct val="0"/>
              </a:spcBef>
              <a:buNone/>
            </a:pPr>
            <a:r>
              <a:rPr lang="en-GB" sz="1400" i="1" dirty="0">
                <a:solidFill>
                  <a:schemeClr val="tx1">
                    <a:lumMod val="85000"/>
                    <a:lumOff val="15000"/>
                  </a:schemeClr>
                </a:solidFill>
                <a:latin typeface="Arial" charset="0"/>
                <a:cs typeface="Arial" charset="0"/>
              </a:rPr>
              <a:t>Smith</a:t>
            </a:r>
            <a:r>
              <a:rPr lang="en-GB" sz="1400" dirty="0">
                <a:solidFill>
                  <a:schemeClr val="tx1">
                    <a:lumMod val="85000"/>
                    <a:lumOff val="15000"/>
                  </a:schemeClr>
                </a:solidFill>
                <a:latin typeface="Arial" charset="0"/>
                <a:cs typeface="Arial" charset="0"/>
              </a:rPr>
              <a:t>, above, including at [41]</a:t>
            </a:r>
          </a:p>
          <a:p>
            <a:pPr marL="0" indent="0">
              <a:spcBef>
                <a:spcPct val="0"/>
              </a:spcBef>
              <a:buNone/>
            </a:pPr>
            <a:endParaRPr lang="en-GB" sz="1400" i="1" dirty="0">
              <a:solidFill>
                <a:srgbClr val="FF3399"/>
              </a:solidFill>
              <a:latin typeface="Arial" charset="0"/>
              <a:cs typeface="Arial" charset="0"/>
            </a:endParaRPr>
          </a:p>
          <a:p>
            <a:pPr lvl="1">
              <a:spcBef>
                <a:spcPct val="0"/>
              </a:spcBef>
            </a:pPr>
            <a:endParaRPr lang="en-GB" sz="1400" dirty="0">
              <a:solidFill>
                <a:schemeClr val="tx1">
                  <a:lumMod val="75000"/>
                  <a:lumOff val="25000"/>
                </a:schemeClr>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a:spcBef>
                <a:spcPct val="0"/>
              </a:spcBef>
            </a:pPr>
            <a:endParaRPr lang="en-GB" sz="1000" dirty="0">
              <a:solidFill>
                <a:prstClr val="black"/>
              </a:solidFill>
              <a:latin typeface="Arial" charset="0"/>
              <a:cs typeface="Arial" charset="0"/>
            </a:endParaRPr>
          </a:p>
          <a:p>
            <a:pPr lvl="2">
              <a:spcBef>
                <a:spcPct val="0"/>
              </a:spcBef>
            </a:pPr>
            <a:endParaRPr lang="en-GB" sz="13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6" name="Picture 5" descr="Chalk and Cheese - Clean Learning">
            <a:extLst>
              <a:ext uri="{FF2B5EF4-FFF2-40B4-BE49-F238E27FC236}">
                <a16:creationId xmlns:a16="http://schemas.microsoft.com/office/drawing/2014/main" id="{85633C0B-AC0F-121F-402B-A54403FCF0FA}"/>
              </a:ext>
            </a:extLst>
          </p:cNvPr>
          <p:cNvPicPr>
            <a:picLocks noChangeAspect="1"/>
          </p:cNvPicPr>
          <p:nvPr/>
        </p:nvPicPr>
        <p:blipFill rotWithShape="1">
          <a:blip r:embed="rId2">
            <a:extLst>
              <a:ext uri="{28A0092B-C50C-407E-A947-70E740481C1C}">
                <a14:useLocalDpi xmlns:a14="http://schemas.microsoft.com/office/drawing/2010/main" val="0"/>
              </a:ext>
            </a:extLst>
          </a:blip>
          <a:srcRect l="12963" r="34024"/>
          <a:stretch/>
        </p:blipFill>
        <p:spPr bwMode="auto">
          <a:xfrm>
            <a:off x="439410" y="1600200"/>
            <a:ext cx="3770851" cy="4724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678764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Introduction</a:t>
            </a:r>
          </a:p>
        </p:txBody>
      </p:sp>
      <p:sp>
        <p:nvSpPr>
          <p:cNvPr id="3" name="Content Placeholder 2"/>
          <p:cNvSpPr>
            <a:spLocks noGrp="1"/>
          </p:cNvSpPr>
          <p:nvPr>
            <p:ph idx="1"/>
          </p:nvPr>
        </p:nvSpPr>
        <p:spPr>
          <a:xfrm>
            <a:off x="3779912" y="1600200"/>
            <a:ext cx="4906888" cy="4724400"/>
          </a:xfrm>
        </p:spPr>
        <p:txBody>
          <a:bodyPr/>
          <a:lstStyle/>
          <a:p>
            <a:pPr marL="457200" lvl="1" indent="0">
              <a:buNone/>
            </a:pPr>
            <a:endParaRPr lang="en-GB" sz="800" dirty="0">
              <a:solidFill>
                <a:schemeClr val="tx1">
                  <a:lumMod val="75000"/>
                  <a:lumOff val="25000"/>
                </a:schemeClr>
              </a:solidFill>
            </a:endParaRPr>
          </a:p>
          <a:p>
            <a:pPr marL="457200" lvl="1" indent="0">
              <a:buNone/>
            </a:pPr>
            <a:endParaRPr lang="en-GB" sz="800" dirty="0">
              <a:solidFill>
                <a:schemeClr val="tx1">
                  <a:lumMod val="75000"/>
                  <a:lumOff val="25000"/>
                </a:schemeClr>
              </a:solidFill>
            </a:endParaRPr>
          </a:p>
          <a:p>
            <a:pPr lvl="1"/>
            <a:r>
              <a:rPr lang="en-GB" sz="1600" dirty="0">
                <a:solidFill>
                  <a:schemeClr val="tx1">
                    <a:lumMod val="75000"/>
                    <a:lumOff val="25000"/>
                  </a:schemeClr>
                </a:solidFill>
              </a:rPr>
              <a:t>Principles of consultation</a:t>
            </a:r>
          </a:p>
          <a:p>
            <a:pPr marL="914400" lvl="2" indent="0">
              <a:buNone/>
            </a:pPr>
            <a:endParaRPr lang="en-GB" sz="1000" dirty="0">
              <a:solidFill>
                <a:schemeClr val="tx1">
                  <a:lumMod val="75000"/>
                  <a:lumOff val="25000"/>
                </a:schemeClr>
              </a:solidFill>
            </a:endParaRPr>
          </a:p>
          <a:p>
            <a:pPr lvl="3"/>
            <a:r>
              <a:rPr lang="en-GB" sz="1400" dirty="0">
                <a:solidFill>
                  <a:schemeClr val="tx1">
                    <a:lumMod val="75000"/>
                    <a:lumOff val="25000"/>
                  </a:schemeClr>
                </a:solidFill>
              </a:rPr>
              <a:t>When will a duty arise?</a:t>
            </a:r>
          </a:p>
          <a:p>
            <a:pPr lvl="3"/>
            <a:r>
              <a:rPr lang="en-GB" sz="1400" dirty="0">
                <a:solidFill>
                  <a:schemeClr val="tx1">
                    <a:lumMod val="75000"/>
                    <a:lumOff val="25000"/>
                  </a:schemeClr>
                </a:solidFill>
              </a:rPr>
              <a:t>What will it entail?</a:t>
            </a:r>
          </a:p>
          <a:p>
            <a:pPr marL="1371600" lvl="3" indent="0">
              <a:buNone/>
            </a:pPr>
            <a:endParaRPr lang="en-GB" sz="1000" dirty="0">
              <a:solidFill>
                <a:schemeClr val="tx1">
                  <a:lumMod val="75000"/>
                  <a:lumOff val="25000"/>
                </a:schemeClr>
              </a:solidFill>
            </a:endParaRPr>
          </a:p>
          <a:p>
            <a:pPr lvl="1"/>
            <a:r>
              <a:rPr lang="en-GB" sz="1600" dirty="0">
                <a:solidFill>
                  <a:schemeClr val="tx1">
                    <a:lumMod val="75000"/>
                    <a:lumOff val="25000"/>
                  </a:schemeClr>
                </a:solidFill>
              </a:rPr>
              <a:t>Consultation in context</a:t>
            </a:r>
          </a:p>
          <a:p>
            <a:pPr marL="914400" lvl="2" indent="0">
              <a:buNone/>
            </a:pPr>
            <a:endParaRPr lang="en-GB" sz="1000" dirty="0">
              <a:solidFill>
                <a:schemeClr val="tx1">
                  <a:lumMod val="75000"/>
                  <a:lumOff val="25000"/>
                </a:schemeClr>
              </a:solidFill>
            </a:endParaRPr>
          </a:p>
          <a:p>
            <a:pPr lvl="2"/>
            <a:r>
              <a:rPr lang="en-GB" sz="1400" dirty="0">
                <a:solidFill>
                  <a:schemeClr val="tx1">
                    <a:lumMod val="75000"/>
                    <a:lumOff val="25000"/>
                  </a:schemeClr>
                </a:solidFill>
              </a:rPr>
              <a:t>Salutary lessons and good practice</a:t>
            </a:r>
          </a:p>
          <a:p>
            <a:pPr lvl="1"/>
            <a:endParaRPr lang="en-GB" sz="1600" dirty="0">
              <a:solidFill>
                <a:schemeClr val="tx1">
                  <a:lumMod val="75000"/>
                  <a:lumOff val="25000"/>
                </a:schemeClr>
              </a:solidFill>
            </a:endParaRPr>
          </a:p>
          <a:p>
            <a:pPr lvl="1"/>
            <a:r>
              <a:rPr lang="en-GB" sz="1600" dirty="0">
                <a:solidFill>
                  <a:schemeClr val="tx1">
                    <a:lumMod val="75000"/>
                    <a:lumOff val="25000"/>
                  </a:schemeClr>
                </a:solidFill>
              </a:rPr>
              <a:t>Principles of re-consultation</a:t>
            </a:r>
          </a:p>
          <a:p>
            <a:pPr marL="457200" lvl="1" indent="0">
              <a:buNone/>
            </a:pPr>
            <a:endParaRPr lang="en-GB" sz="1000" dirty="0">
              <a:solidFill>
                <a:schemeClr val="tx1">
                  <a:lumMod val="75000"/>
                  <a:lumOff val="25000"/>
                </a:schemeClr>
              </a:solidFill>
            </a:endParaRPr>
          </a:p>
          <a:p>
            <a:pPr lvl="2"/>
            <a:r>
              <a:rPr lang="en-GB" sz="1400" dirty="0">
                <a:solidFill>
                  <a:schemeClr val="tx1">
                    <a:lumMod val="75000"/>
                    <a:lumOff val="25000"/>
                  </a:schemeClr>
                </a:solidFill>
              </a:rPr>
              <a:t>When to re-consult?</a:t>
            </a:r>
          </a:p>
          <a:p>
            <a:pPr marL="457200" lvl="1" indent="0">
              <a:buNone/>
            </a:pPr>
            <a:endParaRPr lang="en-GB" sz="1000" dirty="0">
              <a:solidFill>
                <a:schemeClr val="tx1">
                  <a:lumMod val="75000"/>
                  <a:lumOff val="25000"/>
                </a:schemeClr>
              </a:solidFill>
            </a:endParaRPr>
          </a:p>
          <a:p>
            <a:pPr lvl="1"/>
            <a:r>
              <a:rPr lang="en-GB" sz="1600" dirty="0">
                <a:solidFill>
                  <a:schemeClr val="tx1">
                    <a:lumMod val="75000"/>
                    <a:lumOff val="25000"/>
                  </a:schemeClr>
                </a:solidFill>
              </a:rPr>
              <a:t>Any queries:</a:t>
            </a:r>
          </a:p>
          <a:p>
            <a:pPr lvl="2"/>
            <a:r>
              <a:rPr lang="en-GB" sz="1400" dirty="0">
                <a:solidFill>
                  <a:schemeClr val="tx1">
                    <a:lumMod val="75000"/>
                    <a:lumOff val="25000"/>
                  </a:schemeClr>
                </a:solidFill>
              </a:rPr>
              <a:t>dunderwood@cornerstonebarristers.com</a:t>
            </a:r>
          </a:p>
          <a:p>
            <a:pPr lvl="2"/>
            <a:r>
              <a:rPr lang="en-GB" sz="1400" dirty="0">
                <a:solidFill>
                  <a:schemeClr val="tx1">
                    <a:lumMod val="75000"/>
                    <a:lumOff val="25000"/>
                  </a:schemeClr>
                </a:solidFill>
              </a:rPr>
              <a:t>jcannon@cornerstonebarristers.com</a:t>
            </a:r>
          </a:p>
          <a:p>
            <a:endParaRPr lang="en-GB" sz="1600" dirty="0"/>
          </a:p>
        </p:txBody>
      </p:sp>
      <p:sp>
        <p:nvSpPr>
          <p:cNvPr id="4" name="TextBox 3"/>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6" name="Picture 5" descr="The European Commission declares that public consultation on is not a  referendum - European Trade Union Committee for Education">
            <a:extLst>
              <a:ext uri="{FF2B5EF4-FFF2-40B4-BE49-F238E27FC236}">
                <a16:creationId xmlns:a16="http://schemas.microsoft.com/office/drawing/2014/main" id="{7901316F-6702-F27A-9759-3331260F2C95}"/>
              </a:ext>
            </a:extLst>
          </p:cNvPr>
          <p:cNvPicPr>
            <a:picLocks noChangeAspect="1"/>
          </p:cNvPicPr>
          <p:nvPr/>
        </p:nvPicPr>
        <p:blipFill rotWithShape="1">
          <a:blip r:embed="rId3">
            <a:extLst>
              <a:ext uri="{28A0092B-C50C-407E-A947-70E740481C1C}">
                <a14:useLocalDpi xmlns:a14="http://schemas.microsoft.com/office/drawing/2010/main" val="0"/>
              </a:ext>
            </a:extLst>
          </a:blip>
          <a:srcRect l="41241" r="13139"/>
          <a:stretch/>
        </p:blipFill>
        <p:spPr bwMode="auto">
          <a:xfrm>
            <a:off x="395536" y="1600200"/>
            <a:ext cx="3209511" cy="4724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223046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re-consultation</a:t>
            </a:r>
          </a:p>
        </p:txBody>
      </p:sp>
      <p:sp>
        <p:nvSpPr>
          <p:cNvPr id="3" name="Content Placeholder 2"/>
          <p:cNvSpPr>
            <a:spLocks noGrp="1"/>
          </p:cNvSpPr>
          <p:nvPr>
            <p:ph idx="1"/>
          </p:nvPr>
        </p:nvSpPr>
        <p:spPr>
          <a:xfrm>
            <a:off x="3995936" y="1600200"/>
            <a:ext cx="4690864" cy="4724400"/>
          </a:xfrm>
        </p:spPr>
        <p:txBody>
          <a:bodyPr/>
          <a:lstStyle/>
          <a:p>
            <a:pPr marL="457200" lvl="1" indent="0">
              <a:spcBef>
                <a:spcPct val="0"/>
              </a:spcBef>
              <a:buNone/>
            </a:pPr>
            <a:endParaRPr lang="en-GB" sz="800"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The courts will generally be slow to impose a duty of re-consultation:</a:t>
            </a:r>
          </a:p>
          <a:p>
            <a:pPr marL="457200" lvl="1" indent="0">
              <a:spcBef>
                <a:spcPct val="0"/>
              </a:spcBef>
              <a:buNone/>
            </a:pPr>
            <a:endParaRPr lang="en-GB" sz="1000" dirty="0">
              <a:solidFill>
                <a:prstClr val="black"/>
              </a:solidFill>
              <a:latin typeface="Arial" charset="0"/>
              <a:cs typeface="Arial" charset="0"/>
            </a:endParaRPr>
          </a:p>
          <a:p>
            <a:pPr lvl="1">
              <a:spcBef>
                <a:spcPct val="0"/>
              </a:spcBef>
            </a:pPr>
            <a:r>
              <a:rPr lang="en-GB" sz="1400" dirty="0">
                <a:solidFill>
                  <a:schemeClr val="tx1">
                    <a:lumMod val="75000"/>
                    <a:lumOff val="25000"/>
                  </a:schemeClr>
                </a:solidFill>
                <a:latin typeface="Arial" charset="0"/>
                <a:cs typeface="Arial" charset="0"/>
              </a:rPr>
              <a:t>“[…] it is necessary to bear in mind not only the strong obligation of the defendants to consult, but also the dangers and 	consequences of too readily requiring re-	consultation, as those dangers also flow from the underlying concept of fairness […]. “The concept of fairness should determine whether there is a need to re-consult if the decision-maker wishes to accept a fresh proposal, but the courts should not be too liberal in the use of its power of judicial review to compel further consultation on any change. […] a proper balance has to be struck […] This means that </a:t>
            </a:r>
            <a:r>
              <a:rPr lang="en-GB" sz="1400" dirty="0">
                <a:solidFill>
                  <a:srgbClr val="FF3399"/>
                </a:solidFill>
                <a:latin typeface="Arial" charset="0"/>
                <a:cs typeface="Arial" charset="0"/>
              </a:rPr>
              <a:t>there should only be re-consultation if there is a fundamental difference between the proposals consulted on and those which the consulting party subsequently wishes to adopt</a:t>
            </a:r>
            <a:r>
              <a:rPr lang="en-GB" sz="1400" dirty="0">
                <a:solidFill>
                  <a:schemeClr val="tx1">
                    <a:lumMod val="75000"/>
                    <a:lumOff val="25000"/>
                  </a:schemeClr>
                </a:solidFill>
                <a:latin typeface="Arial" charset="0"/>
                <a:cs typeface="Arial" charset="0"/>
              </a:rPr>
              <a:t>.”</a:t>
            </a:r>
          </a:p>
          <a:p>
            <a:pPr marL="0" indent="0" algn="r">
              <a:spcBef>
                <a:spcPct val="0"/>
              </a:spcBef>
              <a:buNone/>
            </a:pPr>
            <a:endParaRPr lang="en-GB" sz="1000" i="1" dirty="0">
              <a:solidFill>
                <a:prstClr val="black"/>
              </a:solidFill>
              <a:latin typeface="Arial" charset="0"/>
              <a:cs typeface="Arial" charset="0"/>
            </a:endParaRPr>
          </a:p>
          <a:p>
            <a:pPr marL="0" indent="0" algn="r">
              <a:spcBef>
                <a:spcPct val="0"/>
              </a:spcBef>
              <a:buNone/>
            </a:pPr>
            <a:r>
              <a:rPr lang="en-GB" sz="1400" i="1" dirty="0">
                <a:solidFill>
                  <a:prstClr val="black"/>
                </a:solidFill>
                <a:latin typeface="Arial" charset="0"/>
                <a:cs typeface="Arial" charset="0"/>
              </a:rPr>
              <a:t>Smith</a:t>
            </a:r>
            <a:r>
              <a:rPr lang="en-GB" sz="1400" dirty="0">
                <a:solidFill>
                  <a:prstClr val="black"/>
                </a:solidFill>
                <a:latin typeface="Arial" charset="0"/>
                <a:cs typeface="Arial" charset="0"/>
              </a:rPr>
              <a:t>, above, per Silber J at [43] and [45] </a:t>
            </a:r>
          </a:p>
          <a:p>
            <a:pPr>
              <a:spcBef>
                <a:spcPct val="0"/>
              </a:spcBef>
            </a:pPr>
            <a:endParaRPr lang="en-GB" sz="1000" dirty="0">
              <a:solidFill>
                <a:prstClr val="black"/>
              </a:solidFill>
              <a:latin typeface="Arial" charset="0"/>
              <a:cs typeface="Arial" charset="0"/>
            </a:endParaRPr>
          </a:p>
          <a:p>
            <a:pPr lvl="2">
              <a:spcBef>
                <a:spcPct val="0"/>
              </a:spcBef>
            </a:pPr>
            <a:endParaRPr lang="en-GB" sz="13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8" name="Picture 7" descr="Warning Road Sign&quot; Images – Browse 68 Stock Photos, Vectors, and Video |  Adobe Stock">
            <a:extLst>
              <a:ext uri="{FF2B5EF4-FFF2-40B4-BE49-F238E27FC236}">
                <a16:creationId xmlns:a16="http://schemas.microsoft.com/office/drawing/2014/main" id="{4D9B20B6-E8E0-398C-A6F0-178930489F1F}"/>
              </a:ext>
            </a:extLst>
          </p:cNvPr>
          <p:cNvPicPr>
            <a:picLocks noChangeAspect="1"/>
          </p:cNvPicPr>
          <p:nvPr/>
        </p:nvPicPr>
        <p:blipFill rotWithShape="1">
          <a:blip r:embed="rId2">
            <a:extLst>
              <a:ext uri="{28A0092B-C50C-407E-A947-70E740481C1C}">
                <a14:useLocalDpi xmlns:a14="http://schemas.microsoft.com/office/drawing/2010/main" val="0"/>
              </a:ext>
            </a:extLst>
          </a:blip>
          <a:srcRect l="49645" r="7245"/>
          <a:stretch/>
        </p:blipFill>
        <p:spPr bwMode="auto">
          <a:xfrm>
            <a:off x="457199" y="1600200"/>
            <a:ext cx="3202093" cy="4724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96861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re-consultation</a:t>
            </a:r>
          </a:p>
        </p:txBody>
      </p:sp>
      <p:sp>
        <p:nvSpPr>
          <p:cNvPr id="3" name="Content Placeholder 2"/>
          <p:cNvSpPr>
            <a:spLocks noGrp="1"/>
          </p:cNvSpPr>
          <p:nvPr>
            <p:ph idx="1"/>
          </p:nvPr>
        </p:nvSpPr>
        <p:spPr>
          <a:xfrm>
            <a:off x="3347864" y="1600200"/>
            <a:ext cx="5338936" cy="4724400"/>
          </a:xfrm>
        </p:spPr>
        <p:txBody>
          <a:bodyPr/>
          <a:lstStyle/>
          <a:p>
            <a:pPr marL="0" indent="0">
              <a:buNone/>
            </a:pPr>
            <a:endParaRPr lang="en-GB" sz="1000" i="1"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So, though each case will turn on its facts, and on the thoroughness of the original consultation, courts will not readily require re-consultation where the need is said to arise from the mere passage of time. </a:t>
            </a:r>
          </a:p>
          <a:p>
            <a:pPr marL="457200" lvl="1" indent="0">
              <a:spcBef>
                <a:spcPct val="0"/>
              </a:spcBef>
              <a:buNone/>
            </a:pPr>
            <a:endParaRPr lang="en-GB" sz="1000" dirty="0">
              <a:solidFill>
                <a:prstClr val="black"/>
              </a:solidFill>
              <a:latin typeface="Arial" charset="0"/>
              <a:cs typeface="Arial" charset="0"/>
            </a:endParaRPr>
          </a:p>
          <a:p>
            <a:pPr marL="457200" lvl="1" indent="0">
              <a:spcBef>
                <a:spcPct val="0"/>
              </a:spcBef>
              <a:buNone/>
            </a:pPr>
            <a:endParaRPr lang="en-GB" sz="1000"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Consider </a:t>
            </a:r>
            <a:r>
              <a:rPr lang="en-GB" sz="1600" i="1" dirty="0">
                <a:solidFill>
                  <a:schemeClr val="tx1">
                    <a:lumMod val="85000"/>
                    <a:lumOff val="15000"/>
                  </a:schemeClr>
                </a:solidFill>
                <a:latin typeface="Arial" charset="0"/>
                <a:cs typeface="Arial" charset="0"/>
              </a:rPr>
              <a:t>R (Peat) v Hyndburn District Council</a:t>
            </a:r>
            <a:r>
              <a:rPr lang="en-GB" sz="1600" dirty="0">
                <a:solidFill>
                  <a:schemeClr val="tx1">
                    <a:lumMod val="85000"/>
                    <a:lumOff val="15000"/>
                  </a:schemeClr>
                </a:solidFill>
                <a:latin typeface="Arial" charset="0"/>
                <a:cs typeface="Arial" charset="0"/>
              </a:rPr>
              <a:t>, above, in respect of a 19-month interval:</a:t>
            </a:r>
          </a:p>
          <a:p>
            <a:pPr marL="457200" lvl="1" indent="0">
              <a:spcBef>
                <a:spcPct val="0"/>
              </a:spcBef>
              <a:buNone/>
            </a:pPr>
            <a:endParaRPr lang="en-GB" sz="1000" dirty="0">
              <a:solidFill>
                <a:prstClr val="black"/>
              </a:solidFill>
              <a:latin typeface="Arial" charset="0"/>
              <a:cs typeface="Arial" charset="0"/>
            </a:endParaRPr>
          </a:p>
          <a:p>
            <a:pPr marL="457200" lvl="1" indent="0">
              <a:spcBef>
                <a:spcPct val="0"/>
              </a:spcBef>
              <a:buNone/>
            </a:pPr>
            <a:endParaRPr lang="en-GB" sz="1000" dirty="0">
              <a:solidFill>
                <a:prstClr val="black"/>
              </a:solidFill>
              <a:latin typeface="Arial" charset="0"/>
              <a:cs typeface="Arial" charset="0"/>
            </a:endParaRPr>
          </a:p>
          <a:p>
            <a:pPr marL="857250" lvl="1">
              <a:spcBef>
                <a:spcPts val="0"/>
              </a:spcBef>
              <a:spcAft>
                <a:spcPts val="0"/>
              </a:spcAft>
            </a:pPr>
            <a:r>
              <a:rPr lang="en-GB" sz="1400" dirty="0">
                <a:effectLst/>
                <a:latin typeface="Arial" panose="020B0604020202020204" pitchFamily="34" charset="0"/>
                <a:ea typeface="Times New Roman" panose="02020603050405020304" pitchFamily="18" charset="0"/>
                <a:cs typeface="Arial" panose="020B0604020202020204" pitchFamily="34" charset="0"/>
              </a:rPr>
              <a:t>“55. […] If the consultation had otherwise been adequate, I would have been inclined to hold that the period between consultation and designation was not so long as to vitiate the exercise. […]. </a:t>
            </a:r>
          </a:p>
          <a:p>
            <a:pPr marL="571500" lvl="1" indent="0">
              <a:spcBef>
                <a:spcPts val="0"/>
              </a:spcBef>
              <a:spcAft>
                <a:spcPts val="0"/>
              </a:spcAft>
              <a:buNone/>
            </a:pPr>
            <a:endParaRPr lang="en-GB" sz="1000">
              <a:effectLst/>
              <a:latin typeface="Arial" panose="020B0604020202020204" pitchFamily="34" charset="0"/>
              <a:ea typeface="Times New Roman" panose="02020603050405020304" pitchFamily="18" charset="0"/>
              <a:cs typeface="Arial" panose="020B0604020202020204" pitchFamily="34" charset="0"/>
            </a:endParaRPr>
          </a:p>
          <a:p>
            <a:pPr marL="571500" lvl="1" indent="0">
              <a:spcBef>
                <a:spcPts val="0"/>
              </a:spcBef>
              <a:spcAft>
                <a:spcPts val="0"/>
              </a:spcAft>
              <a:buNone/>
            </a:pP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pPr marL="857250" lvl="1">
              <a:spcBef>
                <a:spcPts val="0"/>
              </a:spcBef>
              <a:spcAft>
                <a:spcPts val="0"/>
              </a:spcAft>
            </a:pPr>
            <a:r>
              <a:rPr lang="en-GB" sz="1400" dirty="0">
                <a:effectLst/>
                <a:latin typeface="Arial" panose="020B0604020202020204" pitchFamily="34" charset="0"/>
                <a:ea typeface="Times New Roman" panose="02020603050405020304" pitchFamily="18" charset="0"/>
                <a:cs typeface="Arial" panose="020B0604020202020204" pitchFamily="34" charset="0"/>
              </a:rPr>
              <a:t>56. However, </a:t>
            </a:r>
            <a:r>
              <a:rPr lang="en-GB" sz="1400"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if the council’s consultation is a shallow one, as in my view this one was, its usefulness is likely to have a much shorter sell-by date</a:t>
            </a:r>
            <a:r>
              <a:rPr lang="en-GB" sz="1400" dirty="0">
                <a:effectLst/>
                <a:latin typeface="Arial" panose="020B0604020202020204" pitchFamily="34" charset="0"/>
                <a:ea typeface="Times New Roman" panose="02020603050405020304" pitchFamily="18" charset="0"/>
                <a:cs typeface="Arial" panose="020B0604020202020204" pitchFamily="34" charset="0"/>
              </a:rPr>
              <a:t>.”</a:t>
            </a:r>
          </a:p>
          <a:p>
            <a:pPr lvl="1">
              <a:spcBef>
                <a:spcPct val="0"/>
              </a:spcBef>
            </a:pPr>
            <a:endParaRPr lang="en-GB" sz="1600" dirty="0">
              <a:solidFill>
                <a:prstClr val="black"/>
              </a:solidFill>
              <a:latin typeface="Arial" charset="0"/>
              <a:cs typeface="Arial" charset="0"/>
            </a:endParaRPr>
          </a:p>
          <a:p>
            <a:pPr lvl="1">
              <a:spcBef>
                <a:spcPct val="0"/>
              </a:spcBef>
            </a:pPr>
            <a:endParaRPr lang="en-GB" sz="1600" dirty="0">
              <a:solidFill>
                <a:prstClr val="black"/>
              </a:solidFill>
              <a:latin typeface="Arial" charset="0"/>
              <a:cs typeface="Arial" charset="0"/>
            </a:endParaRPr>
          </a:p>
          <a:p>
            <a:pPr lvl="1">
              <a:spcBef>
                <a:spcPct val="0"/>
              </a:spcBef>
            </a:pPr>
            <a:endParaRPr lang="en-GB" sz="1600" dirty="0">
              <a:solidFill>
                <a:prstClr val="black"/>
              </a:solidFill>
              <a:latin typeface="Arial" charset="0"/>
              <a:cs typeface="Arial" charset="0"/>
            </a:endParaRPr>
          </a:p>
          <a:p>
            <a:pPr lvl="1">
              <a:spcBef>
                <a:spcPct val="0"/>
              </a:spcBef>
            </a:pPr>
            <a:endParaRPr lang="en-GB" sz="1400" dirty="0">
              <a:solidFill>
                <a:srgbClr val="FF3399"/>
              </a:solidFill>
              <a:latin typeface="Arial" charset="0"/>
              <a:cs typeface="Arial" charset="0"/>
            </a:endParaRPr>
          </a:p>
          <a:p>
            <a:pPr marL="457200" lvl="1" indent="0">
              <a:spcBef>
                <a:spcPct val="0"/>
              </a:spcBef>
              <a:buNone/>
            </a:pPr>
            <a:r>
              <a:rPr lang="en-GB" sz="1400" dirty="0">
                <a:solidFill>
                  <a:schemeClr val="tx1">
                    <a:lumMod val="75000"/>
                    <a:lumOff val="25000"/>
                  </a:schemeClr>
                </a:solidFill>
                <a:latin typeface="Arial" charset="0"/>
                <a:cs typeface="Arial" charset="0"/>
              </a:rPr>
              <a:t>	</a:t>
            </a:r>
          </a:p>
          <a:p>
            <a:pPr marL="0" indent="0" algn="r">
              <a:spcBef>
                <a:spcPct val="0"/>
              </a:spcBef>
              <a:buNone/>
            </a:pPr>
            <a:endParaRPr lang="en-GB" sz="1400" dirty="0">
              <a:solidFill>
                <a:prstClr val="black"/>
              </a:solidFill>
              <a:latin typeface="Arial" charset="0"/>
              <a:cs typeface="Arial" charset="0"/>
            </a:endParaRPr>
          </a:p>
          <a:p>
            <a:pPr>
              <a:spcBef>
                <a:spcPct val="0"/>
              </a:spcBef>
            </a:pPr>
            <a:endParaRPr lang="en-GB" sz="1000" dirty="0">
              <a:solidFill>
                <a:prstClr val="black"/>
              </a:solidFill>
              <a:latin typeface="Arial" charset="0"/>
              <a:cs typeface="Arial" charset="0"/>
            </a:endParaRPr>
          </a:p>
          <a:p>
            <a:pPr lvl="2">
              <a:spcBef>
                <a:spcPct val="0"/>
              </a:spcBef>
            </a:pPr>
            <a:endParaRPr lang="en-GB" sz="13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5" name="Picture 4" descr="Hourglass with pink sand on neutral background. | Hourglass, Pink sand, Pink  aesthetic">
            <a:extLst>
              <a:ext uri="{FF2B5EF4-FFF2-40B4-BE49-F238E27FC236}">
                <a16:creationId xmlns:a16="http://schemas.microsoft.com/office/drawing/2014/main" id="{968A285A-8A5A-FEF8-5CCB-C9173BB22B70}"/>
              </a:ext>
            </a:extLst>
          </p:cNvPr>
          <p:cNvPicPr>
            <a:picLocks noChangeAspect="1"/>
          </p:cNvPicPr>
          <p:nvPr/>
        </p:nvPicPr>
        <p:blipFill rotWithShape="1">
          <a:blip r:embed="rId2">
            <a:extLst>
              <a:ext uri="{28A0092B-C50C-407E-A947-70E740481C1C}">
                <a14:useLocalDpi xmlns:a14="http://schemas.microsoft.com/office/drawing/2010/main" val="0"/>
              </a:ext>
            </a:extLst>
          </a:blip>
          <a:srcRect l="21937" r="21892"/>
          <a:stretch/>
        </p:blipFill>
        <p:spPr bwMode="auto">
          <a:xfrm>
            <a:off x="442125" y="1600200"/>
            <a:ext cx="2664296" cy="47431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028494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900" dirty="0"/>
              <a:t>Recent consultation decisions</a:t>
            </a:r>
          </a:p>
        </p:txBody>
      </p:sp>
    </p:spTree>
    <p:extLst>
      <p:ext uri="{BB962C8B-B14F-4D97-AF65-F5344CB8AC3E}">
        <p14:creationId xmlns:p14="http://schemas.microsoft.com/office/powerpoint/2010/main" val="170518016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Recent consultation decisions</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lvl="1">
              <a:spcBef>
                <a:spcPct val="0"/>
              </a:spcBef>
            </a:pPr>
            <a:r>
              <a:rPr lang="en-GB" sz="1400" i="1" dirty="0">
                <a:solidFill>
                  <a:prstClr val="black"/>
                </a:solidFill>
                <a:latin typeface="Arial" charset="0"/>
                <a:cs typeface="Arial" charset="0"/>
              </a:rPr>
              <a:t>R (Shaw (A child)) v SoS for Education </a:t>
            </a:r>
            <a:r>
              <a:rPr lang="en-GB" sz="1400" dirty="0">
                <a:solidFill>
                  <a:prstClr val="black"/>
                </a:solidFill>
                <a:latin typeface="Arial" charset="0"/>
                <a:cs typeface="Arial" charset="0"/>
              </a:rPr>
              <a:t>[2020] EWHC 2216</a:t>
            </a:r>
          </a:p>
          <a:p>
            <a:pPr marL="914400" lvl="2" indent="0">
              <a:spcBef>
                <a:spcPct val="0"/>
              </a:spcBef>
              <a:buNone/>
            </a:pPr>
            <a:endParaRPr lang="en-GB" sz="800" i="1" dirty="0">
              <a:solidFill>
                <a:srgbClr val="FF3399"/>
              </a:solidFill>
              <a:latin typeface="Arial" charset="0"/>
              <a:cs typeface="Arial" charset="0"/>
            </a:endParaRPr>
          </a:p>
          <a:p>
            <a:pPr lvl="2">
              <a:spcBef>
                <a:spcPct val="0"/>
              </a:spcBef>
            </a:pPr>
            <a:r>
              <a:rPr lang="en-GB" sz="1400" i="1" dirty="0">
                <a:solidFill>
                  <a:srgbClr val="FF3399"/>
                </a:solidFill>
                <a:latin typeface="Arial" charset="0"/>
                <a:cs typeface="Arial" charset="0"/>
              </a:rPr>
              <a:t>No duty to consult before enacting Special Educational Needs and Disability (Coronavirus) (Amendment) Regs 2020</a:t>
            </a:r>
          </a:p>
          <a:p>
            <a:pPr marL="457200" lvl="1" indent="0">
              <a:spcBef>
                <a:spcPct val="0"/>
              </a:spcBef>
              <a:buNone/>
            </a:pPr>
            <a:endParaRPr lang="en-GB" sz="1000" dirty="0">
              <a:solidFill>
                <a:prstClr val="black"/>
              </a:solidFill>
              <a:latin typeface="Arial" charset="0"/>
              <a:cs typeface="Arial" charset="0"/>
            </a:endParaRPr>
          </a:p>
          <a:p>
            <a:pPr lvl="1">
              <a:spcBef>
                <a:spcPct val="0"/>
              </a:spcBef>
            </a:pPr>
            <a:r>
              <a:rPr lang="en-GB" sz="1400" i="1" dirty="0">
                <a:solidFill>
                  <a:prstClr val="black"/>
                </a:solidFill>
                <a:latin typeface="Arial" charset="0"/>
                <a:cs typeface="Arial" charset="0"/>
              </a:rPr>
              <a:t>R (Article 39) v SoS for Education</a:t>
            </a:r>
            <a:r>
              <a:rPr lang="en-GB" sz="1400" dirty="0">
                <a:solidFill>
                  <a:prstClr val="black"/>
                </a:solidFill>
                <a:latin typeface="Arial" charset="0"/>
                <a:cs typeface="Arial" charset="0"/>
              </a:rPr>
              <a:t> [2020] EWCA </a:t>
            </a:r>
            <a:r>
              <a:rPr lang="en-GB" sz="1400" dirty="0" err="1">
                <a:solidFill>
                  <a:prstClr val="black"/>
                </a:solidFill>
                <a:latin typeface="Arial" charset="0"/>
                <a:cs typeface="Arial" charset="0"/>
              </a:rPr>
              <a:t>Civ</a:t>
            </a:r>
            <a:r>
              <a:rPr lang="en-GB" sz="1400" dirty="0">
                <a:solidFill>
                  <a:prstClr val="black"/>
                </a:solidFill>
                <a:latin typeface="Arial" charset="0"/>
                <a:cs typeface="Arial" charset="0"/>
              </a:rPr>
              <a:t> 1577</a:t>
            </a:r>
            <a:endParaRPr lang="en-GB" sz="1400" i="1" dirty="0">
              <a:solidFill>
                <a:prstClr val="black"/>
              </a:solidFill>
              <a:latin typeface="Arial" charset="0"/>
              <a:cs typeface="Arial" charset="0"/>
            </a:endParaRPr>
          </a:p>
          <a:p>
            <a:pPr marL="0" indent="0">
              <a:spcBef>
                <a:spcPct val="0"/>
              </a:spcBef>
              <a:buNone/>
            </a:pPr>
            <a:endParaRPr lang="en-GB" sz="800" dirty="0">
              <a:solidFill>
                <a:prstClr val="black"/>
              </a:solidFill>
              <a:latin typeface="Arial" charset="0"/>
              <a:cs typeface="Arial" charset="0"/>
            </a:endParaRPr>
          </a:p>
          <a:p>
            <a:pPr lvl="2">
              <a:spcBef>
                <a:spcPct val="0"/>
              </a:spcBef>
            </a:pPr>
            <a:r>
              <a:rPr lang="en-GB" sz="1400" i="1" dirty="0">
                <a:solidFill>
                  <a:srgbClr val="FF3399"/>
                </a:solidFill>
                <a:latin typeface="Arial" charset="0"/>
                <a:cs typeface="Arial" charset="0"/>
              </a:rPr>
              <a:t>Unlawful failure to consult Children’s Commissioner and others before introducing Adoption and Children (Coronavirus) (Amendment) Regs 2020</a:t>
            </a:r>
          </a:p>
          <a:p>
            <a:pPr marL="0" indent="0">
              <a:spcBef>
                <a:spcPct val="0"/>
              </a:spcBef>
              <a:buNone/>
            </a:pPr>
            <a:endParaRPr lang="en-GB" sz="1000" dirty="0">
              <a:solidFill>
                <a:prstClr val="black"/>
              </a:solidFill>
              <a:latin typeface="Arial" charset="0"/>
              <a:cs typeface="Arial" charset="0"/>
            </a:endParaRPr>
          </a:p>
          <a:p>
            <a:pPr lvl="1">
              <a:spcBef>
                <a:spcPct val="0"/>
              </a:spcBef>
            </a:pPr>
            <a:r>
              <a:rPr lang="en-GB" sz="1400" i="1" dirty="0">
                <a:solidFill>
                  <a:prstClr val="black"/>
                </a:solidFill>
                <a:latin typeface="Arial" charset="0"/>
                <a:cs typeface="Arial" charset="0"/>
              </a:rPr>
              <a:t>R (MP) v SoS for Health and Social Care</a:t>
            </a:r>
            <a:r>
              <a:rPr lang="en-GB" sz="1400" dirty="0">
                <a:solidFill>
                  <a:prstClr val="black"/>
                </a:solidFill>
                <a:latin typeface="Arial" charset="0"/>
                <a:cs typeface="Arial" charset="0"/>
              </a:rPr>
              <a:t> [2020] EWCA </a:t>
            </a:r>
            <a:r>
              <a:rPr lang="en-GB" sz="1400" dirty="0" err="1">
                <a:solidFill>
                  <a:prstClr val="black"/>
                </a:solidFill>
                <a:latin typeface="Arial" charset="0"/>
                <a:cs typeface="Arial" charset="0"/>
              </a:rPr>
              <a:t>Civ</a:t>
            </a:r>
            <a:r>
              <a:rPr lang="en-GB" sz="1400" dirty="0">
                <a:solidFill>
                  <a:prstClr val="black"/>
                </a:solidFill>
                <a:latin typeface="Arial" charset="0"/>
                <a:cs typeface="Arial" charset="0"/>
              </a:rPr>
              <a:t> 1634</a:t>
            </a:r>
          </a:p>
          <a:p>
            <a:pPr marL="457200" lvl="1" indent="0">
              <a:spcBef>
                <a:spcPct val="0"/>
              </a:spcBef>
              <a:buNone/>
            </a:pPr>
            <a:endParaRPr lang="en-GB" sz="800" dirty="0">
              <a:solidFill>
                <a:prstClr val="black"/>
              </a:solidFill>
              <a:latin typeface="Arial" charset="0"/>
              <a:cs typeface="Arial" charset="0"/>
            </a:endParaRPr>
          </a:p>
          <a:p>
            <a:pPr lvl="2">
              <a:spcBef>
                <a:spcPct val="0"/>
              </a:spcBef>
            </a:pPr>
            <a:r>
              <a:rPr lang="en-GB" sz="1400" i="1" dirty="0">
                <a:solidFill>
                  <a:srgbClr val="FF3399"/>
                </a:solidFill>
                <a:latin typeface="Arial" charset="0"/>
                <a:cs typeface="Arial" charset="0"/>
              </a:rPr>
              <a:t>No duty to consult about extension of NHS (Charges to Overseas Visitors) (Amendment) Regs 2015; no legitimate expectation from past consultation practice</a:t>
            </a:r>
          </a:p>
          <a:p>
            <a:pPr marL="457200" lvl="1" indent="0">
              <a:spcBef>
                <a:spcPct val="0"/>
              </a:spcBef>
              <a:buNone/>
            </a:pPr>
            <a:endParaRPr lang="en-GB" sz="1000" dirty="0">
              <a:solidFill>
                <a:prstClr val="black"/>
              </a:solidFill>
              <a:latin typeface="Arial" charset="0"/>
              <a:cs typeface="Arial" charset="0"/>
            </a:endParaRPr>
          </a:p>
          <a:p>
            <a:pPr lvl="1">
              <a:spcBef>
                <a:spcPct val="0"/>
              </a:spcBef>
            </a:pPr>
            <a:r>
              <a:rPr lang="en-GB" sz="1400" i="1" dirty="0">
                <a:solidFill>
                  <a:prstClr val="black"/>
                </a:solidFill>
                <a:latin typeface="Arial" charset="0"/>
                <a:cs typeface="Arial" charset="0"/>
              </a:rPr>
              <a:t>R (Police Superintendents’ Association) v HM Treasury </a:t>
            </a:r>
            <a:r>
              <a:rPr lang="en-GB" sz="1400" dirty="0">
                <a:solidFill>
                  <a:prstClr val="black"/>
                </a:solidFill>
                <a:latin typeface="Arial" charset="0"/>
                <a:cs typeface="Arial" charset="0"/>
              </a:rPr>
              <a:t>[2021]  EWHC 3389 (Admin)</a:t>
            </a:r>
          </a:p>
          <a:p>
            <a:pPr marL="457200" lvl="1" indent="0">
              <a:spcBef>
                <a:spcPct val="0"/>
              </a:spcBef>
              <a:buNone/>
            </a:pPr>
            <a:endParaRPr lang="en-GB" sz="800" i="1" dirty="0">
              <a:solidFill>
                <a:srgbClr val="FF3399"/>
              </a:solidFill>
              <a:latin typeface="Arial" charset="0"/>
              <a:cs typeface="Arial" charset="0"/>
            </a:endParaRPr>
          </a:p>
          <a:p>
            <a:pPr lvl="2">
              <a:spcBef>
                <a:spcPct val="0"/>
              </a:spcBef>
            </a:pPr>
            <a:r>
              <a:rPr lang="en-GB" sz="1400" i="1" dirty="0">
                <a:solidFill>
                  <a:srgbClr val="FF3399"/>
                </a:solidFill>
                <a:latin typeface="Arial" charset="0"/>
                <a:cs typeface="Arial" charset="0"/>
              </a:rPr>
              <a:t>Consultation not rendered unlawful by finding that HM Treasury made policy decision before seeing consultation responses</a:t>
            </a:r>
          </a:p>
          <a:p>
            <a:pPr marL="457200" lvl="1" indent="0">
              <a:spcBef>
                <a:spcPct val="0"/>
              </a:spcBef>
              <a:buNone/>
            </a:pPr>
            <a:endParaRPr lang="en-GB" sz="1000" i="1" dirty="0">
              <a:solidFill>
                <a:prstClr val="black"/>
              </a:solidFill>
              <a:latin typeface="Arial" charset="0"/>
              <a:cs typeface="Arial" charset="0"/>
            </a:endParaRPr>
          </a:p>
          <a:p>
            <a:pPr lvl="1">
              <a:spcBef>
                <a:spcPct val="0"/>
              </a:spcBef>
            </a:pPr>
            <a:r>
              <a:rPr lang="en-GB" sz="1400" i="1" dirty="0">
                <a:solidFill>
                  <a:prstClr val="black"/>
                </a:solidFill>
                <a:latin typeface="Arial" charset="0"/>
                <a:cs typeface="Arial" charset="0"/>
              </a:rPr>
              <a:t>R (Article 39) v SoS for Education</a:t>
            </a:r>
            <a:r>
              <a:rPr lang="en-GB" sz="1400" dirty="0">
                <a:solidFill>
                  <a:prstClr val="black"/>
                </a:solidFill>
                <a:latin typeface="Arial" charset="0"/>
                <a:cs typeface="Arial" charset="0"/>
              </a:rPr>
              <a:t> [2022] EWHC 589 (Admin)</a:t>
            </a:r>
            <a:endParaRPr lang="en-GB" sz="1400" i="1" dirty="0">
              <a:solidFill>
                <a:prstClr val="black"/>
              </a:solidFill>
              <a:latin typeface="Arial" charset="0"/>
              <a:cs typeface="Arial" charset="0"/>
            </a:endParaRPr>
          </a:p>
          <a:p>
            <a:pPr lvl="2">
              <a:spcBef>
                <a:spcPct val="0"/>
              </a:spcBef>
            </a:pPr>
            <a:r>
              <a:rPr lang="en-GB" sz="1400" i="1" dirty="0">
                <a:solidFill>
                  <a:srgbClr val="FF3399"/>
                </a:solidFill>
              </a:rPr>
              <a:t>No unfairness in consultation preceding Care Planning, Placement and Case Review (Amendment) Regulations 2021</a:t>
            </a:r>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Tree>
    <p:extLst>
      <p:ext uri="{BB962C8B-B14F-4D97-AF65-F5344CB8AC3E}">
        <p14:creationId xmlns:p14="http://schemas.microsoft.com/office/powerpoint/2010/main" val="39697455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59922C-53A6-B91B-13FE-C829D31DC4C1}"/>
              </a:ext>
            </a:extLst>
          </p:cNvPr>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157607956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701" y="3880428"/>
            <a:ext cx="7696200" cy="1852828"/>
          </a:xfrm>
        </p:spPr>
        <p:txBody>
          <a:bodyPr>
            <a:normAutofit fontScale="90000"/>
          </a:bodyPr>
          <a:lstStyle/>
          <a:p>
            <a:r>
              <a:rPr lang="en-US" sz="2700" dirty="0"/>
              <a:t>Consultation as a public law challenge</a:t>
            </a:r>
            <a:br>
              <a:rPr lang="en-US" sz="2700" dirty="0"/>
            </a:br>
            <a:br>
              <a:rPr lang="en-US" sz="2700" dirty="0"/>
            </a:br>
            <a:r>
              <a:rPr lang="en-US" sz="2400" dirty="0"/>
              <a:t>The principles and practice of public authority consultations and re-consultations</a:t>
            </a:r>
            <a:br>
              <a:rPr lang="en-US" dirty="0"/>
            </a:br>
            <a:br>
              <a:rPr lang="en-US" sz="2200" dirty="0"/>
            </a:br>
            <a:br>
              <a:rPr lang="en-US" sz="2000" b="0" dirty="0"/>
            </a:br>
            <a:br>
              <a:rPr lang="en-US" sz="2000" b="0" dirty="0"/>
            </a:br>
            <a:endParaRPr lang="en-US" sz="2000" b="0" dirty="0"/>
          </a:p>
        </p:txBody>
      </p:sp>
      <p:sp>
        <p:nvSpPr>
          <p:cNvPr id="3" name="Subtitle 2"/>
          <p:cNvSpPr>
            <a:spLocks noGrp="1"/>
          </p:cNvSpPr>
          <p:nvPr>
            <p:ph type="subTitle" idx="1"/>
          </p:nvPr>
        </p:nvSpPr>
        <p:spPr>
          <a:xfrm>
            <a:off x="457200" y="5857892"/>
            <a:ext cx="8401080" cy="667452"/>
          </a:xfrm>
        </p:spPr>
        <p:txBody>
          <a:bodyPr>
            <a:normAutofit fontScale="92500" lnSpcReduction="20000"/>
          </a:bodyPr>
          <a:lstStyle/>
          <a:p>
            <a:r>
              <a:rPr lang="en-US" sz="2100" dirty="0"/>
              <a:t>Dean Underwood and Josef Cannon, Barristers</a:t>
            </a:r>
          </a:p>
          <a:p>
            <a:r>
              <a:rPr lang="en-US" dirty="0">
                <a:solidFill>
                  <a:schemeClr val="bg1">
                    <a:lumMod val="75000"/>
                  </a:schemeClr>
                </a:solidFill>
              </a:rPr>
              <a:t>														</a:t>
            </a:r>
          </a:p>
        </p:txBody>
      </p:sp>
    </p:spTree>
    <p:extLst>
      <p:ext uri="{BB962C8B-B14F-4D97-AF65-F5344CB8AC3E}">
        <p14:creationId xmlns:p14="http://schemas.microsoft.com/office/powerpoint/2010/main" val="188011645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C9FC-FFEA-47B7-6CEC-1892A31C0572}"/>
              </a:ext>
            </a:extLst>
          </p:cNvPr>
          <p:cNvSpPr>
            <a:spLocks noGrp="1"/>
          </p:cNvSpPr>
          <p:nvPr>
            <p:ph type="title"/>
          </p:nvPr>
        </p:nvSpPr>
        <p:spPr>
          <a:xfrm>
            <a:off x="1143000" y="3284984"/>
            <a:ext cx="7543800" cy="762000"/>
          </a:xfrm>
        </p:spPr>
        <p:txBody>
          <a:bodyPr/>
          <a:lstStyle/>
          <a:p>
            <a:r>
              <a:rPr lang="en-GB" sz="2000" dirty="0"/>
              <a:t>	</a:t>
            </a:r>
            <a:r>
              <a:rPr lang="en-GB" sz="2000" dirty="0">
                <a:solidFill>
                  <a:srgbClr val="FF3399"/>
                </a:solidFill>
              </a:rPr>
              <a:t>Dean Underwood and Josef Cannon</a:t>
            </a:r>
            <a:br>
              <a:rPr lang="en-GB" sz="2000" dirty="0"/>
            </a:br>
            <a:r>
              <a:rPr lang="en-GB" sz="2000" dirty="0"/>
              <a:t>	Cornerstone Barristers</a:t>
            </a:r>
            <a:br>
              <a:rPr lang="en-GB" sz="2000" dirty="0"/>
            </a:br>
            <a:r>
              <a:rPr lang="en-GB" sz="2000" dirty="0"/>
              <a:t>	2-3 Gray’s Inn Square</a:t>
            </a:r>
            <a:br>
              <a:rPr lang="en-GB" sz="2000" dirty="0"/>
            </a:br>
            <a:r>
              <a:rPr lang="en-GB" sz="2000" dirty="0"/>
              <a:t>	London WC1R 5JH</a:t>
            </a:r>
            <a:br>
              <a:rPr lang="en-GB" sz="2000" dirty="0"/>
            </a:br>
            <a:r>
              <a:rPr lang="en-GB" sz="2000" dirty="0"/>
              <a:t>	DX: LDE 316 Chancery Lane</a:t>
            </a:r>
            <a:br>
              <a:rPr lang="en-GB" sz="2000" dirty="0"/>
            </a:br>
            <a:r>
              <a:rPr lang="en-GB" sz="2000" dirty="0"/>
              <a:t>	T: 	020 7242 4986</a:t>
            </a:r>
            <a:br>
              <a:rPr lang="en-GB" sz="2000" dirty="0"/>
            </a:br>
            <a:r>
              <a:rPr lang="en-GB" sz="2000" dirty="0"/>
              <a:t>	E: 	dunderwood@cornerstonebarristers.com</a:t>
            </a:r>
            <a:br>
              <a:rPr lang="en-GB" sz="2000" dirty="0"/>
            </a:br>
            <a:r>
              <a:rPr lang="en-GB" sz="2000" dirty="0"/>
              <a:t>             jcannon@cornerstonebarristers.com</a:t>
            </a:r>
            <a:br>
              <a:rPr lang="en-GB" sz="2000" dirty="0"/>
            </a:br>
            <a:endParaRPr lang="en-GB" sz="2000" dirty="0"/>
          </a:p>
        </p:txBody>
      </p:sp>
    </p:spTree>
    <p:extLst>
      <p:ext uri="{BB962C8B-B14F-4D97-AF65-F5344CB8AC3E}">
        <p14:creationId xmlns:p14="http://schemas.microsoft.com/office/powerpoint/2010/main" val="423551310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900" dirty="0"/>
              <a:t>Consultation: when does a duty arise?</a:t>
            </a:r>
          </a:p>
        </p:txBody>
      </p:sp>
    </p:spTree>
    <p:extLst>
      <p:ext uri="{BB962C8B-B14F-4D97-AF65-F5344CB8AC3E}">
        <p14:creationId xmlns:p14="http://schemas.microsoft.com/office/powerpoint/2010/main" val="289952505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consultation 1</a:t>
            </a:r>
          </a:p>
        </p:txBody>
      </p:sp>
      <p:sp>
        <p:nvSpPr>
          <p:cNvPr id="3" name="Content Placeholder 2"/>
          <p:cNvSpPr>
            <a:spLocks noGrp="1"/>
          </p:cNvSpPr>
          <p:nvPr>
            <p:ph idx="1"/>
          </p:nvPr>
        </p:nvSpPr>
        <p:spPr/>
        <p:txBody>
          <a:bodyPr/>
          <a:lstStyle/>
          <a:p>
            <a:pPr marL="0" indent="0">
              <a:buNone/>
            </a:pPr>
            <a:endParaRPr lang="en-GB" sz="800" i="1"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A general duty to consult at common law?</a:t>
            </a:r>
          </a:p>
          <a:p>
            <a:pPr lvl="1">
              <a:spcBef>
                <a:spcPct val="0"/>
              </a:spcBef>
            </a:pPr>
            <a:endParaRPr lang="en-GB" sz="1200" dirty="0">
              <a:solidFill>
                <a:prstClr val="black"/>
              </a:solidFill>
              <a:latin typeface="Arial" charset="0"/>
              <a:cs typeface="Arial" charset="0"/>
            </a:endParaRPr>
          </a:p>
          <a:p>
            <a:pPr lvl="2">
              <a:spcBef>
                <a:spcPct val="0"/>
              </a:spcBef>
            </a:pPr>
            <a:r>
              <a:rPr lang="en-GB" sz="1600" dirty="0">
                <a:solidFill>
                  <a:schemeClr val="tx1">
                    <a:lumMod val="85000"/>
                    <a:lumOff val="15000"/>
                  </a:schemeClr>
                </a:solidFill>
                <a:latin typeface="Arial" charset="0"/>
                <a:cs typeface="Arial" charset="0"/>
              </a:rPr>
              <a:t>No general duty at common law</a:t>
            </a:r>
          </a:p>
          <a:p>
            <a:pPr marL="914400" lvl="2" indent="0" algn="r">
              <a:spcBef>
                <a:spcPct val="0"/>
              </a:spcBef>
              <a:buNone/>
            </a:pPr>
            <a:r>
              <a:rPr lang="en-GB" sz="1400" i="1" dirty="0">
                <a:solidFill>
                  <a:prstClr val="black"/>
                </a:solidFill>
                <a:latin typeface="Arial" charset="0"/>
                <a:cs typeface="Arial" charset="0"/>
              </a:rPr>
              <a:t>R (AD) v Hackney LBC </a:t>
            </a:r>
          </a:p>
          <a:p>
            <a:pPr marL="914400" lvl="2" indent="0" algn="r">
              <a:spcBef>
                <a:spcPct val="0"/>
              </a:spcBef>
              <a:buNone/>
            </a:pPr>
            <a:r>
              <a:rPr lang="en-GB" sz="1400" dirty="0">
                <a:solidFill>
                  <a:prstClr val="black"/>
                </a:solidFill>
                <a:latin typeface="Arial" charset="0"/>
                <a:cs typeface="Arial" charset="0"/>
              </a:rPr>
              <a:t>[2019] EWHC 943 (Admin) per </a:t>
            </a:r>
            <a:r>
              <a:rPr lang="en-GB" sz="1400" dirty="0" err="1">
                <a:solidFill>
                  <a:prstClr val="black"/>
                </a:solidFill>
                <a:latin typeface="Arial" charset="0"/>
                <a:cs typeface="Arial" charset="0"/>
              </a:rPr>
              <a:t>Supperstone</a:t>
            </a:r>
            <a:r>
              <a:rPr lang="en-GB" sz="1400" dirty="0">
                <a:solidFill>
                  <a:prstClr val="black"/>
                </a:solidFill>
                <a:latin typeface="Arial" charset="0"/>
                <a:cs typeface="Arial" charset="0"/>
              </a:rPr>
              <a:t> J at [87]</a:t>
            </a:r>
          </a:p>
          <a:p>
            <a:pPr marL="914400" lvl="2" indent="0" algn="r">
              <a:spcBef>
                <a:spcPct val="0"/>
              </a:spcBef>
              <a:buNone/>
            </a:pPr>
            <a:endParaRPr lang="en-GB" sz="1200" i="1" dirty="0">
              <a:solidFill>
                <a:prstClr val="black"/>
              </a:solidFill>
              <a:latin typeface="Arial" charset="0"/>
              <a:cs typeface="Arial" charset="0"/>
            </a:endParaRPr>
          </a:p>
          <a:p>
            <a:pPr lvl="2">
              <a:spcBef>
                <a:spcPct val="0"/>
              </a:spcBef>
            </a:pPr>
            <a:r>
              <a:rPr lang="en-GB" sz="1600" dirty="0">
                <a:solidFill>
                  <a:prstClr val="black"/>
                </a:solidFill>
                <a:latin typeface="Arial" charset="0"/>
                <a:cs typeface="Arial" charset="0"/>
              </a:rPr>
              <a:t>Nor will common law impose a duty based on a general assessment of what might be considered “fairness”</a:t>
            </a:r>
          </a:p>
          <a:p>
            <a:pPr marL="914400" lvl="2" indent="0" algn="r">
              <a:spcBef>
                <a:spcPct val="0"/>
              </a:spcBef>
              <a:buNone/>
            </a:pPr>
            <a:r>
              <a:rPr lang="en-GB" sz="1400" i="1" dirty="0">
                <a:solidFill>
                  <a:prstClr val="black"/>
                </a:solidFill>
                <a:latin typeface="Arial" charset="0"/>
                <a:cs typeface="Arial" charset="0"/>
              </a:rPr>
              <a:t>R (MP) c Secretary of State for Health and Social Care</a:t>
            </a:r>
            <a:r>
              <a:rPr lang="en-GB" sz="1400" dirty="0">
                <a:solidFill>
                  <a:prstClr val="black"/>
                </a:solidFill>
                <a:latin typeface="Arial" charset="0"/>
                <a:cs typeface="Arial" charset="0"/>
              </a:rPr>
              <a:t> </a:t>
            </a:r>
          </a:p>
          <a:p>
            <a:pPr marL="914400" lvl="2" indent="0" algn="r">
              <a:spcBef>
                <a:spcPct val="0"/>
              </a:spcBef>
              <a:buNone/>
            </a:pPr>
            <a:r>
              <a:rPr lang="en-GB" sz="1400" dirty="0">
                <a:solidFill>
                  <a:prstClr val="black"/>
                </a:solidFill>
                <a:latin typeface="Arial" charset="0"/>
                <a:cs typeface="Arial" charset="0"/>
              </a:rPr>
              <a:t>[2020] EWCA </a:t>
            </a:r>
            <a:r>
              <a:rPr lang="en-GB" sz="1400" dirty="0" err="1">
                <a:solidFill>
                  <a:prstClr val="black"/>
                </a:solidFill>
                <a:latin typeface="Arial" charset="0"/>
                <a:cs typeface="Arial" charset="0"/>
              </a:rPr>
              <a:t>Civ</a:t>
            </a:r>
            <a:r>
              <a:rPr lang="en-GB" sz="1400" dirty="0">
                <a:solidFill>
                  <a:prstClr val="black"/>
                </a:solidFill>
                <a:latin typeface="Arial" charset="0"/>
                <a:cs typeface="Arial" charset="0"/>
              </a:rPr>
              <a:t> 1634, per Newey LJ at [36]</a:t>
            </a:r>
            <a:endParaRPr lang="en-GB" sz="1400" i="1" dirty="0">
              <a:solidFill>
                <a:prstClr val="black"/>
              </a:solidFill>
              <a:latin typeface="Arial" charset="0"/>
              <a:cs typeface="Arial" charset="0"/>
            </a:endParaRPr>
          </a:p>
          <a:p>
            <a:pPr marL="914400" lvl="2" indent="0">
              <a:spcBef>
                <a:spcPct val="0"/>
              </a:spcBef>
              <a:buNone/>
            </a:pPr>
            <a:endParaRPr lang="en-GB" sz="1200" dirty="0">
              <a:solidFill>
                <a:prstClr val="black"/>
              </a:solidFill>
              <a:latin typeface="Arial" charset="0"/>
              <a:cs typeface="Arial" charset="0"/>
            </a:endParaRPr>
          </a:p>
          <a:p>
            <a:pPr lvl="2">
              <a:spcBef>
                <a:spcPct val="0"/>
              </a:spcBef>
            </a:pPr>
            <a:r>
              <a:rPr lang="en-GB" sz="1600" dirty="0">
                <a:solidFill>
                  <a:prstClr val="black"/>
                </a:solidFill>
                <a:latin typeface="Arial" charset="0"/>
                <a:cs typeface="Arial" charset="0"/>
              </a:rPr>
              <a:t>The circumstances in which common law will impose a duty are limited (see over)</a:t>
            </a:r>
          </a:p>
          <a:p>
            <a:pPr lvl="2">
              <a:spcBef>
                <a:spcPct val="0"/>
              </a:spcBef>
            </a:pPr>
            <a:endParaRPr lang="en-GB" sz="1600" dirty="0">
              <a:solidFill>
                <a:prstClr val="black"/>
              </a:solidFill>
              <a:latin typeface="Arial" charset="0"/>
              <a:cs typeface="Arial" charset="0"/>
            </a:endParaRPr>
          </a:p>
          <a:p>
            <a:pPr marL="457200" lvl="1" indent="0">
              <a:spcBef>
                <a:spcPct val="0"/>
              </a:spcBef>
              <a:buNone/>
            </a:pPr>
            <a:r>
              <a:rPr lang="en-GB" sz="1600" dirty="0">
                <a:solidFill>
                  <a:prstClr val="black"/>
                </a:solidFill>
                <a:latin typeface="Arial" charset="0"/>
                <a:cs typeface="Arial" charset="0"/>
              </a:rPr>
              <a:t>		The courts should not add a burden which the democratically elected 			body decided not to impose</a:t>
            </a:r>
          </a:p>
          <a:p>
            <a:pPr marL="914400" lvl="2" indent="0" algn="r">
              <a:spcBef>
                <a:spcPct val="0"/>
              </a:spcBef>
              <a:buNone/>
            </a:pPr>
            <a:r>
              <a:rPr lang="en-GB" sz="1400" i="1" dirty="0">
                <a:solidFill>
                  <a:prstClr val="black"/>
                </a:solidFill>
                <a:latin typeface="Arial" charset="0"/>
                <a:cs typeface="Arial" charset="0"/>
              </a:rPr>
              <a:t>R (Hillingdon LBC) v Lord Chancellor</a:t>
            </a:r>
            <a:r>
              <a:rPr lang="en-GB" sz="1400" dirty="0">
                <a:solidFill>
                  <a:prstClr val="black"/>
                </a:solidFill>
                <a:latin typeface="Arial" charset="0"/>
                <a:cs typeface="Arial" charset="0"/>
              </a:rPr>
              <a:t> [2008] EWHC 2683 (QB)</a:t>
            </a:r>
            <a:endParaRPr lang="en-GB" sz="1400" i="1" dirty="0">
              <a:solidFill>
                <a:prstClr val="black"/>
              </a:solidFill>
              <a:latin typeface="Arial" charset="0"/>
              <a:cs typeface="Arial" charset="0"/>
            </a:endParaRPr>
          </a:p>
          <a:p>
            <a:pPr lvl="2">
              <a:spcBef>
                <a:spcPct val="0"/>
              </a:spcBef>
            </a:pPr>
            <a:endParaRPr lang="en-GB" sz="1600" dirty="0">
              <a:solidFill>
                <a:prstClr val="black"/>
              </a:solidFill>
              <a:latin typeface="Arial" charset="0"/>
              <a:cs typeface="Arial" charset="0"/>
            </a:endParaRPr>
          </a:p>
          <a:p>
            <a:pPr lvl="2">
              <a:spcBef>
                <a:spcPct val="0"/>
              </a:spcBef>
            </a:pPr>
            <a:r>
              <a:rPr lang="en-GB" sz="1600" dirty="0">
                <a:solidFill>
                  <a:prstClr val="black"/>
                </a:solidFill>
                <a:latin typeface="Arial" charset="0"/>
                <a:cs typeface="Arial" charset="0"/>
              </a:rPr>
              <a:t>So, in many cases a duty to consult, if any, will be imposed by statute</a:t>
            </a:r>
          </a:p>
          <a:p>
            <a:pPr lvl="2">
              <a:spcBef>
                <a:spcPct val="0"/>
              </a:spcBef>
            </a:pPr>
            <a:endParaRPr lang="en-GB" sz="1600" dirty="0">
              <a:solidFill>
                <a:prstClr val="black"/>
              </a:solidFill>
              <a:latin typeface="Arial" charset="0"/>
              <a:cs typeface="Arial" charset="0"/>
            </a:endParaRPr>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Tree>
    <p:extLst>
      <p:ext uri="{BB962C8B-B14F-4D97-AF65-F5344CB8AC3E}">
        <p14:creationId xmlns:p14="http://schemas.microsoft.com/office/powerpoint/2010/main" val="77130057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consultation 2</a:t>
            </a:r>
          </a:p>
        </p:txBody>
      </p:sp>
      <p:sp>
        <p:nvSpPr>
          <p:cNvPr id="3" name="Content Placeholder 2"/>
          <p:cNvSpPr>
            <a:spLocks noGrp="1"/>
          </p:cNvSpPr>
          <p:nvPr>
            <p:ph idx="1"/>
          </p:nvPr>
        </p:nvSpPr>
        <p:spPr>
          <a:xfrm>
            <a:off x="3491881" y="1600200"/>
            <a:ext cx="5328592" cy="4724400"/>
          </a:xfrm>
        </p:spPr>
        <p:txBody>
          <a:bodyPr/>
          <a:lstStyle/>
          <a:p>
            <a:pPr marL="0" indent="0">
              <a:buNone/>
            </a:pPr>
            <a:endParaRPr lang="en-GB" sz="800" i="1" dirty="0">
              <a:solidFill>
                <a:prstClr val="black"/>
              </a:solidFill>
              <a:latin typeface="Arial" charset="0"/>
              <a:cs typeface="Arial" charset="0"/>
            </a:endParaRPr>
          </a:p>
          <a:p>
            <a:pPr marL="0" indent="0">
              <a:buNone/>
            </a:pPr>
            <a:endParaRPr lang="en-GB" sz="800" i="1" dirty="0">
              <a:solidFill>
                <a:prstClr val="black"/>
              </a:solidFill>
              <a:latin typeface="Arial" charset="0"/>
              <a:cs typeface="Arial" charset="0"/>
            </a:endParaRPr>
          </a:p>
          <a:p>
            <a:pPr marL="457200" lvl="1" indent="0">
              <a:spcBef>
                <a:spcPct val="0"/>
              </a:spcBef>
              <a:buNone/>
            </a:pPr>
            <a:r>
              <a:rPr lang="en-GB" sz="1600" dirty="0">
                <a:solidFill>
                  <a:prstClr val="black"/>
                </a:solidFill>
                <a:latin typeface="Arial" charset="0"/>
                <a:cs typeface="Arial" charset="0"/>
              </a:rPr>
              <a:t>When will a duty arise?</a:t>
            </a:r>
          </a:p>
          <a:p>
            <a:pPr lvl="1">
              <a:spcBef>
                <a:spcPct val="0"/>
              </a:spcBef>
            </a:pPr>
            <a:endParaRPr lang="en-GB" sz="1600" dirty="0">
              <a:solidFill>
                <a:prstClr val="black"/>
              </a:solidFill>
              <a:latin typeface="Arial" charset="0"/>
              <a:cs typeface="Arial" charset="0"/>
            </a:endParaRPr>
          </a:p>
          <a:p>
            <a:pPr lvl="1">
              <a:spcBef>
                <a:spcPct val="0"/>
              </a:spcBef>
            </a:pPr>
            <a:r>
              <a:rPr lang="en-GB" sz="1600" dirty="0">
                <a:solidFill>
                  <a:srgbClr val="FF3399"/>
                </a:solidFill>
                <a:latin typeface="Arial" charset="0"/>
                <a:cs typeface="Arial" charset="0"/>
              </a:rPr>
              <a:t>Statutory duty</a:t>
            </a:r>
            <a:endParaRPr lang="en-GB" sz="1600" dirty="0">
              <a:solidFill>
                <a:prstClr val="black"/>
              </a:solidFill>
              <a:latin typeface="Arial" charset="0"/>
              <a:cs typeface="Arial" charset="0"/>
            </a:endParaRPr>
          </a:p>
          <a:p>
            <a:pPr lvl="1">
              <a:spcBef>
                <a:spcPct val="0"/>
              </a:spcBef>
            </a:pPr>
            <a:endParaRPr lang="en-GB" sz="1600" dirty="0">
              <a:solidFill>
                <a:prstClr val="black"/>
              </a:solidFill>
              <a:latin typeface="Arial" charset="0"/>
              <a:cs typeface="Arial" charset="0"/>
            </a:endParaRPr>
          </a:p>
          <a:p>
            <a:pPr lvl="1">
              <a:spcBef>
                <a:spcPct val="0"/>
              </a:spcBef>
            </a:pPr>
            <a:r>
              <a:rPr lang="en-GB" sz="1600" dirty="0">
                <a:solidFill>
                  <a:srgbClr val="FF3399"/>
                </a:solidFill>
                <a:latin typeface="Arial" charset="0"/>
                <a:cs typeface="Arial" charset="0"/>
              </a:rPr>
              <a:t>Promise</a:t>
            </a:r>
            <a:endParaRPr lang="en-GB" sz="1600" dirty="0">
              <a:solidFill>
                <a:prstClr val="black"/>
              </a:solidFill>
              <a:latin typeface="Arial" charset="0"/>
              <a:cs typeface="Arial" charset="0"/>
            </a:endParaRPr>
          </a:p>
          <a:p>
            <a:pPr marL="457200" lvl="1" indent="0">
              <a:spcBef>
                <a:spcPct val="0"/>
              </a:spcBef>
              <a:buNone/>
            </a:pPr>
            <a:endParaRPr lang="en-GB" sz="1600"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Rarely will a duty arise where there has been no assurance of consultation or of the continuance of a policy to consult</a:t>
            </a:r>
          </a:p>
          <a:p>
            <a:pPr marL="457200" lvl="1" indent="0" algn="r">
              <a:spcBef>
                <a:spcPct val="0"/>
              </a:spcBef>
              <a:buNone/>
            </a:pPr>
            <a:r>
              <a:rPr lang="en-GB" sz="1400" i="1" dirty="0">
                <a:solidFill>
                  <a:prstClr val="black"/>
                </a:solidFill>
                <a:latin typeface="Arial" charset="0"/>
                <a:cs typeface="Arial" charset="0"/>
              </a:rPr>
              <a:t>R (Bhatt Murphy) v Independent Assessor</a:t>
            </a:r>
            <a:r>
              <a:rPr lang="en-GB" sz="1400" dirty="0">
                <a:solidFill>
                  <a:prstClr val="black"/>
                </a:solidFill>
                <a:latin typeface="Arial" charset="0"/>
                <a:cs typeface="Arial" charset="0"/>
              </a:rPr>
              <a:t> </a:t>
            </a:r>
          </a:p>
          <a:p>
            <a:pPr marL="457200" lvl="1" indent="0" algn="r">
              <a:spcBef>
                <a:spcPct val="0"/>
              </a:spcBef>
              <a:buNone/>
            </a:pPr>
            <a:r>
              <a:rPr lang="en-GB" sz="1400" dirty="0">
                <a:solidFill>
                  <a:prstClr val="black"/>
                </a:solidFill>
                <a:latin typeface="Arial" charset="0"/>
                <a:cs typeface="Arial" charset="0"/>
              </a:rPr>
              <a:t>[2008] EWCA </a:t>
            </a:r>
            <a:r>
              <a:rPr lang="en-GB" sz="1400" dirty="0" err="1">
                <a:solidFill>
                  <a:prstClr val="black"/>
                </a:solidFill>
                <a:latin typeface="Arial" charset="0"/>
                <a:cs typeface="Arial" charset="0"/>
              </a:rPr>
              <a:t>Civ</a:t>
            </a:r>
            <a:r>
              <a:rPr lang="en-GB" sz="1400" dirty="0">
                <a:solidFill>
                  <a:prstClr val="black"/>
                </a:solidFill>
                <a:latin typeface="Arial" charset="0"/>
                <a:cs typeface="Arial" charset="0"/>
              </a:rPr>
              <a:t> 755, Laws LJ, [41] and [48]</a:t>
            </a:r>
            <a:endParaRPr lang="en-GB" sz="1400" i="1" dirty="0">
              <a:solidFill>
                <a:prstClr val="black"/>
              </a:solidFill>
              <a:latin typeface="Arial" charset="0"/>
              <a:cs typeface="Arial" charset="0"/>
            </a:endParaRPr>
          </a:p>
          <a:p>
            <a:pPr marL="457200" lvl="1" indent="0">
              <a:spcBef>
                <a:spcPct val="0"/>
              </a:spcBef>
              <a:buNone/>
            </a:pPr>
            <a:endParaRPr lang="en-GB" sz="1600" i="1" dirty="0">
              <a:solidFill>
                <a:prstClr val="black"/>
              </a:solidFill>
              <a:latin typeface="Arial" charset="0"/>
              <a:cs typeface="Arial" charset="0"/>
            </a:endParaRPr>
          </a:p>
          <a:p>
            <a:pPr lvl="1">
              <a:spcBef>
                <a:spcPct val="0"/>
              </a:spcBef>
            </a:pPr>
            <a:r>
              <a:rPr lang="en-GB" sz="1600" i="1" dirty="0">
                <a:solidFill>
                  <a:prstClr val="black"/>
                </a:solidFill>
                <a:latin typeface="Arial" charset="0"/>
                <a:cs typeface="Arial" charset="0"/>
              </a:rPr>
              <a:t>But </a:t>
            </a:r>
            <a:r>
              <a:rPr lang="en-GB" sz="1600" dirty="0">
                <a:solidFill>
                  <a:prstClr val="black"/>
                </a:solidFill>
                <a:latin typeface="Arial" charset="0"/>
                <a:cs typeface="Arial" charset="0"/>
              </a:rPr>
              <a:t>where an authority promises to consult, good administration requires that it do so, barring a conflict with its statutory duty</a:t>
            </a:r>
          </a:p>
          <a:p>
            <a:pPr marL="914400" lvl="2" indent="0" algn="r">
              <a:spcBef>
                <a:spcPct val="0"/>
              </a:spcBef>
              <a:buNone/>
            </a:pPr>
            <a:r>
              <a:rPr lang="en-GB" sz="1400" i="1" dirty="0">
                <a:solidFill>
                  <a:prstClr val="black"/>
                </a:solidFill>
                <a:latin typeface="Arial" charset="0"/>
                <a:cs typeface="Arial" charset="0"/>
              </a:rPr>
              <a:t>AG for Hong Kong v Ng Yuen </a:t>
            </a:r>
            <a:r>
              <a:rPr lang="en-GB" sz="1400" i="1" dirty="0" err="1">
                <a:solidFill>
                  <a:prstClr val="black"/>
                </a:solidFill>
                <a:latin typeface="Arial" charset="0"/>
                <a:cs typeface="Arial" charset="0"/>
              </a:rPr>
              <a:t>Shiu</a:t>
            </a:r>
            <a:r>
              <a:rPr lang="en-GB" sz="1400" i="1" dirty="0">
                <a:solidFill>
                  <a:prstClr val="black"/>
                </a:solidFill>
                <a:latin typeface="Arial" charset="0"/>
                <a:cs typeface="Arial" charset="0"/>
              </a:rPr>
              <a:t> </a:t>
            </a:r>
          </a:p>
          <a:p>
            <a:pPr marL="914400" lvl="2" indent="0" algn="r">
              <a:spcBef>
                <a:spcPct val="0"/>
              </a:spcBef>
              <a:buNone/>
            </a:pPr>
            <a:r>
              <a:rPr lang="en-GB" sz="1400" dirty="0">
                <a:solidFill>
                  <a:prstClr val="black"/>
                </a:solidFill>
                <a:latin typeface="Arial" charset="0"/>
                <a:cs typeface="Arial" charset="0"/>
              </a:rPr>
              <a:t>[1983] AC 629 at 638G</a:t>
            </a:r>
            <a:endParaRPr lang="en-GB" sz="1400" i="1" dirty="0">
              <a:solidFill>
                <a:prstClr val="black"/>
              </a:solidFill>
              <a:latin typeface="Arial" charset="0"/>
              <a:cs typeface="Arial" charset="0"/>
            </a:endParaRPr>
          </a:p>
          <a:p>
            <a:pPr marL="457200" lvl="1" indent="0">
              <a:spcBef>
                <a:spcPct val="0"/>
              </a:spcBef>
              <a:buNone/>
            </a:pPr>
            <a:endParaRPr lang="en-GB" sz="1600" dirty="0">
              <a:solidFill>
                <a:prstClr val="black"/>
              </a:solidFill>
              <a:latin typeface="Arial" charset="0"/>
              <a:cs typeface="Arial" charset="0"/>
            </a:endParaRPr>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5" name="Picture 4" descr="What is a Service Promise &amp; Why is it so Important?">
            <a:extLst>
              <a:ext uri="{FF2B5EF4-FFF2-40B4-BE49-F238E27FC236}">
                <a16:creationId xmlns:a16="http://schemas.microsoft.com/office/drawing/2014/main" id="{D8EE9036-CE61-121E-AFB4-9C81850B7C6A}"/>
              </a:ext>
            </a:extLst>
          </p:cNvPr>
          <p:cNvPicPr>
            <a:picLocks noChangeAspect="1"/>
          </p:cNvPicPr>
          <p:nvPr/>
        </p:nvPicPr>
        <p:blipFill rotWithShape="1">
          <a:blip r:embed="rId3">
            <a:extLst>
              <a:ext uri="{28A0092B-C50C-407E-A947-70E740481C1C}">
                <a14:useLocalDpi xmlns:a14="http://schemas.microsoft.com/office/drawing/2010/main" val="0"/>
              </a:ext>
            </a:extLst>
          </a:blip>
          <a:srcRect l="24262" r="25217"/>
          <a:stretch/>
        </p:blipFill>
        <p:spPr bwMode="auto">
          <a:xfrm>
            <a:off x="323527" y="1581402"/>
            <a:ext cx="3024337" cy="4724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30174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a:t>
            </a:r>
            <a:r>
              <a:rPr lang="en-GB" sz="2600">
                <a:solidFill>
                  <a:srgbClr val="FF3399"/>
                </a:solidFill>
              </a:rPr>
              <a:t>of consultation 3</a:t>
            </a:r>
            <a:endParaRPr lang="en-GB" sz="2600" dirty="0">
              <a:solidFill>
                <a:srgbClr val="FF3399"/>
              </a:solidFill>
            </a:endParaRPr>
          </a:p>
        </p:txBody>
      </p:sp>
      <p:sp>
        <p:nvSpPr>
          <p:cNvPr id="3" name="Content Placeholder 2"/>
          <p:cNvSpPr>
            <a:spLocks noGrp="1"/>
          </p:cNvSpPr>
          <p:nvPr>
            <p:ph idx="1"/>
          </p:nvPr>
        </p:nvSpPr>
        <p:spPr/>
        <p:txBody>
          <a:bodyPr/>
          <a:lstStyle/>
          <a:p>
            <a:pPr marL="0" indent="0">
              <a:buNone/>
            </a:pPr>
            <a:endParaRPr lang="en-GB" sz="1600" i="1" dirty="0">
              <a:solidFill>
                <a:prstClr val="black"/>
              </a:solidFill>
              <a:latin typeface="Arial" panose="020B060402020202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GB" sz="1600" kern="100" dirty="0">
                <a:solidFill>
                  <a:srgbClr val="FF3399"/>
                </a:solidFill>
                <a:effectLst/>
                <a:latin typeface="Arial" panose="020B0604020202020204" pitchFamily="34" charset="0"/>
                <a:ea typeface="Calibri" panose="020F0502020204030204" pitchFamily="34" charset="0"/>
                <a:cs typeface="Arial" panose="020B0604020202020204" pitchFamily="34" charset="0"/>
              </a:rPr>
              <a:t>Promise</a:t>
            </a:r>
            <a:endParaRPr lang="en-GB" sz="1600" kern="100" dirty="0">
              <a:solidFill>
                <a:srgbClr val="FF3399"/>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GB" sz="1600" kern="100" dirty="0">
                <a:effectLst/>
                <a:latin typeface="Arial" panose="020B0604020202020204" pitchFamily="34" charset="0"/>
                <a:ea typeface="Calibri" panose="020F0502020204030204" pitchFamily="34" charset="0"/>
                <a:cs typeface="Arial" panose="020B0604020202020204" pitchFamily="34" charset="0"/>
              </a:rPr>
              <a:t>… and an express representation that there </a:t>
            </a:r>
            <a:r>
              <a:rPr lang="en-GB" sz="1600" i="1" kern="100" dirty="0">
                <a:effectLst/>
                <a:latin typeface="Arial" panose="020B0604020202020204" pitchFamily="34" charset="0"/>
                <a:ea typeface="Calibri" panose="020F0502020204030204" pitchFamily="34" charset="0"/>
                <a:cs typeface="Arial" panose="020B0604020202020204" pitchFamily="34" charset="0"/>
              </a:rPr>
              <a:t>will </a:t>
            </a:r>
            <a:r>
              <a:rPr lang="en-GB" sz="1600" kern="100" dirty="0">
                <a:effectLst/>
                <a:latin typeface="Arial" panose="020B0604020202020204" pitchFamily="34" charset="0"/>
                <a:ea typeface="Calibri" panose="020F0502020204030204" pitchFamily="34" charset="0"/>
                <a:cs typeface="Arial" panose="020B0604020202020204" pitchFamily="34" charset="0"/>
              </a:rPr>
              <a:t>be consultation may create a legitimate expectation</a:t>
            </a:r>
          </a:p>
          <a:p>
            <a:pPr marL="0" marR="0" indent="0" algn="r">
              <a:lnSpc>
                <a:spcPct val="107000"/>
              </a:lnSpc>
              <a:spcBef>
                <a:spcPts val="0"/>
              </a:spcBef>
              <a:spcAft>
                <a:spcPts val="800"/>
              </a:spcAft>
              <a:buNone/>
            </a:pPr>
            <a:r>
              <a:rPr lang="en-GB" sz="1400" i="1" kern="100" dirty="0">
                <a:effectLst/>
                <a:latin typeface="Arial" panose="020B0604020202020204" pitchFamily="34" charset="0"/>
                <a:ea typeface="Calibri" panose="020F0502020204030204" pitchFamily="34" charset="0"/>
                <a:cs typeface="Arial" panose="020B0604020202020204" pitchFamily="34" charset="0"/>
              </a:rPr>
              <a:t>R (Nadarajah) v Secretary of State for the Home Department</a:t>
            </a:r>
            <a:r>
              <a:rPr lang="en-GB" sz="1400" kern="100" dirty="0">
                <a:effectLst/>
                <a:latin typeface="Arial" panose="020B0604020202020204" pitchFamily="34" charset="0"/>
                <a:ea typeface="Calibri" panose="020F0502020204030204" pitchFamily="34" charset="0"/>
                <a:cs typeface="Arial" panose="020B0604020202020204" pitchFamily="34" charset="0"/>
              </a:rPr>
              <a:t> </a:t>
            </a:r>
          </a:p>
          <a:p>
            <a:pPr marL="0" marR="0" indent="0" algn="r">
              <a:lnSpc>
                <a:spcPct val="107000"/>
              </a:lnSpc>
              <a:spcBef>
                <a:spcPts val="0"/>
              </a:spcBef>
              <a:spcAft>
                <a:spcPts val="800"/>
              </a:spcAft>
              <a:buNone/>
            </a:pPr>
            <a:r>
              <a:rPr lang="en-GB" sz="1400" kern="100" dirty="0">
                <a:effectLst/>
                <a:latin typeface="Arial" panose="020B0604020202020204" pitchFamily="34" charset="0"/>
                <a:ea typeface="Calibri" panose="020F0502020204030204" pitchFamily="34" charset="0"/>
                <a:cs typeface="Arial" panose="020B0604020202020204" pitchFamily="34" charset="0"/>
              </a:rPr>
              <a:t>[2003] EWCA </a:t>
            </a:r>
            <a:r>
              <a:rPr lang="en-GB" sz="1400" kern="100" dirty="0" err="1">
                <a:effectLst/>
                <a:latin typeface="Arial" panose="020B0604020202020204" pitchFamily="34" charset="0"/>
                <a:ea typeface="Calibri" panose="020F0502020204030204" pitchFamily="34" charset="0"/>
                <a:cs typeface="Arial" panose="020B0604020202020204" pitchFamily="34" charset="0"/>
              </a:rPr>
              <a:t>Civ</a:t>
            </a:r>
            <a:r>
              <a:rPr lang="en-GB" sz="1400" kern="100" dirty="0">
                <a:effectLst/>
                <a:latin typeface="Arial" panose="020B0604020202020204" pitchFamily="34" charset="0"/>
                <a:ea typeface="Calibri" panose="020F0502020204030204" pitchFamily="34" charset="0"/>
                <a:cs typeface="Arial" panose="020B0604020202020204" pitchFamily="34" charset="0"/>
              </a:rPr>
              <a:t> 1768</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GB" sz="1600" kern="100" dirty="0">
                <a:solidFill>
                  <a:srgbClr val="FF3399"/>
                </a:solidFill>
                <a:effectLst/>
                <a:latin typeface="Arial" panose="020B0604020202020204" pitchFamily="34" charset="0"/>
                <a:ea typeface="Calibri" panose="020F0502020204030204" pitchFamily="34" charset="0"/>
                <a:cs typeface="Arial" panose="020B0604020202020204" pitchFamily="34" charset="0"/>
              </a:rPr>
              <a:t>Established practice</a:t>
            </a:r>
          </a:p>
          <a:p>
            <a:pPr marL="457200" marR="0" lvl="1" indent="0">
              <a:lnSpc>
                <a:spcPct val="107000"/>
              </a:lnSpc>
              <a:spcBef>
                <a:spcPts val="0"/>
              </a:spcBef>
              <a:spcAft>
                <a:spcPts val="800"/>
              </a:spcAft>
              <a:buNone/>
              <a:tabLst>
                <a:tab pos="914400" algn="l"/>
              </a:tabLst>
            </a:pPr>
            <a:endParaRPr lang="en-GB" sz="1600" kern="100" dirty="0">
              <a:solidFill>
                <a:srgbClr val="FF3399"/>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GB" sz="1600" kern="100" dirty="0">
                <a:effectLst/>
                <a:latin typeface="Arial" panose="020B0604020202020204" pitchFamily="34" charset="0"/>
                <a:ea typeface="Calibri" panose="020F0502020204030204" pitchFamily="34" charset="0"/>
                <a:cs typeface="Arial" panose="020B0604020202020204" pitchFamily="34" charset="0"/>
              </a:rPr>
              <a:t>… as may a practice of sufficient clarity and </a:t>
            </a:r>
            <a:r>
              <a:rPr lang="en-GB" sz="1600" kern="100" dirty="0" err="1">
                <a:effectLst/>
                <a:latin typeface="Arial" panose="020B0604020202020204" pitchFamily="34" charset="0"/>
                <a:ea typeface="Calibri" panose="020F0502020204030204" pitchFamily="34" charset="0"/>
                <a:cs typeface="Arial" panose="020B0604020202020204" pitchFamily="34" charset="0"/>
              </a:rPr>
              <a:t>unequivocality</a:t>
            </a: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r">
              <a:lnSpc>
                <a:spcPct val="107000"/>
              </a:lnSpc>
              <a:spcBef>
                <a:spcPts val="0"/>
              </a:spcBef>
              <a:spcAft>
                <a:spcPts val="800"/>
              </a:spcAft>
              <a:buNone/>
            </a:pPr>
            <a:r>
              <a:rPr lang="en-GB" sz="1400" i="1" kern="100" dirty="0">
                <a:effectLst/>
                <a:latin typeface="Arial" panose="020B0604020202020204" pitchFamily="34" charset="0"/>
                <a:ea typeface="Calibri" panose="020F0502020204030204" pitchFamily="34" charset="0"/>
                <a:cs typeface="Arial" panose="020B0604020202020204" pitchFamily="34" charset="0"/>
              </a:rPr>
              <a:t>R (Davies) v HMRC</a:t>
            </a:r>
            <a:r>
              <a:rPr lang="en-GB" sz="1400" kern="100" dirty="0">
                <a:effectLst/>
                <a:latin typeface="Arial" panose="020B0604020202020204" pitchFamily="34" charset="0"/>
                <a:ea typeface="Calibri" panose="020F0502020204030204" pitchFamily="34" charset="0"/>
                <a:cs typeface="Arial" panose="020B0604020202020204" pitchFamily="34" charset="0"/>
              </a:rPr>
              <a:t> [2011] 1 WLR 2625, per Lord Wilson at [49] and [58]</a:t>
            </a:r>
          </a:p>
          <a:p>
            <a:pPr marL="457200" marR="0" lvl="1" indent="0">
              <a:lnSpc>
                <a:spcPct val="107000"/>
              </a:lnSpc>
              <a:spcBef>
                <a:spcPts val="0"/>
              </a:spcBef>
              <a:spcAft>
                <a:spcPts val="800"/>
              </a:spcAft>
              <a:buNone/>
              <a:tabLst>
                <a:tab pos="914400" algn="l"/>
              </a:tabLst>
            </a:pPr>
            <a:endParaRPr lang="en-GB" sz="1100" kern="100" dirty="0">
              <a:solidFill>
                <a:srgbClr val="FF3399"/>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GB" sz="1600" kern="100" dirty="0">
                <a:solidFill>
                  <a:srgbClr val="FF3399"/>
                </a:solidFill>
                <a:effectLst/>
                <a:latin typeface="Arial" panose="020B0604020202020204" pitchFamily="34" charset="0"/>
                <a:ea typeface="Calibri" panose="020F0502020204030204" pitchFamily="34" charset="0"/>
                <a:cs typeface="Arial" panose="020B0604020202020204" pitchFamily="34" charset="0"/>
              </a:rPr>
              <a:t>Conspicuous unfairness</a:t>
            </a:r>
          </a:p>
          <a:p>
            <a:pPr lvl="1">
              <a:spcBef>
                <a:spcPct val="0"/>
              </a:spcBef>
            </a:pPr>
            <a:endParaRPr lang="en-GB" sz="1200" dirty="0">
              <a:solidFill>
                <a:prstClr val="black"/>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Tree>
    <p:extLst>
      <p:ext uri="{BB962C8B-B14F-4D97-AF65-F5344CB8AC3E}">
        <p14:creationId xmlns:p14="http://schemas.microsoft.com/office/powerpoint/2010/main" val="329110383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900" dirty="0"/>
              <a:t>Consultation: what does the duty entail?</a:t>
            </a:r>
          </a:p>
        </p:txBody>
      </p:sp>
    </p:spTree>
    <p:extLst>
      <p:ext uri="{BB962C8B-B14F-4D97-AF65-F5344CB8AC3E}">
        <p14:creationId xmlns:p14="http://schemas.microsoft.com/office/powerpoint/2010/main" val="345831825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General principles of consultation</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lvl="1">
              <a:spcBef>
                <a:spcPct val="0"/>
              </a:spcBef>
            </a:pPr>
            <a:r>
              <a:rPr lang="en-GB" sz="1600" dirty="0">
                <a:solidFill>
                  <a:prstClr val="black"/>
                </a:solidFill>
                <a:latin typeface="Arial" charset="0"/>
                <a:cs typeface="Arial" charset="0"/>
              </a:rPr>
              <a:t>What does the duty entail?</a:t>
            </a:r>
          </a:p>
          <a:p>
            <a:pPr marL="457200" lvl="1" indent="0">
              <a:spcBef>
                <a:spcPct val="0"/>
              </a:spcBef>
              <a:buNone/>
            </a:pPr>
            <a:endParaRPr lang="en-GB" sz="1600" dirty="0">
              <a:solidFill>
                <a:prstClr val="black"/>
              </a:solidFill>
              <a:latin typeface="Arial" charset="0"/>
              <a:cs typeface="Arial" charset="0"/>
            </a:endParaRPr>
          </a:p>
          <a:p>
            <a:pPr marL="457200" lvl="1" indent="0">
              <a:spcBef>
                <a:spcPct val="0"/>
              </a:spcBef>
              <a:buNone/>
            </a:pPr>
            <a:endParaRPr lang="en-GB" sz="1600" dirty="0">
              <a:solidFill>
                <a:prstClr val="black"/>
              </a:solidFill>
              <a:latin typeface="Arial" charset="0"/>
              <a:cs typeface="Arial" charset="0"/>
            </a:endParaRPr>
          </a:p>
          <a:p>
            <a:pPr lvl="2">
              <a:spcBef>
                <a:spcPct val="0"/>
              </a:spcBef>
            </a:pPr>
            <a:r>
              <a:rPr lang="en-GB" sz="1600" dirty="0">
                <a:solidFill>
                  <a:prstClr val="black"/>
                </a:solidFill>
                <a:latin typeface="Arial" charset="0"/>
                <a:cs typeface="Arial" charset="0"/>
              </a:rPr>
              <a:t>Remember the </a:t>
            </a:r>
            <a:r>
              <a:rPr lang="en-GB" sz="1600" dirty="0">
                <a:solidFill>
                  <a:srgbClr val="FF3399"/>
                </a:solidFill>
                <a:latin typeface="Arial" charset="0"/>
                <a:cs typeface="Arial" charset="0"/>
              </a:rPr>
              <a:t>4 </a:t>
            </a:r>
            <a:r>
              <a:rPr lang="en-GB" sz="1600" i="1" dirty="0">
                <a:solidFill>
                  <a:srgbClr val="FF3399"/>
                </a:solidFill>
                <a:latin typeface="Arial" charset="0"/>
                <a:cs typeface="Arial" charset="0"/>
              </a:rPr>
              <a:t>Sedley criteria</a:t>
            </a:r>
            <a:r>
              <a:rPr lang="en-GB" sz="1600" dirty="0">
                <a:solidFill>
                  <a:prstClr val="black"/>
                </a:solidFill>
                <a:latin typeface="Arial" charset="0"/>
                <a:cs typeface="Arial" charset="0"/>
              </a:rPr>
              <a:t>: </a:t>
            </a:r>
            <a:r>
              <a:rPr lang="en-GB" sz="1600" i="1" dirty="0">
                <a:solidFill>
                  <a:prstClr val="black"/>
                </a:solidFill>
                <a:latin typeface="Arial" charset="0"/>
                <a:cs typeface="Arial" charset="0"/>
              </a:rPr>
              <a:t>R v Brent LBC, ex </a:t>
            </a:r>
            <a:r>
              <a:rPr lang="en-GB" sz="1600" i="1" dirty="0" err="1">
                <a:solidFill>
                  <a:prstClr val="black"/>
                </a:solidFill>
                <a:latin typeface="Arial" charset="0"/>
                <a:cs typeface="Arial" charset="0"/>
              </a:rPr>
              <a:t>parte</a:t>
            </a:r>
            <a:r>
              <a:rPr lang="en-GB" sz="1600" i="1" dirty="0">
                <a:solidFill>
                  <a:prstClr val="black"/>
                </a:solidFill>
                <a:latin typeface="Arial" charset="0"/>
                <a:cs typeface="Arial" charset="0"/>
              </a:rPr>
              <a:t> Gunning </a:t>
            </a:r>
            <a:r>
              <a:rPr lang="en-GB" sz="1600" dirty="0">
                <a:solidFill>
                  <a:prstClr val="black"/>
                </a:solidFill>
                <a:latin typeface="Arial" charset="0"/>
                <a:cs typeface="Arial" charset="0"/>
              </a:rPr>
              <a:t>(1985) 84 LGR 168</a:t>
            </a:r>
          </a:p>
          <a:p>
            <a:pPr marL="457200" lvl="1" indent="0">
              <a:spcBef>
                <a:spcPct val="0"/>
              </a:spcBef>
              <a:buNone/>
            </a:pPr>
            <a:endParaRPr lang="en-GB" sz="1600" dirty="0">
              <a:solidFill>
                <a:prstClr val="black"/>
              </a:solidFill>
              <a:latin typeface="Arial" charset="0"/>
              <a:cs typeface="Arial" charset="0"/>
            </a:endParaRPr>
          </a:p>
          <a:p>
            <a:pPr lvl="3">
              <a:spcBef>
                <a:spcPct val="0"/>
              </a:spcBef>
            </a:pPr>
            <a:r>
              <a:rPr lang="en-GB" sz="1600" dirty="0">
                <a:solidFill>
                  <a:prstClr val="black"/>
                </a:solidFill>
                <a:latin typeface="Arial" charset="0"/>
                <a:cs typeface="Arial" charset="0"/>
              </a:rPr>
              <a:t>Consultation must occur at a time when proposals are still at a </a:t>
            </a:r>
            <a:r>
              <a:rPr lang="en-GB" sz="1600" dirty="0">
                <a:solidFill>
                  <a:srgbClr val="FF3399"/>
                </a:solidFill>
                <a:latin typeface="Arial" charset="0"/>
                <a:cs typeface="Arial" charset="0"/>
              </a:rPr>
              <a:t>formative stage</a:t>
            </a:r>
          </a:p>
          <a:p>
            <a:pPr lvl="3">
              <a:spcBef>
                <a:spcPct val="0"/>
              </a:spcBef>
            </a:pPr>
            <a:r>
              <a:rPr lang="en-GB" sz="1600" dirty="0">
                <a:solidFill>
                  <a:srgbClr val="FF3399"/>
                </a:solidFill>
                <a:latin typeface="Arial" charset="0"/>
                <a:cs typeface="Arial" charset="0"/>
              </a:rPr>
              <a:t>Sufficient information </a:t>
            </a:r>
            <a:r>
              <a:rPr lang="en-GB" sz="1600" dirty="0">
                <a:solidFill>
                  <a:prstClr val="black"/>
                </a:solidFill>
                <a:latin typeface="Arial" charset="0"/>
                <a:cs typeface="Arial" charset="0"/>
              </a:rPr>
              <a:t>must be given, to allow intelligent consideration and response</a:t>
            </a:r>
          </a:p>
          <a:p>
            <a:pPr lvl="3">
              <a:spcBef>
                <a:spcPct val="0"/>
              </a:spcBef>
            </a:pPr>
            <a:r>
              <a:rPr lang="en-GB" sz="1600" dirty="0">
                <a:solidFill>
                  <a:srgbClr val="FF3399"/>
                </a:solidFill>
                <a:latin typeface="Arial" charset="0"/>
                <a:cs typeface="Arial" charset="0"/>
              </a:rPr>
              <a:t>Adequate time </a:t>
            </a:r>
            <a:r>
              <a:rPr lang="en-GB" sz="1600" dirty="0">
                <a:solidFill>
                  <a:prstClr val="black"/>
                </a:solidFill>
                <a:latin typeface="Arial" charset="0"/>
                <a:cs typeface="Arial" charset="0"/>
              </a:rPr>
              <a:t>must be allowed for consideration and response</a:t>
            </a:r>
          </a:p>
          <a:p>
            <a:pPr lvl="3">
              <a:spcBef>
                <a:spcPct val="0"/>
              </a:spcBef>
            </a:pPr>
            <a:r>
              <a:rPr lang="en-GB" sz="1600" dirty="0">
                <a:solidFill>
                  <a:srgbClr val="FF3399"/>
                </a:solidFill>
                <a:latin typeface="Arial" charset="0"/>
                <a:cs typeface="Arial" charset="0"/>
              </a:rPr>
              <a:t>Responses </a:t>
            </a:r>
            <a:r>
              <a:rPr lang="en-GB" sz="1600" dirty="0">
                <a:solidFill>
                  <a:prstClr val="black"/>
                </a:solidFill>
                <a:latin typeface="Arial" charset="0"/>
                <a:cs typeface="Arial" charset="0"/>
              </a:rPr>
              <a:t>must be conscientiously </a:t>
            </a:r>
            <a:r>
              <a:rPr lang="en-GB" sz="1600" dirty="0">
                <a:solidFill>
                  <a:srgbClr val="FF3399"/>
                </a:solidFill>
                <a:latin typeface="Arial" charset="0"/>
                <a:cs typeface="Arial" charset="0"/>
              </a:rPr>
              <a:t>taken into account</a:t>
            </a:r>
          </a:p>
          <a:p>
            <a:pPr marL="914400" lvl="2" indent="0" algn="r">
              <a:spcBef>
                <a:spcPct val="0"/>
              </a:spcBef>
              <a:buNone/>
            </a:pPr>
            <a:endParaRPr lang="en-GB" sz="1600" i="1" dirty="0">
              <a:solidFill>
                <a:prstClr val="black"/>
              </a:solidFill>
              <a:latin typeface="Arial" charset="0"/>
              <a:cs typeface="Arial" charset="0"/>
            </a:endParaRPr>
          </a:p>
          <a:p>
            <a:pPr lvl="2">
              <a:spcBef>
                <a:spcPct val="0"/>
              </a:spcBef>
            </a:pPr>
            <a:r>
              <a:rPr lang="en-GB" sz="1600" i="1" dirty="0">
                <a:solidFill>
                  <a:schemeClr val="tx1">
                    <a:lumMod val="85000"/>
                    <a:lumOff val="15000"/>
                  </a:schemeClr>
                </a:solidFill>
                <a:latin typeface="Arial" charset="0"/>
                <a:cs typeface="Arial" charset="0"/>
              </a:rPr>
              <a:t>Plus </a:t>
            </a:r>
            <a:r>
              <a:rPr lang="en-GB" sz="1600" dirty="0">
                <a:solidFill>
                  <a:schemeClr val="tx1">
                    <a:lumMod val="85000"/>
                    <a:lumOff val="15000"/>
                  </a:schemeClr>
                </a:solidFill>
                <a:latin typeface="Arial" charset="0"/>
                <a:cs typeface="Arial" charset="0"/>
              </a:rPr>
              <a:t>such further requirements as may be imposed by statute …</a:t>
            </a:r>
          </a:p>
          <a:p>
            <a:pPr marL="457200" lvl="1" indent="0">
              <a:spcBef>
                <a:spcPct val="0"/>
              </a:spcBef>
              <a:buNone/>
            </a:pPr>
            <a:endParaRPr lang="en-GB" sz="1600" i="1" dirty="0">
              <a:solidFill>
                <a:srgbClr val="FF3399"/>
              </a:solidFill>
              <a:latin typeface="Arial" charset="0"/>
              <a:cs typeface="Arial" charset="0"/>
            </a:endParaRPr>
          </a:p>
          <a:p>
            <a:pPr>
              <a:spcBef>
                <a:spcPct val="0"/>
              </a:spcBef>
            </a:pPr>
            <a:endParaRPr lang="en-GB" sz="1600" dirty="0">
              <a:solidFill>
                <a:prstClr val="black"/>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lvl="2">
              <a:spcBef>
                <a:spcPct val="0"/>
              </a:spcBef>
            </a:pPr>
            <a:endParaRPr lang="en-GB" sz="14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spTree>
    <p:extLst>
      <p:ext uri="{BB962C8B-B14F-4D97-AF65-F5344CB8AC3E}">
        <p14:creationId xmlns:p14="http://schemas.microsoft.com/office/powerpoint/2010/main" val="168270164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FF3399"/>
                </a:solidFill>
              </a:rPr>
              <a:t>1. Formative stage</a:t>
            </a:r>
          </a:p>
        </p:txBody>
      </p:sp>
      <p:sp>
        <p:nvSpPr>
          <p:cNvPr id="3" name="Content Placeholder 2"/>
          <p:cNvSpPr>
            <a:spLocks noGrp="1"/>
          </p:cNvSpPr>
          <p:nvPr>
            <p:ph idx="1"/>
          </p:nvPr>
        </p:nvSpPr>
        <p:spPr/>
        <p:txBody>
          <a:bodyPr/>
          <a:lstStyle/>
          <a:p>
            <a:pPr marL="0" indent="0">
              <a:buNone/>
            </a:pPr>
            <a:endParaRPr lang="en-GB" sz="1000" i="1" dirty="0">
              <a:solidFill>
                <a:prstClr val="black"/>
              </a:solidFill>
              <a:latin typeface="Arial" charset="0"/>
              <a:cs typeface="Arial" charset="0"/>
            </a:endParaRPr>
          </a:p>
          <a:p>
            <a:pPr marL="0" indent="0">
              <a:buNone/>
            </a:pPr>
            <a:endParaRPr lang="en-GB" sz="1000" i="1" dirty="0">
              <a:solidFill>
                <a:prstClr val="black"/>
              </a:solidFill>
              <a:latin typeface="Arial" charset="0"/>
              <a:cs typeface="Arial" charset="0"/>
            </a:endParaRPr>
          </a:p>
          <a:p>
            <a:pPr marL="457200" lvl="1" indent="0">
              <a:spcBef>
                <a:spcPct val="0"/>
              </a:spcBef>
              <a:buNone/>
            </a:pPr>
            <a:endParaRPr lang="en-GB" sz="1600" i="1" dirty="0">
              <a:solidFill>
                <a:srgbClr val="FF3399"/>
              </a:solidFill>
              <a:latin typeface="Arial" charset="0"/>
              <a:cs typeface="Arial" charset="0"/>
            </a:endParaRPr>
          </a:p>
          <a:p>
            <a:pPr>
              <a:spcBef>
                <a:spcPct val="0"/>
              </a:spcBef>
            </a:pPr>
            <a:endParaRPr lang="en-GB" sz="1600" dirty="0">
              <a:solidFill>
                <a:prstClr val="black"/>
              </a:solidFill>
              <a:latin typeface="Arial" charset="0"/>
              <a:cs typeface="Arial" charset="0"/>
            </a:endParaRPr>
          </a:p>
          <a:p>
            <a:pPr>
              <a:spcBef>
                <a:spcPct val="0"/>
              </a:spcBef>
            </a:pPr>
            <a:endParaRPr lang="en-GB" sz="1400" dirty="0">
              <a:solidFill>
                <a:prstClr val="black"/>
              </a:solidFill>
              <a:latin typeface="Arial" charset="0"/>
              <a:cs typeface="Arial" charset="0"/>
            </a:endParaRPr>
          </a:p>
          <a:p>
            <a:pPr lvl="2">
              <a:spcBef>
                <a:spcPct val="0"/>
              </a:spcBef>
            </a:pPr>
            <a:endParaRPr lang="en-GB" sz="1400" dirty="0"/>
          </a:p>
        </p:txBody>
      </p:sp>
      <p:sp>
        <p:nvSpPr>
          <p:cNvPr id="4" name="TextBox 3">
            <a:extLst>
              <a:ext uri="{FF2B5EF4-FFF2-40B4-BE49-F238E27FC236}">
                <a16:creationId xmlns:a16="http://schemas.microsoft.com/office/drawing/2014/main" id="{AA507D6F-11D2-FB5D-510B-AE0ADF28500A}"/>
              </a:ext>
            </a:extLst>
          </p:cNvPr>
          <p:cNvSpPr txBox="1"/>
          <p:nvPr/>
        </p:nvSpPr>
        <p:spPr>
          <a:xfrm>
            <a:off x="467544" y="6453336"/>
            <a:ext cx="8208912" cy="215444"/>
          </a:xfrm>
          <a:prstGeom prst="rect">
            <a:avLst/>
          </a:prstGeom>
          <a:noFill/>
        </p:spPr>
        <p:txBody>
          <a:bodyPr wrap="square" rtlCol="0">
            <a:spAutoFit/>
          </a:bodyPr>
          <a:lstStyle/>
          <a:p>
            <a:pPr algn="ctr"/>
            <a:r>
              <a:rPr lang="en-GB" sz="800" dirty="0">
                <a:solidFill>
                  <a:srgbClr val="FF3399"/>
                </a:solidFill>
                <a:latin typeface="Arial" panose="020B0604020202020204" pitchFamily="34" charset="0"/>
                <a:cs typeface="Arial" panose="020B0604020202020204" pitchFamily="34" charset="0"/>
              </a:rPr>
              <a:t>© Dean Underwood and Josef Cannon, Cornerstone Barristers, June 2023</a:t>
            </a:r>
          </a:p>
        </p:txBody>
      </p:sp>
      <p:pic>
        <p:nvPicPr>
          <p:cNvPr id="6" name="Picture 5" descr="A cartoon pink dog in a corner&#10;&#10;Description automatically generated with low confidence">
            <a:extLst>
              <a:ext uri="{FF2B5EF4-FFF2-40B4-BE49-F238E27FC236}">
                <a16:creationId xmlns:a16="http://schemas.microsoft.com/office/drawing/2014/main" id="{5B06E198-FB1D-A7D3-2009-27D8DDEF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2816"/>
            <a:ext cx="4320480" cy="4320480"/>
          </a:xfrm>
          <a:prstGeom prst="rect">
            <a:avLst/>
          </a:prstGeom>
        </p:spPr>
      </p:pic>
      <p:sp>
        <p:nvSpPr>
          <p:cNvPr id="7" name="TextBox 6">
            <a:extLst>
              <a:ext uri="{FF2B5EF4-FFF2-40B4-BE49-F238E27FC236}">
                <a16:creationId xmlns:a16="http://schemas.microsoft.com/office/drawing/2014/main" id="{8421C234-D7D3-8F7F-4672-AB05046D60F1}"/>
              </a:ext>
            </a:extLst>
          </p:cNvPr>
          <p:cNvSpPr txBox="1"/>
          <p:nvPr/>
        </p:nvSpPr>
        <p:spPr>
          <a:xfrm>
            <a:off x="5292080" y="1772816"/>
            <a:ext cx="3240360" cy="4154984"/>
          </a:xfrm>
          <a:prstGeom prst="rect">
            <a:avLst/>
          </a:prstGeom>
          <a:noFill/>
        </p:spPr>
        <p:txBody>
          <a:bodyPr wrap="square" rtlCol="0">
            <a:spAutoFit/>
          </a:bodyPr>
          <a:lstStyle/>
          <a:p>
            <a:pPr marL="285750" indent="-285750">
              <a:buFontTx/>
              <a:buChar char="-"/>
            </a:pPr>
            <a:r>
              <a:rPr lang="en-GB" sz="2200" dirty="0">
                <a:latin typeface="Arial" panose="020B0604020202020204" pitchFamily="34" charset="0"/>
                <a:cs typeface="Arial" panose="020B0604020202020204" pitchFamily="34" charset="0"/>
              </a:rPr>
              <a:t>No </a:t>
            </a:r>
            <a:r>
              <a:rPr lang="en-GB" sz="2200" b="1" dirty="0">
                <a:latin typeface="Arial" panose="020B0604020202020204" pitchFamily="34" charset="0"/>
                <a:cs typeface="Arial" panose="020B0604020202020204" pitchFamily="34" charset="0"/>
              </a:rPr>
              <a:t>final decision </a:t>
            </a:r>
            <a:r>
              <a:rPr lang="en-GB" sz="2200" dirty="0">
                <a:latin typeface="Arial" panose="020B0604020202020204" pitchFamily="34" charset="0"/>
                <a:cs typeface="Arial" panose="020B0604020202020204" pitchFamily="34" charset="0"/>
              </a:rPr>
              <a:t>made</a:t>
            </a: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Ultimate outcome </a:t>
            </a:r>
            <a:r>
              <a:rPr lang="en-GB" sz="2200" b="1" dirty="0">
                <a:latin typeface="Arial" panose="020B0604020202020204" pitchFamily="34" charset="0"/>
                <a:cs typeface="Arial" panose="020B0604020202020204" pitchFamily="34" charset="0"/>
              </a:rPr>
              <a:t>could still be different</a:t>
            </a:r>
          </a:p>
          <a:p>
            <a:endParaRPr lang="en-GB" sz="2200" dirty="0">
              <a:latin typeface="Arial" panose="020B0604020202020204" pitchFamily="34" charset="0"/>
              <a:cs typeface="Arial" panose="020B0604020202020204" pitchFamily="34" charset="0"/>
            </a:endParaRPr>
          </a:p>
          <a:p>
            <a:pPr marL="285750" indent="-285750">
              <a:buFontTx/>
              <a:buChar char="-"/>
            </a:pPr>
            <a:r>
              <a:rPr lang="en-GB" sz="2200" dirty="0">
                <a:latin typeface="Arial" panose="020B0604020202020204" pitchFamily="34" charset="0"/>
                <a:cs typeface="Arial" panose="020B0604020202020204" pitchFamily="34" charset="0"/>
              </a:rPr>
              <a:t>Can consult on a ‘preferred option’: </a:t>
            </a:r>
            <a:r>
              <a:rPr lang="en-GB" sz="2200" i="1" dirty="0">
                <a:latin typeface="Arial" panose="020B0604020202020204" pitchFamily="34" charset="0"/>
                <a:cs typeface="Arial" panose="020B0604020202020204" pitchFamily="34" charset="0"/>
              </a:rPr>
              <a:t>Nichol v Gateshead MBC </a:t>
            </a:r>
            <a:r>
              <a:rPr lang="en-GB" sz="2200" dirty="0">
                <a:latin typeface="Arial" panose="020B0604020202020204" pitchFamily="34" charset="0"/>
                <a:cs typeface="Arial" panose="020B0604020202020204" pitchFamily="34" charset="0"/>
              </a:rPr>
              <a:t>(1988) 87 LGR 435</a:t>
            </a:r>
          </a:p>
        </p:txBody>
      </p:sp>
    </p:spTree>
    <p:extLst>
      <p:ext uri="{BB962C8B-B14F-4D97-AF65-F5344CB8AC3E}">
        <p14:creationId xmlns:p14="http://schemas.microsoft.com/office/powerpoint/2010/main" val="2832160504"/>
      </p:ext>
    </p:extLst>
  </p:cSld>
  <p:clrMapOvr>
    <a:masterClrMapping/>
  </p:clrMapOvr>
  <p:transition spd="med">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2322</Words>
  <Application>Microsoft Office PowerPoint</Application>
  <PresentationFormat>On-screen Show (4:3)</PresentationFormat>
  <Paragraphs>313</Paragraphs>
  <Slides>26</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1_Office Theme</vt:lpstr>
      <vt:lpstr>Consultation as a public law challenge  Principles and practice of public authority consultations and re-consultations    </vt:lpstr>
      <vt:lpstr>Introduction</vt:lpstr>
      <vt:lpstr>Consultation: when does a duty arise?</vt:lpstr>
      <vt:lpstr>General principles of consultation 1</vt:lpstr>
      <vt:lpstr>General principles of consultation 2</vt:lpstr>
      <vt:lpstr>General principles of consultation 3</vt:lpstr>
      <vt:lpstr>Consultation: what does the duty entail?</vt:lpstr>
      <vt:lpstr>General principles of consultation</vt:lpstr>
      <vt:lpstr>1. Formative stage</vt:lpstr>
      <vt:lpstr>2. Sufficient information given</vt:lpstr>
      <vt:lpstr>3. Adequate time given</vt:lpstr>
      <vt:lpstr>4. Conscientious consideration</vt:lpstr>
      <vt:lpstr>Consultation in context</vt:lpstr>
      <vt:lpstr>Consultation in context (1): Housing Act 2004</vt:lpstr>
      <vt:lpstr>Don’t lose heart!</vt:lpstr>
      <vt:lpstr>Consultation in context (2)</vt:lpstr>
      <vt:lpstr>Consultation in context (3)</vt:lpstr>
      <vt:lpstr>Re-consultation</vt:lpstr>
      <vt:lpstr>General principles of re-consultation</vt:lpstr>
      <vt:lpstr>General principles of re-consultation</vt:lpstr>
      <vt:lpstr>General principles of re-consultation</vt:lpstr>
      <vt:lpstr>Recent consultation decisions</vt:lpstr>
      <vt:lpstr>Recent consultation decisions</vt:lpstr>
      <vt:lpstr>Questions</vt:lpstr>
      <vt:lpstr>Consultation as a public law challenge  The principles and practice of public authority consultations and re-consultations    </vt:lpstr>
      <vt:lpstr> Dean Underwood and Josef Cannon  Cornerstone Barristers  2-3 Gray’s Inn Square  London WC1R 5JH  DX: LDE 316 Chancery Lane  T:  020 7242 4986  E:  dunderwood@cornerstonebarristers.com              jcannon@cornerstonebarristers.com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2023-06-05T18:26:21Z</dcterms:created>
  <dcterms:modified xsi:type="dcterms:W3CDTF">2023-06-09T08:30:55Z</dcterms:modified>
</cp:coreProperties>
</file>