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2">
  <p:sldMasterIdLst>
    <p:sldMasterId id="2147483667" r:id="rId1"/>
  </p:sldMasterIdLst>
  <p:notesMasterIdLst>
    <p:notesMasterId r:id="rId71"/>
  </p:notesMasterIdLst>
  <p:sldIdLst>
    <p:sldId id="294" r:id="rId2"/>
    <p:sldId id="295" r:id="rId3"/>
    <p:sldId id="366" r:id="rId4"/>
    <p:sldId id="367" r:id="rId5"/>
    <p:sldId id="370" r:id="rId6"/>
    <p:sldId id="371" r:id="rId7"/>
    <p:sldId id="372" r:id="rId8"/>
    <p:sldId id="373" r:id="rId9"/>
    <p:sldId id="374" r:id="rId10"/>
    <p:sldId id="375" r:id="rId11"/>
    <p:sldId id="376" r:id="rId12"/>
    <p:sldId id="377" r:id="rId13"/>
    <p:sldId id="378" r:id="rId14"/>
    <p:sldId id="380" r:id="rId15"/>
    <p:sldId id="381" r:id="rId16"/>
    <p:sldId id="382" r:id="rId17"/>
    <p:sldId id="383" r:id="rId18"/>
    <p:sldId id="384" r:id="rId19"/>
    <p:sldId id="385" r:id="rId20"/>
    <p:sldId id="339" r:id="rId21"/>
    <p:sldId id="302" r:id="rId22"/>
    <p:sldId id="299" r:id="rId23"/>
    <p:sldId id="316" r:id="rId24"/>
    <p:sldId id="343" r:id="rId25"/>
    <p:sldId id="344" r:id="rId26"/>
    <p:sldId id="345" r:id="rId27"/>
    <p:sldId id="346" r:id="rId28"/>
    <p:sldId id="347" r:id="rId29"/>
    <p:sldId id="348" r:id="rId30"/>
    <p:sldId id="349" r:id="rId31"/>
    <p:sldId id="350" r:id="rId32"/>
    <p:sldId id="351" r:id="rId33"/>
    <p:sldId id="352" r:id="rId34"/>
    <p:sldId id="353" r:id="rId35"/>
    <p:sldId id="354" r:id="rId36"/>
    <p:sldId id="355" r:id="rId37"/>
    <p:sldId id="356" r:id="rId38"/>
    <p:sldId id="357" r:id="rId39"/>
    <p:sldId id="358" r:id="rId40"/>
    <p:sldId id="359" r:id="rId41"/>
    <p:sldId id="360" r:id="rId42"/>
    <p:sldId id="361" r:id="rId43"/>
    <p:sldId id="341" r:id="rId44"/>
    <p:sldId id="387" r:id="rId45"/>
    <p:sldId id="386" r:id="rId46"/>
    <p:sldId id="392" r:id="rId47"/>
    <p:sldId id="389" r:id="rId48"/>
    <p:sldId id="388" r:id="rId49"/>
    <p:sldId id="390" r:id="rId50"/>
    <p:sldId id="391" r:id="rId51"/>
    <p:sldId id="393" r:id="rId52"/>
    <p:sldId id="394" r:id="rId53"/>
    <p:sldId id="395" r:id="rId54"/>
    <p:sldId id="396" r:id="rId55"/>
    <p:sldId id="397" r:id="rId56"/>
    <p:sldId id="399" r:id="rId57"/>
    <p:sldId id="398" r:id="rId58"/>
    <p:sldId id="400" r:id="rId59"/>
    <p:sldId id="401" r:id="rId60"/>
    <p:sldId id="402" r:id="rId61"/>
    <p:sldId id="403" r:id="rId62"/>
    <p:sldId id="404" r:id="rId63"/>
    <p:sldId id="405" r:id="rId64"/>
    <p:sldId id="342" r:id="rId65"/>
    <p:sldId id="362" r:id="rId66"/>
    <p:sldId id="363" r:id="rId67"/>
    <p:sldId id="365" r:id="rId68"/>
    <p:sldId id="364" r:id="rId69"/>
    <p:sldId id="297" r:id="rId70"/>
  </p:sldIdLst>
  <p:sldSz cx="9144000" cy="5143500" type="screen16x9"/>
  <p:notesSz cx="6858000" cy="9144000"/>
  <p:embeddedFontLst>
    <p:embeddedFont>
      <p:font typeface="Calibri" panose="020F0502020204030204" pitchFamily="34" charset="0"/>
      <p:regular r:id="rId72"/>
      <p:bold r:id="rId73"/>
      <p:italic r:id="rId74"/>
      <p:boldItalic r:id="rId75"/>
    </p:embeddedFont>
    <p:embeddedFont>
      <p:font typeface="Montserrat" panose="00000500000000000000" pitchFamily="2" charset="0"/>
      <p:regular r:id="rId76"/>
      <p:bold r:id="rId77"/>
      <p:italic r:id="rId78"/>
      <p:boldItalic r:id="rId79"/>
    </p:embeddedFont>
    <p:embeddedFont>
      <p:font typeface="Montserrat" panose="00000500000000000000" pitchFamily="2" charset="0"/>
      <p:regular r:id="rId76"/>
      <p:bold r:id="rId77"/>
      <p:italic r:id="rId78"/>
      <p:boldItalic r:id="rId79"/>
    </p:embeddedFont>
    <p:embeddedFont>
      <p:font typeface="Open Sans" panose="020B0606030504020204" pitchFamily="34" charset="0"/>
      <p:regular r:id="rId80"/>
      <p:bold r:id="rId81"/>
      <p:italic r:id="rId82"/>
      <p:boldItalic r:id="rId83"/>
    </p:embeddedFont>
    <p:embeddedFont>
      <p:font typeface="Roboto" panose="02000000000000000000" pitchFamily="2" charset="0"/>
      <p:regular r:id="rId84"/>
      <p:bold r:id="rId85"/>
      <p:italic r:id="rId86"/>
      <p:boldItalic r:id="rId87"/>
    </p:embeddedFont>
    <p:embeddedFont>
      <p:font typeface="Roboto" panose="02000000000000000000" pitchFamily="2" charset="0"/>
      <p:regular r:id="rId84"/>
      <p:bold r:id="rId85"/>
      <p:italic r:id="rId86"/>
      <p:boldItalic r:id="rId87"/>
    </p:embeddedFont>
    <p:embeddedFont>
      <p:font typeface="Verdana" panose="020B0604030504040204" pitchFamily="34"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C594"/>
    <a:srgbClr val="F2F6F6"/>
    <a:srgbClr val="C6DADA"/>
    <a:srgbClr val="374646"/>
    <a:srgbClr val="F05A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97E755-C6C0-493F-A988-B7DA6ADB126D}">
  <a:tblStyle styleId="{9297E755-C6C0-493F-A988-B7DA6ADB126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2"/>
    <p:restoredTop sz="94697"/>
  </p:normalViewPr>
  <p:slideViewPr>
    <p:cSldViewPr snapToGrid="0">
      <p:cViewPr varScale="1">
        <p:scale>
          <a:sx n="132" d="100"/>
          <a:sy n="132" d="100"/>
        </p:scale>
        <p:origin x="912"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3.fntdata"/><Relationship Id="rId89" Type="http://schemas.openxmlformats.org/officeDocument/2006/relationships/font" Target="fonts/font1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font" Target="fonts/font19.fntdata"/><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font" Target="fonts/font14.fntdata"/><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font" Target="fonts/font17.fntdata"/><Relationship Id="rId9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notesMaster" Target="notesMasters/notesMaster1.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6.fntdata"/><Relationship Id="rId61" Type="http://schemas.openxmlformats.org/officeDocument/2006/relationships/slide" Target="slides/slide60.xml"/><Relationship Id="rId82"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6682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Section 1 Bill: amends s92K Housing and Regen Act 2008</a:t>
            </a:r>
          </a:p>
        </p:txBody>
      </p:sp>
    </p:spTree>
    <p:extLst>
      <p:ext uri="{BB962C8B-B14F-4D97-AF65-F5344CB8AC3E}">
        <p14:creationId xmlns:p14="http://schemas.microsoft.com/office/powerpoint/2010/main" val="2208029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dirty="0">
                <a:solidFill>
                  <a:srgbClr val="000000"/>
                </a:solidFill>
                <a:effectLst/>
                <a:latin typeface="Times New Roman" panose="02020603050405020304" pitchFamily="18" charset="0"/>
              </a:rPr>
              <a:t>"The object of awarding damages against a landlord for breach of his covenant to repair is not to punish the landlord but, so far as money can, to restore the tenant to the position he would have been in had there been no breach. This object will not be achieved by applying one set of rules to all cases regardless of the particular circumstances of the case. The facts of each case must be looked at carefully to see what damage the tenant has suffered and how he may be fairly compensated by a monetary award."</a:t>
            </a:r>
            <a:endParaRPr lang="en-GB" dirty="0"/>
          </a:p>
        </p:txBody>
      </p:sp>
    </p:spTree>
    <p:extLst>
      <p:ext uri="{BB962C8B-B14F-4D97-AF65-F5344CB8AC3E}">
        <p14:creationId xmlns:p14="http://schemas.microsoft.com/office/powerpoint/2010/main" val="1780556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4883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A">
    <p:bg>
      <p:bgRef idx="1001">
        <a:schemeClr val="bg2"/>
      </p:bgRef>
    </p:bg>
    <p:spTree>
      <p:nvGrpSpPr>
        <p:cNvPr id="1" name="Shape 8"/>
        <p:cNvGrpSpPr/>
        <p:nvPr/>
      </p:nvGrpSpPr>
      <p:grpSpPr>
        <a:xfrm>
          <a:off x="0" y="0"/>
          <a:ext cx="0" cy="0"/>
          <a:chOff x="0" y="0"/>
          <a:chExt cx="0" cy="0"/>
        </a:xfrm>
      </p:grpSpPr>
      <p:pic>
        <p:nvPicPr>
          <p:cNvPr id="7" name="Graphic 6">
            <a:extLst>
              <a:ext uri="{FF2B5EF4-FFF2-40B4-BE49-F238E27FC236}">
                <a16:creationId xmlns:a16="http://schemas.microsoft.com/office/drawing/2014/main" id="{66ADB9AD-7F88-929A-51A3-394740C0D0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0" y="387914"/>
            <a:ext cx="1214555" cy="380721"/>
          </a:xfrm>
          <a:prstGeom prst="rect">
            <a:avLst/>
          </a:prstGeom>
        </p:spPr>
      </p:pic>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541762" y="1503133"/>
            <a:ext cx="7406923" cy="1155700"/>
          </a:xfrm>
          <a:prstGeom prst="rect">
            <a:avLst/>
          </a:prstGeom>
        </p:spPr>
        <p:txBody>
          <a:bodyPr anchor="ctr"/>
          <a:lstStyle>
            <a:lvl1pPr algn="l">
              <a:defRPr sz="48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Presentation title in two lines if need be</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769660" y="3583495"/>
            <a:ext cx="6090771" cy="342867"/>
          </a:xfrm>
          <a:prstGeom prst="rect">
            <a:avLst/>
          </a:prstGeom>
        </p:spPr>
        <p:txBody>
          <a:bodyPr anchor="ctr"/>
          <a:lstStyle>
            <a:lvl1pPr algn="l">
              <a:defRPr sz="1400" b="1">
                <a:solidFill>
                  <a:schemeClr val="tx1"/>
                </a:solidFill>
                <a:latin typeface="+mj-lt"/>
              </a:defRPr>
            </a:lvl1pPr>
          </a:lstStyle>
          <a:p>
            <a:pPr lvl="0"/>
            <a:r>
              <a:rPr lang="en-GB" noProof="0"/>
              <a:t>Speaker One · Speaker Two</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769194" y="3926362"/>
            <a:ext cx="6091237" cy="279689"/>
          </a:xfrm>
          <a:prstGeom prst="rect">
            <a:avLst/>
          </a:prstGeom>
        </p:spPr>
        <p:txBody>
          <a:bodyPr anchor="ctr"/>
          <a:lstStyle>
            <a:lvl1pPr algn="l">
              <a:defRPr sz="800">
                <a:solidFill>
                  <a:schemeClr val="tx1"/>
                </a:solidFill>
                <a:latin typeface="+mn-lt"/>
              </a:defRPr>
            </a:lvl1pPr>
          </a:lstStyle>
          <a:p>
            <a:pPr lvl="0"/>
            <a:r>
              <a:rPr lang="en-GB" noProof="0"/>
              <a:t>November 2022</a:t>
            </a:r>
          </a:p>
        </p:txBody>
      </p:sp>
      <p:cxnSp>
        <p:nvCxnSpPr>
          <p:cNvPr id="4" name="Straight Connector 3">
            <a:extLst>
              <a:ext uri="{FF2B5EF4-FFF2-40B4-BE49-F238E27FC236}">
                <a16:creationId xmlns:a16="http://schemas.microsoft.com/office/drawing/2014/main" id="{74E45E82-58EC-70BA-0BDB-5867FC7D2BA4}"/>
              </a:ext>
            </a:extLst>
          </p:cNvPr>
          <p:cNvCxnSpPr>
            <a:cxnSpLocks/>
          </p:cNvCxnSpPr>
          <p:nvPr userDrawn="1"/>
        </p:nvCxnSpPr>
        <p:spPr>
          <a:xfrm>
            <a:off x="676484" y="3520010"/>
            <a:ext cx="0" cy="756745"/>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309981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 @cornerstonebarr</a:t>
            </a:r>
          </a:p>
        </p:txBody>
      </p:sp>
      <p:pic>
        <p:nvPicPr>
          <p:cNvPr id="3" name="Graphic 2">
            <a:extLst>
              <a:ext uri="{FF2B5EF4-FFF2-40B4-BE49-F238E27FC236}">
                <a16:creationId xmlns:a16="http://schemas.microsoft.com/office/drawing/2014/main" id="{EA38D24E-3EFA-58B1-0426-258BD1BAB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7075" y="1036240"/>
            <a:ext cx="2659678" cy="380720"/>
          </a:xfrm>
          <a:prstGeom prst="rect">
            <a:avLst/>
          </a:prstGeom>
        </p:spPr>
      </p:pic>
      <p:pic>
        <p:nvPicPr>
          <p:cNvPr id="6" name="Graphic 5">
            <a:extLst>
              <a:ext uri="{FF2B5EF4-FFF2-40B4-BE49-F238E27FC236}">
                <a16:creationId xmlns:a16="http://schemas.microsoft.com/office/drawing/2014/main" id="{A0E4AB4A-2DE8-3F54-5BB4-E15B6FC1E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108561" y="5066068"/>
            <a:ext cx="2659678" cy="380720"/>
          </a:xfrm>
          <a:prstGeom prst="rect">
            <a:avLst/>
          </a:prstGeom>
        </p:spPr>
      </p:pic>
      <p:sp>
        <p:nvSpPr>
          <p:cNvPr id="2" name="Google Shape;213;p25">
            <a:extLst>
              <a:ext uri="{FF2B5EF4-FFF2-40B4-BE49-F238E27FC236}">
                <a16:creationId xmlns:a16="http://schemas.microsoft.com/office/drawing/2014/main" id="{22C5520D-ADA8-7B6C-A92C-F87D3924FD92}"/>
              </a:ext>
            </a:extLst>
          </p:cNvPr>
          <p:cNvSpPr/>
          <p:nvPr userDrawn="1"/>
        </p:nvSpPr>
        <p:spPr>
          <a:xfrm>
            <a:off x="746539" y="1240824"/>
            <a:ext cx="1432200" cy="1432200"/>
          </a:xfrm>
          <a:prstGeom prst="ellipse">
            <a:avLst/>
          </a:prstGeom>
          <a:solidFill>
            <a:srgbClr val="5FC5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4;p25">
            <a:extLst>
              <a:ext uri="{FF2B5EF4-FFF2-40B4-BE49-F238E27FC236}">
                <a16:creationId xmlns:a16="http://schemas.microsoft.com/office/drawing/2014/main" id="{E830B0A3-AA7B-020F-0A28-7A2EA3E4877E}"/>
              </a:ext>
            </a:extLst>
          </p:cNvPr>
          <p:cNvSpPr txBox="1">
            <a:spLocks noGrp="1"/>
          </p:cNvSpPr>
          <p:nvPr>
            <p:ph type="title"/>
          </p:nvPr>
        </p:nvSpPr>
        <p:spPr>
          <a:xfrm>
            <a:off x="705475" y="3075100"/>
            <a:ext cx="6161700" cy="841800"/>
          </a:xfrm>
          <a:prstGeom prst="rect">
            <a:avLst/>
          </a:prstGeom>
        </p:spPr>
        <p:txBody>
          <a:bodyPr spcFirstLastPara="1" wrap="square" lIns="91425" tIns="91425" rIns="91425" bIns="91425" anchor="ctr" anchorCtr="0">
            <a:noAutofit/>
          </a:bodyPr>
          <a:lstStyle>
            <a:lvl1pPr>
              <a:defRPr sz="3200">
                <a:solidFill>
                  <a:schemeClr val="tx1"/>
                </a:solidFill>
              </a:defRPr>
            </a:lvl1pPr>
          </a:lstStyle>
          <a:p>
            <a:pPr marL="0" lvl="0" indent="0" algn="l" rtl="0">
              <a:spcBef>
                <a:spcPts val="0"/>
              </a:spcBef>
              <a:spcAft>
                <a:spcPts val="0"/>
              </a:spcAft>
              <a:buNone/>
            </a:pPr>
            <a:r>
              <a:rPr lang="en" dirty="0"/>
              <a:t>Name of the section</a:t>
            </a:r>
            <a:endParaRPr dirty="0"/>
          </a:p>
        </p:txBody>
      </p:sp>
      <p:sp>
        <p:nvSpPr>
          <p:cNvPr id="8" name="Google Shape;216;p25">
            <a:extLst>
              <a:ext uri="{FF2B5EF4-FFF2-40B4-BE49-F238E27FC236}">
                <a16:creationId xmlns:a16="http://schemas.microsoft.com/office/drawing/2014/main" id="{F27E0EC1-1367-7154-3B4D-885616A44096}"/>
              </a:ext>
            </a:extLst>
          </p:cNvPr>
          <p:cNvSpPr txBox="1">
            <a:spLocks noGrp="1"/>
          </p:cNvSpPr>
          <p:nvPr>
            <p:ph type="subTitle" idx="1"/>
          </p:nvPr>
        </p:nvSpPr>
        <p:spPr>
          <a:xfrm>
            <a:off x="705600" y="3855550"/>
            <a:ext cx="6161700" cy="375000"/>
          </a:xfrm>
          <a:prstGeom prst="rect">
            <a:avLst/>
          </a:prstGeom>
        </p:spPr>
        <p:txBody>
          <a:bodyPr spcFirstLastPara="1" wrap="square" lIns="91425" tIns="91425" rIns="91425" bIns="91425" anchor="t" anchorCtr="0">
            <a:noAutofit/>
          </a:bodyPr>
          <a:lstStyle>
            <a:lvl1pPr>
              <a:defRPr sz="1200">
                <a:solidFill>
                  <a:schemeClr val="tx1"/>
                </a:solidFill>
                <a:latin typeface="+mn-lt"/>
              </a:defRPr>
            </a:lvl1pPr>
          </a:lstStyle>
          <a:p>
            <a:pPr marL="0" lvl="0" indent="0" algn="l" rtl="0">
              <a:spcBef>
                <a:spcPts val="0"/>
              </a:spcBef>
              <a:spcAft>
                <a:spcPts val="0"/>
              </a:spcAft>
              <a:buNone/>
            </a:pPr>
            <a:r>
              <a:rPr lang="en" dirty="0"/>
              <a:t>You can enter a subtitle here if you need it</a:t>
            </a:r>
            <a:endParaRPr dirty="0"/>
          </a:p>
        </p:txBody>
      </p:sp>
      <p:sp>
        <p:nvSpPr>
          <p:cNvPr id="50" name="Text Placeholder 49">
            <a:extLst>
              <a:ext uri="{FF2B5EF4-FFF2-40B4-BE49-F238E27FC236}">
                <a16:creationId xmlns:a16="http://schemas.microsoft.com/office/drawing/2014/main" id="{33C7017C-4B1C-BA88-55D5-818E95549D56}"/>
              </a:ext>
            </a:extLst>
          </p:cNvPr>
          <p:cNvSpPr>
            <a:spLocks noGrp="1"/>
          </p:cNvSpPr>
          <p:nvPr>
            <p:ph type="body" sz="quarter" idx="10" hasCustomPrompt="1"/>
          </p:nvPr>
        </p:nvSpPr>
        <p:spPr>
          <a:xfrm>
            <a:off x="705475" y="1160463"/>
            <a:ext cx="1472575" cy="1512887"/>
          </a:xfrm>
          <a:prstGeom prst="rect">
            <a:avLst/>
          </a:prstGeom>
        </p:spPr>
        <p:txBody>
          <a:bodyPr anchor="ctr"/>
          <a:lstStyle>
            <a:lvl1pPr algn="ctr">
              <a:defRPr sz="6000" b="1">
                <a:solidFill>
                  <a:schemeClr val="tx1"/>
                </a:solidFill>
                <a:latin typeface="+mj-lt"/>
              </a:defRPr>
            </a:lvl1pPr>
          </a:lstStyle>
          <a:p>
            <a:pPr lvl="0"/>
            <a:r>
              <a:rPr lang="en-US" dirty="0"/>
              <a:t>01</a:t>
            </a:r>
            <a:endParaRPr lang="en-GB" dirty="0"/>
          </a:p>
        </p:txBody>
      </p:sp>
    </p:spTree>
    <p:extLst>
      <p:ext uri="{BB962C8B-B14F-4D97-AF65-F5344CB8AC3E}">
        <p14:creationId xmlns:p14="http://schemas.microsoft.com/office/powerpoint/2010/main" val="1413753383"/>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 @cornerstonebarr</a:t>
            </a:r>
          </a:p>
        </p:txBody>
      </p:sp>
      <p:pic>
        <p:nvPicPr>
          <p:cNvPr id="3" name="Graphic 2">
            <a:extLst>
              <a:ext uri="{FF2B5EF4-FFF2-40B4-BE49-F238E27FC236}">
                <a16:creationId xmlns:a16="http://schemas.microsoft.com/office/drawing/2014/main" id="{EA38D24E-3EFA-58B1-0426-258BD1BAB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7075" y="1036240"/>
            <a:ext cx="2659678" cy="380720"/>
          </a:xfrm>
          <a:prstGeom prst="rect">
            <a:avLst/>
          </a:prstGeom>
        </p:spPr>
      </p:pic>
      <p:pic>
        <p:nvPicPr>
          <p:cNvPr id="6" name="Graphic 5">
            <a:extLst>
              <a:ext uri="{FF2B5EF4-FFF2-40B4-BE49-F238E27FC236}">
                <a16:creationId xmlns:a16="http://schemas.microsoft.com/office/drawing/2014/main" id="{A0E4AB4A-2DE8-3F54-5BB4-E15B6FC1E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108561" y="5066068"/>
            <a:ext cx="2659678" cy="380720"/>
          </a:xfrm>
          <a:prstGeom prst="rect">
            <a:avLst/>
          </a:prstGeom>
        </p:spPr>
      </p:pic>
      <p:sp>
        <p:nvSpPr>
          <p:cNvPr id="2" name="Google Shape;213;p25">
            <a:extLst>
              <a:ext uri="{FF2B5EF4-FFF2-40B4-BE49-F238E27FC236}">
                <a16:creationId xmlns:a16="http://schemas.microsoft.com/office/drawing/2014/main" id="{22C5520D-ADA8-7B6C-A92C-F87D3924FD92}"/>
              </a:ext>
            </a:extLst>
          </p:cNvPr>
          <p:cNvSpPr/>
          <p:nvPr userDrawn="1"/>
        </p:nvSpPr>
        <p:spPr>
          <a:xfrm>
            <a:off x="746539" y="1240824"/>
            <a:ext cx="1432200" cy="1432200"/>
          </a:xfrm>
          <a:prstGeom prst="ellipse">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4;p25">
            <a:extLst>
              <a:ext uri="{FF2B5EF4-FFF2-40B4-BE49-F238E27FC236}">
                <a16:creationId xmlns:a16="http://schemas.microsoft.com/office/drawing/2014/main" id="{E830B0A3-AA7B-020F-0A28-7A2EA3E4877E}"/>
              </a:ext>
            </a:extLst>
          </p:cNvPr>
          <p:cNvSpPr txBox="1">
            <a:spLocks noGrp="1"/>
          </p:cNvSpPr>
          <p:nvPr>
            <p:ph type="title"/>
          </p:nvPr>
        </p:nvSpPr>
        <p:spPr>
          <a:xfrm>
            <a:off x="705475" y="3075100"/>
            <a:ext cx="6161700" cy="841800"/>
          </a:xfrm>
          <a:prstGeom prst="rect">
            <a:avLst/>
          </a:prstGeom>
        </p:spPr>
        <p:txBody>
          <a:bodyPr spcFirstLastPara="1" wrap="square" lIns="91425" tIns="91425" rIns="91425" bIns="91425" anchor="ctr" anchorCtr="0">
            <a:noAutofit/>
          </a:bodyPr>
          <a:lstStyle>
            <a:lvl1pPr>
              <a:defRPr sz="3200">
                <a:solidFill>
                  <a:schemeClr val="tx1"/>
                </a:solidFill>
              </a:defRPr>
            </a:lvl1pPr>
          </a:lstStyle>
          <a:p>
            <a:pPr marL="0" lvl="0" indent="0" algn="l" rtl="0">
              <a:spcBef>
                <a:spcPts val="0"/>
              </a:spcBef>
              <a:spcAft>
                <a:spcPts val="0"/>
              </a:spcAft>
              <a:buNone/>
            </a:pPr>
            <a:r>
              <a:rPr lang="en" dirty="0"/>
              <a:t>Name of the section</a:t>
            </a:r>
            <a:endParaRPr dirty="0"/>
          </a:p>
        </p:txBody>
      </p:sp>
      <p:sp>
        <p:nvSpPr>
          <p:cNvPr id="8" name="Google Shape;216;p25">
            <a:extLst>
              <a:ext uri="{FF2B5EF4-FFF2-40B4-BE49-F238E27FC236}">
                <a16:creationId xmlns:a16="http://schemas.microsoft.com/office/drawing/2014/main" id="{F27E0EC1-1367-7154-3B4D-885616A44096}"/>
              </a:ext>
            </a:extLst>
          </p:cNvPr>
          <p:cNvSpPr txBox="1">
            <a:spLocks noGrp="1"/>
          </p:cNvSpPr>
          <p:nvPr>
            <p:ph type="subTitle" idx="1"/>
          </p:nvPr>
        </p:nvSpPr>
        <p:spPr>
          <a:xfrm>
            <a:off x="705600" y="3855550"/>
            <a:ext cx="6161700" cy="375000"/>
          </a:xfrm>
          <a:prstGeom prst="rect">
            <a:avLst/>
          </a:prstGeom>
        </p:spPr>
        <p:txBody>
          <a:bodyPr spcFirstLastPara="1" wrap="square" lIns="91425" tIns="91425" rIns="91425" bIns="91425" anchor="t" anchorCtr="0">
            <a:noAutofit/>
          </a:bodyPr>
          <a:lstStyle>
            <a:lvl1pPr>
              <a:defRPr sz="1200">
                <a:solidFill>
                  <a:schemeClr val="tx1"/>
                </a:solidFill>
                <a:latin typeface="+mn-lt"/>
              </a:defRPr>
            </a:lvl1pPr>
          </a:lstStyle>
          <a:p>
            <a:pPr marL="0" lvl="0" indent="0" algn="l" rtl="0">
              <a:spcBef>
                <a:spcPts val="0"/>
              </a:spcBef>
              <a:spcAft>
                <a:spcPts val="0"/>
              </a:spcAft>
              <a:buNone/>
            </a:pPr>
            <a:r>
              <a:rPr lang="en" dirty="0"/>
              <a:t>You can enter a subtitle here if you need it</a:t>
            </a:r>
            <a:endParaRPr dirty="0"/>
          </a:p>
        </p:txBody>
      </p:sp>
      <p:sp>
        <p:nvSpPr>
          <p:cNvPr id="50" name="Text Placeholder 49">
            <a:extLst>
              <a:ext uri="{FF2B5EF4-FFF2-40B4-BE49-F238E27FC236}">
                <a16:creationId xmlns:a16="http://schemas.microsoft.com/office/drawing/2014/main" id="{33C7017C-4B1C-BA88-55D5-818E95549D56}"/>
              </a:ext>
            </a:extLst>
          </p:cNvPr>
          <p:cNvSpPr>
            <a:spLocks noGrp="1"/>
          </p:cNvSpPr>
          <p:nvPr>
            <p:ph type="body" sz="quarter" idx="10" hasCustomPrompt="1"/>
          </p:nvPr>
        </p:nvSpPr>
        <p:spPr>
          <a:xfrm>
            <a:off x="705475" y="1160463"/>
            <a:ext cx="1472575" cy="1512887"/>
          </a:xfrm>
          <a:prstGeom prst="rect">
            <a:avLst/>
          </a:prstGeom>
        </p:spPr>
        <p:txBody>
          <a:bodyPr anchor="ctr"/>
          <a:lstStyle>
            <a:lvl1pPr algn="ctr">
              <a:defRPr sz="6000" b="1">
                <a:solidFill>
                  <a:schemeClr val="bg1"/>
                </a:solidFill>
                <a:latin typeface="+mj-lt"/>
              </a:defRPr>
            </a:lvl1pPr>
          </a:lstStyle>
          <a:p>
            <a:pPr lvl="0"/>
            <a:r>
              <a:rPr lang="en-US" dirty="0"/>
              <a:t>01</a:t>
            </a:r>
            <a:endParaRPr lang="en-GB" dirty="0"/>
          </a:p>
        </p:txBody>
      </p:sp>
    </p:spTree>
    <p:extLst>
      <p:ext uri="{BB962C8B-B14F-4D97-AF65-F5344CB8AC3E}">
        <p14:creationId xmlns:p14="http://schemas.microsoft.com/office/powerpoint/2010/main" val="208465976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2312921"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Two bubbles with text</a:t>
            </a:r>
            <a:endParaRPr dirty="0"/>
          </a:p>
        </p:txBody>
      </p:sp>
      <p:sp>
        <p:nvSpPr>
          <p:cNvPr id="44" name="Google Shape;174;p24">
            <a:extLst>
              <a:ext uri="{FF2B5EF4-FFF2-40B4-BE49-F238E27FC236}">
                <a16:creationId xmlns:a16="http://schemas.microsoft.com/office/drawing/2014/main" id="{B9CC32EE-DEC2-491E-2FF5-C248D8ED1E23}"/>
              </a:ext>
            </a:extLst>
          </p:cNvPr>
          <p:cNvSpPr txBox="1">
            <a:spLocks noGrp="1"/>
          </p:cNvSpPr>
          <p:nvPr>
            <p:ph type="subTitle" idx="1"/>
          </p:nvPr>
        </p:nvSpPr>
        <p:spPr>
          <a:xfrm>
            <a:off x="1180854" y="2809353"/>
            <a:ext cx="2998834"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2312921"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2583821"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8253" y="1268502"/>
            <a:ext cx="2659678" cy="380720"/>
          </a:xfrm>
          <a:prstGeom prst="rect">
            <a:avLst/>
          </a:prstGeom>
        </p:spPr>
      </p:pic>
      <p:sp>
        <p:nvSpPr>
          <p:cNvPr id="86" name="Google Shape;171;p24">
            <a:extLst>
              <a:ext uri="{FF2B5EF4-FFF2-40B4-BE49-F238E27FC236}">
                <a16:creationId xmlns:a16="http://schemas.microsoft.com/office/drawing/2014/main" id="{9282BBD2-7C69-A20A-5278-5575E9C37038}"/>
              </a:ext>
            </a:extLst>
          </p:cNvPr>
          <p:cNvSpPr/>
          <p:nvPr userDrawn="1"/>
        </p:nvSpPr>
        <p:spPr>
          <a:xfrm>
            <a:off x="6096381" y="1622751"/>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9;p24">
            <a:extLst>
              <a:ext uri="{FF2B5EF4-FFF2-40B4-BE49-F238E27FC236}">
                <a16:creationId xmlns:a16="http://schemas.microsoft.com/office/drawing/2014/main" id="{51BD6611-672D-7E2C-F11F-663006B7BECC}"/>
              </a:ext>
            </a:extLst>
          </p:cNvPr>
          <p:cNvSpPr txBox="1">
            <a:spLocks/>
          </p:cNvSpPr>
          <p:nvPr userDrawn="1"/>
        </p:nvSpPr>
        <p:spPr>
          <a:xfrm>
            <a:off x="6096381" y="1766309"/>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90" name="Google Shape;185;p24">
            <a:extLst>
              <a:ext uri="{FF2B5EF4-FFF2-40B4-BE49-F238E27FC236}">
                <a16:creationId xmlns:a16="http://schemas.microsoft.com/office/drawing/2014/main" id="{F7A423AB-AD18-679B-6F2B-5462EDB23669}"/>
              </a:ext>
            </a:extLst>
          </p:cNvPr>
          <p:cNvSpPr/>
          <p:nvPr userDrawn="1"/>
        </p:nvSpPr>
        <p:spPr>
          <a:xfrm>
            <a:off x="6367281" y="4197366"/>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2">
            <a:extLst>
              <a:ext uri="{FF2B5EF4-FFF2-40B4-BE49-F238E27FC236}">
                <a16:creationId xmlns:a16="http://schemas.microsoft.com/office/drawing/2014/main" id="{B12960E7-EE36-A868-9601-23BDB75C4879}"/>
              </a:ext>
            </a:extLst>
          </p:cNvPr>
          <p:cNvSpPr>
            <a:spLocks noGrp="1"/>
          </p:cNvSpPr>
          <p:nvPr>
            <p:ph type="body" sz="quarter" idx="10"/>
          </p:nvPr>
        </p:nvSpPr>
        <p:spPr>
          <a:xfrm>
            <a:off x="4964113" y="2809875"/>
            <a:ext cx="2998787"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8" name="Text Placeholder 6">
            <a:extLst>
              <a:ext uri="{FF2B5EF4-FFF2-40B4-BE49-F238E27FC236}">
                <a16:creationId xmlns:a16="http://schemas.microsoft.com/office/drawing/2014/main" id="{691F77C1-6D7C-6AF6-B4E9-489BF170829D}"/>
              </a:ext>
            </a:extLst>
          </p:cNvPr>
          <p:cNvSpPr>
            <a:spLocks noGrp="1"/>
          </p:cNvSpPr>
          <p:nvPr>
            <p:ph type="body" sz="quarter" idx="11"/>
          </p:nvPr>
        </p:nvSpPr>
        <p:spPr>
          <a:xfrm>
            <a:off x="1592263"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11" name="Text Placeholder 6">
            <a:extLst>
              <a:ext uri="{FF2B5EF4-FFF2-40B4-BE49-F238E27FC236}">
                <a16:creationId xmlns:a16="http://schemas.microsoft.com/office/drawing/2014/main" id="{4BD0B767-30E6-0EB6-A389-60694CC9AD32}"/>
              </a:ext>
            </a:extLst>
          </p:cNvPr>
          <p:cNvSpPr>
            <a:spLocks noGrp="1"/>
          </p:cNvSpPr>
          <p:nvPr>
            <p:ph type="body" sz="quarter" idx="12"/>
          </p:nvPr>
        </p:nvSpPr>
        <p:spPr>
          <a:xfrm>
            <a:off x="5376506" y="2375868"/>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1398913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65792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Three bubbles with text</a:t>
            </a:r>
            <a:endParaRPr dirty="0"/>
          </a:p>
        </p:txBody>
      </p:sp>
      <p:sp>
        <p:nvSpPr>
          <p:cNvPr id="44" name="Google Shape;174;p24">
            <a:extLst>
              <a:ext uri="{FF2B5EF4-FFF2-40B4-BE49-F238E27FC236}">
                <a16:creationId xmlns:a16="http://schemas.microsoft.com/office/drawing/2014/main" id="{B9CC32EE-DEC2-491E-2FF5-C248D8ED1E23}"/>
              </a:ext>
            </a:extLst>
          </p:cNvPr>
          <p:cNvSpPr txBox="1">
            <a:spLocks noGrp="1"/>
          </p:cNvSpPr>
          <p:nvPr>
            <p:ph type="subTitle" idx="1"/>
          </p:nvPr>
        </p:nvSpPr>
        <p:spPr>
          <a:xfrm>
            <a:off x="937625" y="2809353"/>
            <a:ext cx="2175300"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65792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92882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91183" y="2298442"/>
            <a:ext cx="2659678" cy="380720"/>
          </a:xfrm>
          <a:prstGeom prst="rect">
            <a:avLst/>
          </a:prstGeom>
        </p:spPr>
      </p:pic>
      <p:sp>
        <p:nvSpPr>
          <p:cNvPr id="76" name="Google Shape;171;p24">
            <a:extLst>
              <a:ext uri="{FF2B5EF4-FFF2-40B4-BE49-F238E27FC236}">
                <a16:creationId xmlns:a16="http://schemas.microsoft.com/office/drawing/2014/main" id="{3B01C853-8338-D9BD-6C02-0EA46E4D53CA}"/>
              </a:ext>
            </a:extLst>
          </p:cNvPr>
          <p:cNvSpPr/>
          <p:nvPr userDrawn="1"/>
        </p:nvSpPr>
        <p:spPr>
          <a:xfrm>
            <a:off x="675137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9;p24">
            <a:extLst>
              <a:ext uri="{FF2B5EF4-FFF2-40B4-BE49-F238E27FC236}">
                <a16:creationId xmlns:a16="http://schemas.microsoft.com/office/drawing/2014/main" id="{6D7EE7CA-2E78-F51E-A7C3-A1C23450C7D7}"/>
              </a:ext>
            </a:extLst>
          </p:cNvPr>
          <p:cNvSpPr txBox="1">
            <a:spLocks/>
          </p:cNvSpPr>
          <p:nvPr userDrawn="1"/>
        </p:nvSpPr>
        <p:spPr>
          <a:xfrm>
            <a:off x="675137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80" name="Google Shape;185;p24">
            <a:extLst>
              <a:ext uri="{FF2B5EF4-FFF2-40B4-BE49-F238E27FC236}">
                <a16:creationId xmlns:a16="http://schemas.microsoft.com/office/drawing/2014/main" id="{48042222-508E-B3C4-0D84-FDBC65FBC00C}"/>
              </a:ext>
            </a:extLst>
          </p:cNvPr>
          <p:cNvSpPr/>
          <p:nvPr userDrawn="1"/>
        </p:nvSpPr>
        <p:spPr>
          <a:xfrm>
            <a:off x="702227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1;p24">
            <a:extLst>
              <a:ext uri="{FF2B5EF4-FFF2-40B4-BE49-F238E27FC236}">
                <a16:creationId xmlns:a16="http://schemas.microsoft.com/office/drawing/2014/main" id="{931648A8-1B2E-588B-22B9-28FD4A20462C}"/>
              </a:ext>
            </a:extLst>
          </p:cNvPr>
          <p:cNvSpPr/>
          <p:nvPr userDrawn="1"/>
        </p:nvSpPr>
        <p:spPr>
          <a:xfrm>
            <a:off x="4204650"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p24">
            <a:extLst>
              <a:ext uri="{FF2B5EF4-FFF2-40B4-BE49-F238E27FC236}">
                <a16:creationId xmlns:a16="http://schemas.microsoft.com/office/drawing/2014/main" id="{7CE8CC6B-C6EE-31D7-5CB7-846878CB3CA4}"/>
              </a:ext>
            </a:extLst>
          </p:cNvPr>
          <p:cNvSpPr txBox="1">
            <a:spLocks/>
          </p:cNvSpPr>
          <p:nvPr userDrawn="1"/>
        </p:nvSpPr>
        <p:spPr>
          <a:xfrm>
            <a:off x="4204650"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85" name="Google Shape;185;p24">
            <a:extLst>
              <a:ext uri="{FF2B5EF4-FFF2-40B4-BE49-F238E27FC236}">
                <a16:creationId xmlns:a16="http://schemas.microsoft.com/office/drawing/2014/main" id="{C0C2771E-E15D-5C0C-DBA5-56913FBBAB0A}"/>
              </a:ext>
            </a:extLst>
          </p:cNvPr>
          <p:cNvSpPr/>
          <p:nvPr userDrawn="1"/>
        </p:nvSpPr>
        <p:spPr>
          <a:xfrm>
            <a:off x="4475550"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2">
            <a:extLst>
              <a:ext uri="{FF2B5EF4-FFF2-40B4-BE49-F238E27FC236}">
                <a16:creationId xmlns:a16="http://schemas.microsoft.com/office/drawing/2014/main" id="{5A0B3B87-85C2-ED33-D8A7-43F67AE1F4FB}"/>
              </a:ext>
            </a:extLst>
          </p:cNvPr>
          <p:cNvSpPr>
            <a:spLocks noGrp="1"/>
          </p:cNvSpPr>
          <p:nvPr>
            <p:ph type="body" sz="quarter" idx="10"/>
          </p:nvPr>
        </p:nvSpPr>
        <p:spPr>
          <a:xfrm>
            <a:off x="3484563" y="2809875"/>
            <a:ext cx="2174875"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8" name="Text Placeholder 4">
            <a:extLst>
              <a:ext uri="{FF2B5EF4-FFF2-40B4-BE49-F238E27FC236}">
                <a16:creationId xmlns:a16="http://schemas.microsoft.com/office/drawing/2014/main" id="{C28582BB-55FC-1C9F-B7B6-772A66318D4B}"/>
              </a:ext>
            </a:extLst>
          </p:cNvPr>
          <p:cNvSpPr>
            <a:spLocks noGrp="1"/>
          </p:cNvSpPr>
          <p:nvPr>
            <p:ph type="body" sz="quarter" idx="11"/>
          </p:nvPr>
        </p:nvSpPr>
        <p:spPr>
          <a:xfrm>
            <a:off x="6030913" y="2806700"/>
            <a:ext cx="2174875"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10" name="Text Placeholder 6">
            <a:extLst>
              <a:ext uri="{FF2B5EF4-FFF2-40B4-BE49-F238E27FC236}">
                <a16:creationId xmlns:a16="http://schemas.microsoft.com/office/drawing/2014/main" id="{7C120B22-E65D-5B32-464C-21324ED5A940}"/>
              </a:ext>
            </a:extLst>
          </p:cNvPr>
          <p:cNvSpPr>
            <a:spLocks noGrp="1"/>
          </p:cNvSpPr>
          <p:nvPr>
            <p:ph type="body" sz="quarter" idx="12"/>
          </p:nvPr>
        </p:nvSpPr>
        <p:spPr>
          <a:xfrm>
            <a:off x="937036"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13" name="Text Placeholder 6">
            <a:extLst>
              <a:ext uri="{FF2B5EF4-FFF2-40B4-BE49-F238E27FC236}">
                <a16:creationId xmlns:a16="http://schemas.microsoft.com/office/drawing/2014/main" id="{6393A548-6047-E166-1698-B69BFC44A88D}"/>
              </a:ext>
            </a:extLst>
          </p:cNvPr>
          <p:cNvSpPr>
            <a:spLocks noGrp="1"/>
          </p:cNvSpPr>
          <p:nvPr>
            <p:ph type="body" sz="quarter" idx="13"/>
          </p:nvPr>
        </p:nvSpPr>
        <p:spPr>
          <a:xfrm>
            <a:off x="3484563"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14" name="Text Placeholder 6">
            <a:extLst>
              <a:ext uri="{FF2B5EF4-FFF2-40B4-BE49-F238E27FC236}">
                <a16:creationId xmlns:a16="http://schemas.microsoft.com/office/drawing/2014/main" id="{AB4F0F9F-B222-0279-25D5-9A6A6A7ADAC3}"/>
              </a:ext>
            </a:extLst>
          </p:cNvPr>
          <p:cNvSpPr>
            <a:spLocks noGrp="1"/>
          </p:cNvSpPr>
          <p:nvPr>
            <p:ph type="body" sz="quarter" idx="14"/>
          </p:nvPr>
        </p:nvSpPr>
        <p:spPr>
          <a:xfrm>
            <a:off x="6030913" y="2375311"/>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13387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26214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Four bubbles with text</a:t>
            </a:r>
            <a:endParaRPr dirty="0"/>
          </a:p>
        </p:txBody>
      </p:sp>
      <p:sp>
        <p:nvSpPr>
          <p:cNvPr id="44" name="Google Shape;174;p24">
            <a:extLst>
              <a:ext uri="{FF2B5EF4-FFF2-40B4-BE49-F238E27FC236}">
                <a16:creationId xmlns:a16="http://schemas.microsoft.com/office/drawing/2014/main" id="{B9CC32EE-DEC2-491E-2FF5-C248D8ED1E23}"/>
              </a:ext>
            </a:extLst>
          </p:cNvPr>
          <p:cNvSpPr txBox="1">
            <a:spLocks noGrp="1"/>
          </p:cNvSpPr>
          <p:nvPr>
            <p:ph type="subTitle" idx="1"/>
          </p:nvPr>
        </p:nvSpPr>
        <p:spPr>
          <a:xfrm>
            <a:off x="720000" y="2703177"/>
            <a:ext cx="1810857"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26214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53304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44111" y="4114136"/>
            <a:ext cx="2659678" cy="380720"/>
          </a:xfrm>
          <a:prstGeom prst="rect">
            <a:avLst/>
          </a:prstGeom>
        </p:spPr>
      </p:pic>
      <p:sp>
        <p:nvSpPr>
          <p:cNvPr id="2" name="Google Shape;171;p24">
            <a:extLst>
              <a:ext uri="{FF2B5EF4-FFF2-40B4-BE49-F238E27FC236}">
                <a16:creationId xmlns:a16="http://schemas.microsoft.com/office/drawing/2014/main" id="{5CABAB8C-281B-5A35-E532-1E8CFA678E67}"/>
              </a:ext>
            </a:extLst>
          </p:cNvPr>
          <p:cNvSpPr/>
          <p:nvPr userDrawn="1"/>
        </p:nvSpPr>
        <p:spPr>
          <a:xfrm>
            <a:off x="7169688"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9;p24">
            <a:extLst>
              <a:ext uri="{FF2B5EF4-FFF2-40B4-BE49-F238E27FC236}">
                <a16:creationId xmlns:a16="http://schemas.microsoft.com/office/drawing/2014/main" id="{D995E367-7421-039C-78EA-4371F195ADC6}"/>
              </a:ext>
            </a:extLst>
          </p:cNvPr>
          <p:cNvSpPr txBox="1">
            <a:spLocks/>
          </p:cNvSpPr>
          <p:nvPr userDrawn="1"/>
        </p:nvSpPr>
        <p:spPr>
          <a:xfrm>
            <a:off x="7169688"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04</a:t>
            </a:r>
          </a:p>
        </p:txBody>
      </p:sp>
      <p:sp>
        <p:nvSpPr>
          <p:cNvPr id="7" name="Google Shape;185;p24">
            <a:extLst>
              <a:ext uri="{FF2B5EF4-FFF2-40B4-BE49-F238E27FC236}">
                <a16:creationId xmlns:a16="http://schemas.microsoft.com/office/drawing/2014/main" id="{BDB0C3BB-FEAB-C872-E87C-2713CF2B0D7D}"/>
              </a:ext>
            </a:extLst>
          </p:cNvPr>
          <p:cNvSpPr/>
          <p:nvPr userDrawn="1"/>
        </p:nvSpPr>
        <p:spPr>
          <a:xfrm>
            <a:off x="7440588"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1;p24">
            <a:extLst>
              <a:ext uri="{FF2B5EF4-FFF2-40B4-BE49-F238E27FC236}">
                <a16:creationId xmlns:a16="http://schemas.microsoft.com/office/drawing/2014/main" id="{8C8EDBE8-95C7-E513-308B-C3CA90138006}"/>
              </a:ext>
            </a:extLst>
          </p:cNvPr>
          <p:cNvSpPr/>
          <p:nvPr userDrawn="1"/>
        </p:nvSpPr>
        <p:spPr>
          <a:xfrm>
            <a:off x="3231326" y="1633347"/>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1;p24">
            <a:extLst>
              <a:ext uri="{FF2B5EF4-FFF2-40B4-BE49-F238E27FC236}">
                <a16:creationId xmlns:a16="http://schemas.microsoft.com/office/drawing/2014/main" id="{B057787C-D781-80EF-99BD-CF81839E103A}"/>
              </a:ext>
            </a:extLst>
          </p:cNvPr>
          <p:cNvSpPr/>
          <p:nvPr userDrawn="1"/>
        </p:nvSpPr>
        <p:spPr>
          <a:xfrm>
            <a:off x="520050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9;p24">
            <a:extLst>
              <a:ext uri="{FF2B5EF4-FFF2-40B4-BE49-F238E27FC236}">
                <a16:creationId xmlns:a16="http://schemas.microsoft.com/office/drawing/2014/main" id="{4252AA63-4984-62EC-923A-A6C344C9D142}"/>
              </a:ext>
            </a:extLst>
          </p:cNvPr>
          <p:cNvSpPr txBox="1">
            <a:spLocks/>
          </p:cNvSpPr>
          <p:nvPr userDrawn="1"/>
        </p:nvSpPr>
        <p:spPr>
          <a:xfrm>
            <a:off x="3231326"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14" name="Google Shape;185;p24">
            <a:extLst>
              <a:ext uri="{FF2B5EF4-FFF2-40B4-BE49-F238E27FC236}">
                <a16:creationId xmlns:a16="http://schemas.microsoft.com/office/drawing/2014/main" id="{0A448385-6DFD-51B2-E819-065CDC5DEEC7}"/>
              </a:ext>
            </a:extLst>
          </p:cNvPr>
          <p:cNvSpPr/>
          <p:nvPr userDrawn="1"/>
        </p:nvSpPr>
        <p:spPr>
          <a:xfrm>
            <a:off x="3502226"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9;p24">
            <a:extLst>
              <a:ext uri="{FF2B5EF4-FFF2-40B4-BE49-F238E27FC236}">
                <a16:creationId xmlns:a16="http://schemas.microsoft.com/office/drawing/2014/main" id="{2ABCF594-95E4-778F-F866-1996612B7BD5}"/>
              </a:ext>
            </a:extLst>
          </p:cNvPr>
          <p:cNvSpPr txBox="1">
            <a:spLocks/>
          </p:cNvSpPr>
          <p:nvPr userDrawn="1"/>
        </p:nvSpPr>
        <p:spPr>
          <a:xfrm>
            <a:off x="520050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20" name="Google Shape;185;p24">
            <a:extLst>
              <a:ext uri="{FF2B5EF4-FFF2-40B4-BE49-F238E27FC236}">
                <a16:creationId xmlns:a16="http://schemas.microsoft.com/office/drawing/2014/main" id="{CB42D020-D1B3-E17A-4046-D2921C60FEA2}"/>
              </a:ext>
            </a:extLst>
          </p:cNvPr>
          <p:cNvSpPr/>
          <p:nvPr userDrawn="1"/>
        </p:nvSpPr>
        <p:spPr>
          <a:xfrm>
            <a:off x="547140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raphic 23">
            <a:extLst>
              <a:ext uri="{FF2B5EF4-FFF2-40B4-BE49-F238E27FC236}">
                <a16:creationId xmlns:a16="http://schemas.microsoft.com/office/drawing/2014/main" id="{FEDEF661-66CA-5223-CE25-CF1C248DB50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38400" y="4118231"/>
            <a:ext cx="2659678" cy="380720"/>
          </a:xfrm>
          <a:prstGeom prst="rect">
            <a:avLst/>
          </a:prstGeom>
        </p:spPr>
      </p:pic>
      <p:sp>
        <p:nvSpPr>
          <p:cNvPr id="30" name="Text Placeholder 24">
            <a:extLst>
              <a:ext uri="{FF2B5EF4-FFF2-40B4-BE49-F238E27FC236}">
                <a16:creationId xmlns:a16="http://schemas.microsoft.com/office/drawing/2014/main" id="{C0BE3B96-A445-20CC-CFDF-723346A0ADE0}"/>
              </a:ext>
            </a:extLst>
          </p:cNvPr>
          <p:cNvSpPr>
            <a:spLocks noGrp="1"/>
          </p:cNvSpPr>
          <p:nvPr>
            <p:ph type="body" sz="quarter" idx="10"/>
          </p:nvPr>
        </p:nvSpPr>
        <p:spPr>
          <a:xfrm>
            <a:off x="2689225" y="2703513"/>
            <a:ext cx="1811338" cy="1246187"/>
          </a:xfrm>
          <a:prstGeom prst="rect">
            <a:avLst/>
          </a:prstGeom>
        </p:spPr>
        <p:txBody>
          <a:bodyPr/>
          <a:lstStyle>
            <a:lvl1pPr>
              <a:defRPr lang="en-US" sz="1100" b="0" i="0" u="none" strike="noStrike" cap="none" dirty="0" smtClean="0">
                <a:solidFill>
                  <a:srgbClr val="000000"/>
                </a:solidFill>
                <a:latin typeface="+mn-lt"/>
                <a:ea typeface="Arial"/>
                <a:cs typeface="Arial"/>
                <a:sym typeface="Arial"/>
              </a:defRPr>
            </a:lvl1pPr>
            <a:lvl2pPr>
              <a:defRPr lang="en-US" sz="1100" b="0" i="0" u="none" strike="noStrike" cap="none" dirty="0" smtClean="0">
                <a:solidFill>
                  <a:srgbClr val="000000"/>
                </a:solidFill>
                <a:latin typeface="+mn-lt"/>
                <a:ea typeface="Arial"/>
                <a:cs typeface="Arial"/>
                <a:sym typeface="Arial"/>
              </a:defRPr>
            </a:lvl2pPr>
            <a:lvl3pPr>
              <a:defRPr lang="en-US" sz="1100" b="0" i="0" u="none" strike="noStrike" cap="none" dirty="0" smtClean="0">
                <a:solidFill>
                  <a:srgbClr val="000000"/>
                </a:solidFill>
                <a:latin typeface="+mn-lt"/>
                <a:ea typeface="Arial"/>
                <a:cs typeface="Arial"/>
                <a:sym typeface="Arial"/>
              </a:defRPr>
            </a:lvl3pPr>
            <a:lvl4pPr>
              <a:defRPr lang="en-US" sz="1100" b="0" i="0" u="none" strike="noStrike" cap="none" dirty="0" smtClean="0">
                <a:solidFill>
                  <a:srgbClr val="000000"/>
                </a:solidFill>
                <a:latin typeface="+mn-lt"/>
                <a:ea typeface="Arial"/>
                <a:cs typeface="Arial"/>
                <a:sym typeface="Arial"/>
              </a:defRPr>
            </a:lvl4pPr>
            <a:lvl5pPr>
              <a:defRPr lang="en-GB" sz="1100" b="0" i="0" u="none" strike="noStrike" cap="none" dirty="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 name="Text Placeholder 26">
            <a:extLst>
              <a:ext uri="{FF2B5EF4-FFF2-40B4-BE49-F238E27FC236}">
                <a16:creationId xmlns:a16="http://schemas.microsoft.com/office/drawing/2014/main" id="{A0F8FD93-D984-40D5-1502-BB62EBAD2823}"/>
              </a:ext>
            </a:extLst>
          </p:cNvPr>
          <p:cNvSpPr>
            <a:spLocks noGrp="1"/>
          </p:cNvSpPr>
          <p:nvPr>
            <p:ph type="body" sz="quarter" idx="11"/>
          </p:nvPr>
        </p:nvSpPr>
        <p:spPr>
          <a:xfrm>
            <a:off x="4658121" y="2703513"/>
            <a:ext cx="1811338" cy="1246187"/>
          </a:xfrm>
          <a:prstGeom prst="rect">
            <a:avLst/>
          </a:prstGeom>
        </p:spPr>
        <p:txBody>
          <a:bodyPr/>
          <a:lstStyle>
            <a:lvl1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1pPr>
            <a:lvl2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2pPr>
            <a:lvl3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3pPr>
            <a:lvl4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4pPr>
            <a:lvl5pPr marR="0" algn="l" rtl="0">
              <a:lnSpc>
                <a:spcPct val="100000"/>
              </a:lnSpc>
              <a:spcBef>
                <a:spcPts val="0"/>
              </a:spcBef>
              <a:spcAft>
                <a:spcPts val="0"/>
              </a:spcAft>
              <a:buClr>
                <a:srgbClr val="000000"/>
              </a:buClr>
              <a:buFont typeface="Arial"/>
              <a:defRPr lang="en-GB" sz="1100" b="0" i="0" u="none" strike="noStrike" cap="none" dirty="0" smtClean="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2" name="Text Placeholder 28">
            <a:extLst>
              <a:ext uri="{FF2B5EF4-FFF2-40B4-BE49-F238E27FC236}">
                <a16:creationId xmlns:a16="http://schemas.microsoft.com/office/drawing/2014/main" id="{B87EA5B5-DEC8-3CFB-205C-1AC8A3FF7323}"/>
              </a:ext>
            </a:extLst>
          </p:cNvPr>
          <p:cNvSpPr>
            <a:spLocks noGrp="1"/>
          </p:cNvSpPr>
          <p:nvPr>
            <p:ph type="body" sz="quarter" idx="12"/>
          </p:nvPr>
        </p:nvSpPr>
        <p:spPr>
          <a:xfrm>
            <a:off x="6626225" y="2703513"/>
            <a:ext cx="1797050" cy="1246187"/>
          </a:xfrm>
          <a:prstGeom prst="rect">
            <a:avLst/>
          </a:prstGeom>
        </p:spPr>
        <p:txBody>
          <a:bodyPr/>
          <a:lstStyle>
            <a:lvl1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1pPr>
            <a:lvl2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2pPr>
            <a:lvl3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3pPr>
            <a:lvl4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4pPr>
            <a:lvl5pPr marR="0" algn="l" rtl="0">
              <a:lnSpc>
                <a:spcPct val="100000"/>
              </a:lnSpc>
              <a:spcBef>
                <a:spcPts val="0"/>
              </a:spcBef>
              <a:spcAft>
                <a:spcPts val="0"/>
              </a:spcAft>
              <a:buClr>
                <a:srgbClr val="000000"/>
              </a:buClr>
              <a:buFont typeface="Arial"/>
              <a:defRPr lang="en-GB" sz="1100" b="0" i="0" u="none" strike="noStrike" cap="none" dirty="0" smtClean="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Text Placeholder 6">
            <a:extLst>
              <a:ext uri="{FF2B5EF4-FFF2-40B4-BE49-F238E27FC236}">
                <a16:creationId xmlns:a16="http://schemas.microsoft.com/office/drawing/2014/main" id="{96D7638F-F3F6-290F-618B-A654E4359A7D}"/>
              </a:ext>
            </a:extLst>
          </p:cNvPr>
          <p:cNvSpPr>
            <a:spLocks noGrp="1"/>
          </p:cNvSpPr>
          <p:nvPr>
            <p:ph type="body" sz="quarter" idx="13"/>
          </p:nvPr>
        </p:nvSpPr>
        <p:spPr>
          <a:xfrm>
            <a:off x="715567" y="2365375"/>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7" name="Text Placeholder 6">
            <a:extLst>
              <a:ext uri="{FF2B5EF4-FFF2-40B4-BE49-F238E27FC236}">
                <a16:creationId xmlns:a16="http://schemas.microsoft.com/office/drawing/2014/main" id="{B422E648-5B96-706B-4464-D98EF093F344}"/>
              </a:ext>
            </a:extLst>
          </p:cNvPr>
          <p:cNvSpPr>
            <a:spLocks noGrp="1"/>
          </p:cNvSpPr>
          <p:nvPr>
            <p:ph type="body" sz="quarter" idx="14"/>
          </p:nvPr>
        </p:nvSpPr>
        <p:spPr>
          <a:xfrm>
            <a:off x="2691467" y="2370181"/>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8" name="Text Placeholder 6">
            <a:extLst>
              <a:ext uri="{FF2B5EF4-FFF2-40B4-BE49-F238E27FC236}">
                <a16:creationId xmlns:a16="http://schemas.microsoft.com/office/drawing/2014/main" id="{BECC353E-6B20-65F8-1B4A-08CBCCDDD44B}"/>
              </a:ext>
            </a:extLst>
          </p:cNvPr>
          <p:cNvSpPr>
            <a:spLocks noGrp="1"/>
          </p:cNvSpPr>
          <p:nvPr>
            <p:ph type="body" sz="quarter" idx="15"/>
          </p:nvPr>
        </p:nvSpPr>
        <p:spPr>
          <a:xfrm>
            <a:off x="4658121" y="2365714"/>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9" name="Text Placeholder 6">
            <a:extLst>
              <a:ext uri="{FF2B5EF4-FFF2-40B4-BE49-F238E27FC236}">
                <a16:creationId xmlns:a16="http://schemas.microsoft.com/office/drawing/2014/main" id="{E9F1A1BD-BC61-E9A4-D904-2317ABC885A4}"/>
              </a:ext>
            </a:extLst>
          </p:cNvPr>
          <p:cNvSpPr>
            <a:spLocks noGrp="1"/>
          </p:cNvSpPr>
          <p:nvPr>
            <p:ph type="body" sz="quarter" idx="16"/>
          </p:nvPr>
        </p:nvSpPr>
        <p:spPr>
          <a:xfrm>
            <a:off x="6634021" y="2370520"/>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2152620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lide with one column text">
    <p:bg>
      <p:bgPr>
        <a:solidFill>
          <a:schemeClr val="bg1"/>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84823" y="81355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38928"/>
            <a:ext cx="7718550"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one</a:t>
            </a:r>
            <a:r>
              <a:rPr lang="es-ES" dirty="0"/>
              <a:t> </a:t>
            </a:r>
            <a:r>
              <a:rPr lang="es-ES" dirty="0" err="1"/>
              <a:t>column</a:t>
            </a:r>
            <a:r>
              <a:rPr lang="es-ES" dirty="0"/>
              <a:t> </a:t>
            </a:r>
            <a:r>
              <a:rPr lang="es-ES" dirty="0" err="1"/>
              <a:t>text</a:t>
            </a:r>
            <a:endParaRPr lang="en-GB" dirty="0"/>
          </a:p>
        </p:txBody>
      </p:sp>
      <p:pic>
        <p:nvPicPr>
          <p:cNvPr id="32" name="Graphic 31">
            <a:extLst>
              <a:ext uri="{FF2B5EF4-FFF2-40B4-BE49-F238E27FC236}">
                <a16:creationId xmlns:a16="http://schemas.microsoft.com/office/drawing/2014/main" id="{1260BC4D-2BE6-03E8-4588-09264AFFD5A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54056" y="813554"/>
            <a:ext cx="2659678" cy="380720"/>
          </a:xfrm>
          <a:prstGeom prst="rect">
            <a:avLst/>
          </a:prstGeom>
        </p:spPr>
      </p:pic>
    </p:spTree>
    <p:extLst>
      <p:ext uri="{BB962C8B-B14F-4D97-AF65-F5344CB8AC3E}">
        <p14:creationId xmlns:p14="http://schemas.microsoft.com/office/powerpoint/2010/main" val="2575966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lide with two column text">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29" name="Text Placeholder 26">
            <a:extLst>
              <a:ext uri="{FF2B5EF4-FFF2-40B4-BE49-F238E27FC236}">
                <a16:creationId xmlns:a16="http://schemas.microsoft.com/office/drawing/2014/main" id="{DFEEDD92-7E8D-0260-7C51-EDD02DF14C6F}"/>
              </a:ext>
            </a:extLst>
          </p:cNvPr>
          <p:cNvSpPr>
            <a:spLocks noGrp="1"/>
          </p:cNvSpPr>
          <p:nvPr>
            <p:ph type="body" sz="quarter" idx="11"/>
          </p:nvPr>
        </p:nvSpPr>
        <p:spPr>
          <a:xfrm>
            <a:off x="4637928"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column</a:t>
            </a:r>
            <a:r>
              <a:rPr lang="es-ES" dirty="0"/>
              <a:t> </a:t>
            </a:r>
            <a:r>
              <a:rPr lang="es-ES" dirty="0" err="1"/>
              <a:t>text</a:t>
            </a:r>
            <a:endParaRPr lang="en-GB" dirty="0"/>
          </a:p>
        </p:txBody>
      </p:sp>
    </p:spTree>
    <p:extLst>
      <p:ext uri="{BB962C8B-B14F-4D97-AF65-F5344CB8AC3E}">
        <p14:creationId xmlns:p14="http://schemas.microsoft.com/office/powerpoint/2010/main" val="3399837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with two titled columns">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2085277"/>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titled</a:t>
            </a:r>
            <a:r>
              <a:rPr lang="es-ES" dirty="0"/>
              <a:t> </a:t>
            </a:r>
            <a:r>
              <a:rPr lang="es-ES" dirty="0" err="1"/>
              <a:t>columns</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4" name="Text Placeholder 26">
            <a:extLst>
              <a:ext uri="{FF2B5EF4-FFF2-40B4-BE49-F238E27FC236}">
                <a16:creationId xmlns:a16="http://schemas.microsoft.com/office/drawing/2014/main" id="{24207961-8422-C507-E816-E3C80B1AAC0D}"/>
              </a:ext>
            </a:extLst>
          </p:cNvPr>
          <p:cNvSpPr>
            <a:spLocks noGrp="1"/>
          </p:cNvSpPr>
          <p:nvPr>
            <p:ph type="body" sz="quarter" idx="14"/>
          </p:nvPr>
        </p:nvSpPr>
        <p:spPr>
          <a:xfrm>
            <a:off x="4632287" y="2084018"/>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5" name="Text Placeholder 2">
            <a:extLst>
              <a:ext uri="{FF2B5EF4-FFF2-40B4-BE49-F238E27FC236}">
                <a16:creationId xmlns:a16="http://schemas.microsoft.com/office/drawing/2014/main" id="{7BFEEFF7-128B-97D0-B29A-70A7BE4CF853}"/>
              </a:ext>
            </a:extLst>
          </p:cNvPr>
          <p:cNvSpPr>
            <a:spLocks noGrp="1"/>
          </p:cNvSpPr>
          <p:nvPr>
            <p:ph type="body" sz="quarter" idx="15" hasCustomPrompt="1"/>
          </p:nvPr>
        </p:nvSpPr>
        <p:spPr>
          <a:xfrm>
            <a:off x="4631575" y="1639517"/>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Tree>
    <p:extLst>
      <p:ext uri="{BB962C8B-B14F-4D97-AF65-F5344CB8AC3E}">
        <p14:creationId xmlns:p14="http://schemas.microsoft.com/office/powerpoint/2010/main" val="3577027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with list and large text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1" y="2085277"/>
            <a:ext cx="2483792"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list</a:t>
            </a:r>
            <a:r>
              <a:rPr lang="es-ES" dirty="0"/>
              <a:t> and </a:t>
            </a:r>
            <a:r>
              <a:rPr lang="es-ES" dirty="0" err="1"/>
              <a:t>large</a:t>
            </a:r>
            <a:r>
              <a:rPr lang="es-ES" dirty="0"/>
              <a:t> </a:t>
            </a:r>
            <a:r>
              <a:rPr lang="es-ES" dirty="0" err="1"/>
              <a:t>text</a:t>
            </a:r>
            <a:r>
              <a:rPr lang="es-ES" dirty="0"/>
              <a:t> box</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2484257"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13" name="Text Placeholder 26">
            <a:extLst>
              <a:ext uri="{FF2B5EF4-FFF2-40B4-BE49-F238E27FC236}">
                <a16:creationId xmlns:a16="http://schemas.microsoft.com/office/drawing/2014/main" id="{E4141E71-5AE9-18B2-B237-FD8A70CCA682}"/>
              </a:ext>
            </a:extLst>
          </p:cNvPr>
          <p:cNvSpPr>
            <a:spLocks noGrp="1"/>
          </p:cNvSpPr>
          <p:nvPr>
            <p:ph type="body" sz="quarter" idx="11"/>
          </p:nvPr>
        </p:nvSpPr>
        <p:spPr>
          <a:xfrm>
            <a:off x="3311914" y="1641841"/>
            <a:ext cx="5132128" cy="2884764"/>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Tree>
    <p:extLst>
      <p:ext uri="{BB962C8B-B14F-4D97-AF65-F5344CB8AC3E}">
        <p14:creationId xmlns:p14="http://schemas.microsoft.com/office/powerpoint/2010/main" val="4024272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with column and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n-GB" noProof="0" dirty="0"/>
              <a:t>Slide with column and box</a:t>
            </a:r>
          </a:p>
        </p:txBody>
      </p:sp>
      <p:sp>
        <p:nvSpPr>
          <p:cNvPr id="3" name="Text Placeholder 26">
            <a:extLst>
              <a:ext uri="{FF2B5EF4-FFF2-40B4-BE49-F238E27FC236}">
                <a16:creationId xmlns:a16="http://schemas.microsoft.com/office/drawing/2014/main" id="{3370A670-7728-C5F0-9628-F83E41372502}"/>
              </a:ext>
            </a:extLst>
          </p:cNvPr>
          <p:cNvSpPr>
            <a:spLocks noGrp="1"/>
          </p:cNvSpPr>
          <p:nvPr>
            <p:ph type="body" sz="quarter" idx="13"/>
          </p:nvPr>
        </p:nvSpPr>
        <p:spPr>
          <a:xfrm>
            <a:off x="4637928" y="1640581"/>
            <a:ext cx="3806113" cy="2991575"/>
          </a:xfrm>
          <a:prstGeom prst="rect">
            <a:avLst/>
          </a:prstGeom>
          <a:solidFill>
            <a:srgbClr val="F2F6F6"/>
          </a:solidFill>
          <a:effectLst>
            <a:outerShdw blurRad="25400" dist="63500" dir="2760000" sx="99000" sy="99000" algn="ctr" rotWithShape="0">
              <a:schemeClr val="accent5">
                <a:alpha val="24000"/>
              </a:schemeClr>
            </a:outerShdw>
          </a:effectLst>
        </p:spPr>
        <p:txBody>
          <a:bodyPr/>
          <a:lstStyle>
            <a:lvl1pPr marL="177800" indent="0">
              <a:defRPr sz="1100">
                <a:solidFill>
                  <a:schemeClr val="tx1"/>
                </a:solidFill>
                <a:latin typeface="+mn-lt"/>
              </a:defRPr>
            </a:lvl1pPr>
            <a:lvl2pPr marL="360363" indent="-171450">
              <a:buFont typeface="Arial" panose="020B0604020202020204" pitchFamily="34" charset="0"/>
              <a:buChar char="•"/>
              <a:defRPr sz="1100">
                <a:solidFill>
                  <a:schemeClr val="tx1"/>
                </a:solidFill>
                <a:latin typeface="+mn-lt"/>
              </a:defRPr>
            </a:lvl2pPr>
            <a:lvl3pPr marL="538163" indent="-171450">
              <a:buClr>
                <a:schemeClr val="tx2"/>
              </a:buClr>
              <a:buFont typeface="Arial" panose="020B0604020202020204" pitchFamily="34" charset="0"/>
              <a:buChar char="•"/>
              <a:tabLst>
                <a:tab pos="447675" algn="l"/>
              </a:tabLst>
              <a:defRPr sz="1100">
                <a:solidFill>
                  <a:schemeClr val="tx1"/>
                </a:solidFill>
                <a:latin typeface="+mn-lt"/>
              </a:defRPr>
            </a:lvl3pPr>
            <a:lvl4pPr marL="715963" indent="-171450">
              <a:buClr>
                <a:schemeClr val="accent5"/>
              </a:buClr>
              <a:buFont typeface="Arial" panose="020B0604020202020204" pitchFamily="34" charset="0"/>
              <a:buChar char="•"/>
              <a:defRPr sz="1100">
                <a:solidFill>
                  <a:schemeClr val="tx1"/>
                </a:solidFill>
                <a:latin typeface="+mn-lt"/>
              </a:defRPr>
            </a:lvl4pPr>
            <a:lvl5pPr marL="985838" indent="-171450">
              <a:buClr>
                <a:schemeClr val="bg2"/>
              </a:buClr>
              <a:buFont typeface="Arial" panose="020B0604020202020204" pitchFamily="34" charset="0"/>
              <a:buChar char="•"/>
              <a:defRPr lang="en-GB" sz="1100" dirty="0">
                <a:solidFill>
                  <a:schemeClr val="tx1"/>
                </a:solidFill>
              </a:defRPr>
            </a:lvl5pPr>
          </a:lstStyle>
          <a:p>
            <a:pPr lvl="0"/>
            <a:endParaRPr lang="en-GB" noProof="0"/>
          </a:p>
          <a:p>
            <a:pPr lvl="0"/>
            <a:endParaRPr lang="en-GB" noProof="0"/>
          </a:p>
          <a:p>
            <a:pPr lvl="0"/>
            <a:endParaRPr lang="en-GB" noProof="0"/>
          </a:p>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4"/>
            <a:endParaRPr lang="en-GB" noProof="0"/>
          </a:p>
          <a:p>
            <a:pPr lvl="4"/>
            <a:endParaRPr lang="en-GB" noProof="0"/>
          </a:p>
        </p:txBody>
      </p:sp>
      <p:sp>
        <p:nvSpPr>
          <p:cNvPr id="5" name="Text Placeholder 4">
            <a:extLst>
              <a:ext uri="{FF2B5EF4-FFF2-40B4-BE49-F238E27FC236}">
                <a16:creationId xmlns:a16="http://schemas.microsoft.com/office/drawing/2014/main" id="{639A3C26-2428-D4D9-51FD-457641C9EE7F}"/>
              </a:ext>
            </a:extLst>
          </p:cNvPr>
          <p:cNvSpPr>
            <a:spLocks noGrp="1"/>
          </p:cNvSpPr>
          <p:nvPr>
            <p:ph type="body" sz="quarter" idx="14" hasCustomPrompt="1"/>
          </p:nvPr>
        </p:nvSpPr>
        <p:spPr>
          <a:xfrm>
            <a:off x="4848225" y="1712913"/>
            <a:ext cx="3590925" cy="430212"/>
          </a:xfrm>
          <a:prstGeom prst="rect">
            <a:avLst/>
          </a:prstGeom>
        </p:spPr>
        <p:txBody>
          <a:bodyPr anchor="ctr"/>
          <a:lstStyle>
            <a:lvl1pPr>
              <a:defRPr sz="1100" b="1">
                <a:solidFill>
                  <a:schemeClr val="tx1"/>
                </a:solidFill>
                <a:latin typeface="+mj-lt"/>
              </a:defRPr>
            </a:lvl1pPr>
          </a:lstStyle>
          <a:p>
            <a:pPr lvl="0"/>
            <a:r>
              <a:rPr lang="en-GB" noProof="0"/>
              <a:t>Box title</a:t>
            </a:r>
          </a:p>
        </p:txBody>
      </p:sp>
      <p:cxnSp>
        <p:nvCxnSpPr>
          <p:cNvPr id="8" name="Straight Connector 7">
            <a:extLst>
              <a:ext uri="{FF2B5EF4-FFF2-40B4-BE49-F238E27FC236}">
                <a16:creationId xmlns:a16="http://schemas.microsoft.com/office/drawing/2014/main" id="{C68C5F62-9B18-A146-D5D5-4D34CEA712D2}"/>
              </a:ext>
            </a:extLst>
          </p:cNvPr>
          <p:cNvCxnSpPr>
            <a:cxnSpLocks/>
          </p:cNvCxnSpPr>
          <p:nvPr userDrawn="1"/>
        </p:nvCxnSpPr>
        <p:spPr>
          <a:xfrm>
            <a:off x="4637928" y="1640581"/>
            <a:ext cx="0" cy="2991575"/>
          </a:xfrm>
          <a:prstGeom prst="line">
            <a:avLst/>
          </a:prstGeom>
          <a:ln w="28575">
            <a:solidFill>
              <a:srgbClr val="F05AA0"/>
            </a:solidFill>
          </a:ln>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0214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userDrawn="1">
  <p:cSld name="Title slide B">
    <p:bg>
      <p:bgRef idx="1001">
        <a:schemeClr val="bg2"/>
      </p:bgRef>
    </p:bg>
    <p:spTree>
      <p:nvGrpSpPr>
        <p:cNvPr id="1" name="Shape 8"/>
        <p:cNvGrpSpPr/>
        <p:nvPr/>
      </p:nvGrpSpPr>
      <p:grpSpPr>
        <a:xfrm>
          <a:off x="0" y="0"/>
          <a:ext cx="0" cy="0"/>
          <a:chOff x="0" y="0"/>
          <a:chExt cx="0" cy="0"/>
        </a:xfrm>
      </p:grpSpPr>
      <p:sp>
        <p:nvSpPr>
          <p:cNvPr id="2" name="Google Shape;80;p22">
            <a:extLst>
              <a:ext uri="{FF2B5EF4-FFF2-40B4-BE49-F238E27FC236}">
                <a16:creationId xmlns:a16="http://schemas.microsoft.com/office/drawing/2014/main" id="{672B1535-56E8-DDC1-1054-16E20EB06062}"/>
              </a:ext>
            </a:extLst>
          </p:cNvPr>
          <p:cNvSpPr/>
          <p:nvPr userDrawn="1"/>
        </p:nvSpPr>
        <p:spPr>
          <a:xfrm>
            <a:off x="2684850" y="539500"/>
            <a:ext cx="3774300" cy="3774300"/>
          </a:xfrm>
          <a:prstGeom prst="ellipse">
            <a:avLst/>
          </a:prstGeom>
          <a:solidFill>
            <a:srgbClr val="F05A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 name="Google Shape;112;p22">
            <a:extLst>
              <a:ext uri="{FF2B5EF4-FFF2-40B4-BE49-F238E27FC236}">
                <a16:creationId xmlns:a16="http://schemas.microsoft.com/office/drawing/2014/main" id="{8CF559E3-E73F-585E-C5F2-2AEECC80B69C}"/>
              </a:ext>
            </a:extLst>
          </p:cNvPr>
          <p:cNvCxnSpPr/>
          <p:nvPr userDrawn="1"/>
        </p:nvCxnSpPr>
        <p:spPr>
          <a:xfrm>
            <a:off x="705600" y="4697803"/>
            <a:ext cx="7732800" cy="0"/>
          </a:xfrm>
          <a:prstGeom prst="straightConnector1">
            <a:avLst/>
          </a:prstGeom>
          <a:noFill/>
          <a:ln w="9525" cap="flat" cmpd="sng">
            <a:solidFill>
              <a:srgbClr val="C6DADA"/>
            </a:solidFill>
            <a:prstDash val="solid"/>
            <a:round/>
            <a:headEnd type="oval" w="med" len="med"/>
            <a:tailEnd type="oval" w="med" len="med"/>
          </a:ln>
        </p:spPr>
      </p:cxnSp>
      <p:pic>
        <p:nvPicPr>
          <p:cNvPr id="7" name="Graphic 6">
            <a:extLst>
              <a:ext uri="{FF2B5EF4-FFF2-40B4-BE49-F238E27FC236}">
                <a16:creationId xmlns:a16="http://schemas.microsoft.com/office/drawing/2014/main" id="{66ADB9AD-7F88-929A-51A3-394740C0D0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0" y="387914"/>
            <a:ext cx="1214555" cy="380721"/>
          </a:xfrm>
          <a:prstGeom prst="rect">
            <a:avLst/>
          </a:prstGeom>
        </p:spPr>
      </p:pic>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2307675"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1526054" y="1503133"/>
            <a:ext cx="6090771" cy="1155700"/>
          </a:xfrm>
          <a:prstGeom prst="rect">
            <a:avLst/>
          </a:prstGeom>
        </p:spPr>
        <p:txBody>
          <a:bodyPr anchor="ctr"/>
          <a:lstStyle>
            <a:lvl1pPr algn="ctr">
              <a:defRPr sz="54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Presentation title in three lines if need be</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1526054" y="3158093"/>
            <a:ext cx="6090771" cy="1106088"/>
          </a:xfrm>
          <a:prstGeom prst="rect">
            <a:avLst/>
          </a:prstGeom>
        </p:spPr>
        <p:txBody>
          <a:bodyPr anchor="ctr"/>
          <a:lstStyle>
            <a:lvl1pPr algn="ctr">
              <a:defRPr>
                <a:solidFill>
                  <a:schemeClr val="tx1"/>
                </a:solidFill>
                <a:latin typeface="+mn-lt"/>
              </a:defRPr>
            </a:lvl1pPr>
          </a:lstStyle>
          <a:p>
            <a:pPr lvl="0"/>
            <a:r>
              <a:rPr lang="en-GB" noProof="0"/>
              <a:t>Speaker One · Speaker Two</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1525588" y="4417723"/>
            <a:ext cx="6091237" cy="279689"/>
          </a:xfrm>
          <a:prstGeom prst="rect">
            <a:avLst/>
          </a:prstGeom>
        </p:spPr>
        <p:txBody>
          <a:bodyPr anchor="ctr"/>
          <a:lstStyle>
            <a:lvl1pPr algn="ctr">
              <a:defRPr sz="1000">
                <a:solidFill>
                  <a:schemeClr val="tx1"/>
                </a:solidFill>
                <a:latin typeface="+mn-lt"/>
              </a:defRPr>
            </a:lvl1pPr>
          </a:lstStyle>
          <a:p>
            <a:pPr lvl="0"/>
            <a:r>
              <a:rPr lang="en-GB" noProof="0"/>
              <a:t>November 2022</a:t>
            </a:r>
          </a:p>
        </p:txBody>
      </p:sp>
    </p:spTree>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and picure on the right">
    <p:spTree>
      <p:nvGrpSpPr>
        <p:cNvPr id="1" name=""/>
        <p:cNvGrpSpPr/>
        <p:nvPr/>
      </p:nvGrpSpPr>
      <p:grpSpPr>
        <a:xfrm>
          <a:off x="0" y="0"/>
          <a:ext cx="0" cy="0"/>
          <a:chOff x="0" y="0"/>
          <a:chExt cx="0" cy="0"/>
        </a:xfrm>
      </p:grpSpPr>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4747098" y="725183"/>
            <a:ext cx="3677052" cy="3875391"/>
          </a:xfrm>
          <a:prstGeom prst="rect">
            <a:avLst/>
          </a:prstGeom>
        </p:spPr>
        <p:txBody>
          <a:bodyPr/>
          <a:lstStyle/>
          <a:p>
            <a:endParaRPr lang="en-GB"/>
          </a:p>
        </p:txBody>
      </p:sp>
      <p:sp>
        <p:nvSpPr>
          <p:cNvPr id="7" name="Google Shape;267;p26">
            <a:extLst>
              <a:ext uri="{FF2B5EF4-FFF2-40B4-BE49-F238E27FC236}">
                <a16:creationId xmlns:a16="http://schemas.microsoft.com/office/drawing/2014/main" id="{63E0EB4F-C5D6-855D-78E4-12E995650CCF}"/>
              </a:ext>
            </a:extLst>
          </p:cNvPr>
          <p:cNvSpPr/>
          <p:nvPr userDrawn="1"/>
        </p:nvSpPr>
        <p:spPr>
          <a:xfrm>
            <a:off x="7382620" y="2460496"/>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719850"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719138"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right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 name="Graphic 40">
            <a:extLst>
              <a:ext uri="{FF2B5EF4-FFF2-40B4-BE49-F238E27FC236}">
                <a16:creationId xmlns:a16="http://schemas.microsoft.com/office/drawing/2014/main" id="{E2E6679E-87EE-F7CD-9CA8-4CEB8C3A1A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37928" y="483293"/>
            <a:ext cx="2659678" cy="380720"/>
          </a:xfrm>
          <a:prstGeom prst="rect">
            <a:avLst/>
          </a:prstGeom>
        </p:spPr>
      </p:pic>
    </p:spTree>
    <p:extLst>
      <p:ext uri="{BB962C8B-B14F-4D97-AF65-F5344CB8AC3E}">
        <p14:creationId xmlns:p14="http://schemas.microsoft.com/office/powerpoint/2010/main" val="1814989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and picure on the left">
    <p:spTree>
      <p:nvGrpSpPr>
        <p:cNvPr id="1" name=""/>
        <p:cNvGrpSpPr/>
        <p:nvPr/>
      </p:nvGrpSpPr>
      <p:grpSpPr>
        <a:xfrm>
          <a:off x="0" y="0"/>
          <a:ext cx="0" cy="0"/>
          <a:chOff x="0" y="0"/>
          <a:chExt cx="0" cy="0"/>
        </a:xfrm>
      </p:grpSpPr>
      <p:sp>
        <p:nvSpPr>
          <p:cNvPr id="4" name="Google Shape;405;p29">
            <a:extLst>
              <a:ext uri="{FF2B5EF4-FFF2-40B4-BE49-F238E27FC236}">
                <a16:creationId xmlns:a16="http://schemas.microsoft.com/office/drawing/2014/main" id="{18AFA9F9-4F05-1766-7AFF-564D789A9357}"/>
              </a:ext>
            </a:extLst>
          </p:cNvPr>
          <p:cNvSpPr/>
          <p:nvPr userDrawn="1"/>
        </p:nvSpPr>
        <p:spPr>
          <a:xfrm>
            <a:off x="7684189" y="-597989"/>
            <a:ext cx="1891200" cy="1891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983000" y="725183"/>
            <a:ext cx="2755200" cy="3875391"/>
          </a:xfrm>
          <a:prstGeom prst="rect">
            <a:avLst/>
          </a:prstGeom>
        </p:spPr>
        <p:txBody>
          <a:bodyPr/>
          <a:lstStyle/>
          <a:p>
            <a:endParaRPr lang="en-GB"/>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3841212"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3840500"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left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 name="Graphic 40">
            <a:extLst>
              <a:ext uri="{FF2B5EF4-FFF2-40B4-BE49-F238E27FC236}">
                <a16:creationId xmlns:a16="http://schemas.microsoft.com/office/drawing/2014/main" id="{E2E6679E-87EE-F7CD-9CA8-4CEB8C3A1A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668774" y="1871245"/>
            <a:ext cx="2659678" cy="380720"/>
          </a:xfrm>
          <a:prstGeom prst="rect">
            <a:avLst/>
          </a:prstGeom>
        </p:spPr>
      </p:pic>
    </p:spTree>
    <p:extLst>
      <p:ext uri="{BB962C8B-B14F-4D97-AF65-F5344CB8AC3E}">
        <p14:creationId xmlns:p14="http://schemas.microsoft.com/office/powerpoint/2010/main" val="736697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with a full screen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A1B4FB5-C914-ADFD-F0A1-880DAD6EA9A5}"/>
              </a:ext>
            </a:extLst>
          </p:cNvPr>
          <p:cNvSpPr>
            <a:spLocks noGrp="1"/>
          </p:cNvSpPr>
          <p:nvPr>
            <p:ph type="pic" sz="quarter" idx="10"/>
          </p:nvPr>
        </p:nvSpPr>
        <p:spPr>
          <a:xfrm>
            <a:off x="0" y="0"/>
            <a:ext cx="9144000" cy="5143500"/>
          </a:xfrm>
          <a:prstGeom prst="rect">
            <a:avLst/>
          </a:prstGeom>
        </p:spPr>
        <p:txBody>
          <a:bodyPr/>
          <a:lstStyle/>
          <a:p>
            <a:endParaRPr lang="en-GB"/>
          </a:p>
        </p:txBody>
      </p:sp>
      <p:sp>
        <p:nvSpPr>
          <p:cNvPr id="2" name="Google Shape;530;p31">
            <a:extLst>
              <a:ext uri="{FF2B5EF4-FFF2-40B4-BE49-F238E27FC236}">
                <a16:creationId xmlns:a16="http://schemas.microsoft.com/office/drawing/2014/main" id="{C301F842-8C6F-8688-1492-60504A47EA6C}"/>
              </a:ext>
            </a:extLst>
          </p:cNvPr>
          <p:cNvSpPr txBox="1">
            <a:spLocks noGrp="1"/>
          </p:cNvSpPr>
          <p:nvPr>
            <p:ph type="title" hasCustomPrompt="1"/>
          </p:nvPr>
        </p:nvSpPr>
        <p:spPr>
          <a:xfrm>
            <a:off x="720000" y="4014450"/>
            <a:ext cx="7704000" cy="572700"/>
          </a:xfrm>
          <a:prstGeom prst="rect">
            <a:avLst/>
          </a:prstGeom>
          <a:solidFill>
            <a:srgbClr val="F2F6F6"/>
          </a:solidFill>
        </p:spPr>
        <p:txBody>
          <a:bodyPr spcFirstLastPara="1" wrap="square" lIns="91425" tIns="91425" rIns="91425" bIns="91425" anchor="ctr" anchorCtr="0">
            <a:noAutofit/>
          </a:bodyPr>
          <a:lstStyle>
            <a:lvl1pPr>
              <a:defRPr sz="2400">
                <a:solidFill>
                  <a:schemeClr val="tx2"/>
                </a:solidFill>
              </a:defRPr>
            </a:lvl1pPr>
          </a:lstStyle>
          <a:p>
            <a:pPr marL="0" lvl="0" indent="0" algn="ctr" rtl="0">
              <a:spcBef>
                <a:spcPts val="0"/>
              </a:spcBef>
              <a:spcAft>
                <a:spcPts val="0"/>
              </a:spcAft>
              <a:buNone/>
            </a:pPr>
            <a:r>
              <a:rPr lang="en" dirty="0"/>
              <a:t>Slide with a full screen picture</a:t>
            </a:r>
            <a:endParaRPr dirty="0"/>
          </a:p>
        </p:txBody>
      </p:sp>
      <p:sp>
        <p:nvSpPr>
          <p:cNvPr id="9" name="Google Shape;547;p31">
            <a:extLst>
              <a:ext uri="{FF2B5EF4-FFF2-40B4-BE49-F238E27FC236}">
                <a16:creationId xmlns:a16="http://schemas.microsoft.com/office/drawing/2014/main" id="{B8A3DE49-4947-921F-5CC5-228467C767C2}"/>
              </a:ext>
            </a:extLst>
          </p:cNvPr>
          <p:cNvSpPr/>
          <p:nvPr userDrawn="1"/>
        </p:nvSpPr>
        <p:spPr>
          <a:xfrm rot="-9573330">
            <a:off x="8511499" y="4468443"/>
            <a:ext cx="1028056" cy="1028056"/>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7;p31">
            <a:extLst>
              <a:ext uri="{FF2B5EF4-FFF2-40B4-BE49-F238E27FC236}">
                <a16:creationId xmlns:a16="http://schemas.microsoft.com/office/drawing/2014/main" id="{5ACC68F5-199F-F807-FF33-6088F67433CD}"/>
              </a:ext>
            </a:extLst>
          </p:cNvPr>
          <p:cNvSpPr/>
          <p:nvPr userDrawn="1"/>
        </p:nvSpPr>
        <p:spPr>
          <a:xfrm rot="-9573330">
            <a:off x="-791424" y="-910636"/>
            <a:ext cx="2230762" cy="2230762"/>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8810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with quote">
    <p:bg>
      <p:bgPr>
        <a:solidFill>
          <a:srgbClr val="F2F6F6"/>
        </a:solidFill>
        <a:effectLst/>
      </p:bgPr>
    </p:bg>
    <p:spTree>
      <p:nvGrpSpPr>
        <p:cNvPr id="1" name=""/>
        <p:cNvGrpSpPr/>
        <p:nvPr/>
      </p:nvGrpSpPr>
      <p:grpSpPr>
        <a:xfrm>
          <a:off x="0" y="0"/>
          <a:ext cx="0" cy="0"/>
          <a:chOff x="0" y="0"/>
          <a:chExt cx="0" cy="0"/>
        </a:xfrm>
      </p:grpSpPr>
      <p:sp>
        <p:nvSpPr>
          <p:cNvPr id="8" name="Google Shape;308;p27">
            <a:extLst>
              <a:ext uri="{FF2B5EF4-FFF2-40B4-BE49-F238E27FC236}">
                <a16:creationId xmlns:a16="http://schemas.microsoft.com/office/drawing/2014/main" id="{19A76CE0-BAFD-61A2-88AD-1537D3DD99DB}"/>
              </a:ext>
            </a:extLst>
          </p:cNvPr>
          <p:cNvSpPr/>
          <p:nvPr userDrawn="1"/>
        </p:nvSpPr>
        <p:spPr>
          <a:xfrm>
            <a:off x="949770" y="-256671"/>
            <a:ext cx="990300" cy="9903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Google Shape;302;p27">
            <a:extLst>
              <a:ext uri="{FF2B5EF4-FFF2-40B4-BE49-F238E27FC236}">
                <a16:creationId xmlns:a16="http://schemas.microsoft.com/office/drawing/2014/main" id="{857B611D-827A-63EA-D143-89F85A616B68}"/>
              </a:ext>
            </a:extLst>
          </p:cNvPr>
          <p:cNvSpPr txBox="1">
            <a:spLocks noGrp="1"/>
          </p:cNvSpPr>
          <p:nvPr>
            <p:ph type="title"/>
          </p:nvPr>
        </p:nvSpPr>
        <p:spPr>
          <a:xfrm>
            <a:off x="2277000" y="2571750"/>
            <a:ext cx="4590000" cy="531900"/>
          </a:xfrm>
          <a:prstGeom prst="rect">
            <a:avLst/>
          </a:prstGeom>
        </p:spPr>
        <p:txBody>
          <a:bodyPr spcFirstLastPara="1" wrap="square" lIns="91425" tIns="91425" rIns="91425" bIns="91425" anchor="ctr" anchorCtr="0">
            <a:noAutofit/>
          </a:bodyPr>
          <a:lstStyle>
            <a:lvl1pPr>
              <a:defRPr>
                <a:solidFill>
                  <a:schemeClr val="tx2"/>
                </a:solidFill>
              </a:defRPr>
            </a:lvl1pPr>
          </a:lstStyle>
          <a:p>
            <a:pPr marL="0" lvl="0" indent="0" algn="ctr" rtl="0">
              <a:spcBef>
                <a:spcPts val="0"/>
              </a:spcBef>
              <a:spcAft>
                <a:spcPts val="0"/>
              </a:spcAft>
              <a:buNone/>
            </a:pPr>
            <a:r>
              <a:rPr lang="en" dirty="0"/>
              <a:t>—Someone Famous</a:t>
            </a:r>
            <a:endParaRPr dirty="0"/>
          </a:p>
        </p:txBody>
      </p:sp>
      <p:sp>
        <p:nvSpPr>
          <p:cNvPr id="4" name="Google Shape;301;p27">
            <a:extLst>
              <a:ext uri="{FF2B5EF4-FFF2-40B4-BE49-F238E27FC236}">
                <a16:creationId xmlns:a16="http://schemas.microsoft.com/office/drawing/2014/main" id="{63293AEF-FAED-9FA7-028A-25CBB41B870A}"/>
              </a:ext>
            </a:extLst>
          </p:cNvPr>
          <p:cNvSpPr txBox="1">
            <a:spLocks noGrp="1"/>
          </p:cNvSpPr>
          <p:nvPr>
            <p:ph type="subTitle" idx="1" hasCustomPrompt="1"/>
          </p:nvPr>
        </p:nvSpPr>
        <p:spPr>
          <a:xfrm>
            <a:off x="1444525" y="1687288"/>
            <a:ext cx="6255000" cy="835500"/>
          </a:xfrm>
          <a:prstGeom prst="rect">
            <a:avLst/>
          </a:prstGeom>
        </p:spPr>
        <p:txBody>
          <a:bodyPr spcFirstLastPara="1" wrap="square" lIns="91425" tIns="91425" rIns="91425" bIns="91425" anchor="ctr" anchorCtr="0">
            <a:noAutofit/>
          </a:bodyPr>
          <a:lstStyle>
            <a:lvl1pPr>
              <a:defRPr i="1">
                <a:solidFill>
                  <a:schemeClr val="accent1"/>
                </a:solidFill>
                <a:latin typeface="+mn-lt"/>
              </a:defRPr>
            </a:lvl1pPr>
          </a:lstStyle>
          <a:p>
            <a:pPr marL="0" lvl="0" indent="0" algn="ctr" rtl="0">
              <a:spcBef>
                <a:spcPts val="0"/>
              </a:spcBef>
              <a:spcAft>
                <a:spcPts val="0"/>
              </a:spcAft>
              <a:buNone/>
            </a:pPr>
            <a:r>
              <a:rPr lang="en" dirty="0"/>
              <a:t>“This is a quote, words full of wisdom that someone important said and can make the reader get inspired.”</a:t>
            </a:r>
            <a:endParaRPr dirty="0"/>
          </a:p>
        </p:txBody>
      </p:sp>
      <p:sp>
        <p:nvSpPr>
          <p:cNvPr id="5" name="Google Shape;306;p27">
            <a:extLst>
              <a:ext uri="{FF2B5EF4-FFF2-40B4-BE49-F238E27FC236}">
                <a16:creationId xmlns:a16="http://schemas.microsoft.com/office/drawing/2014/main" id="{02F30809-C2DE-D352-1070-43C79850BF29}"/>
              </a:ext>
            </a:extLst>
          </p:cNvPr>
          <p:cNvSpPr/>
          <p:nvPr userDrawn="1"/>
        </p:nvSpPr>
        <p:spPr>
          <a:xfrm>
            <a:off x="7384035" y="3418836"/>
            <a:ext cx="1470900" cy="14709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 name="Google Shape;307;p27">
            <a:extLst>
              <a:ext uri="{FF2B5EF4-FFF2-40B4-BE49-F238E27FC236}">
                <a16:creationId xmlns:a16="http://schemas.microsoft.com/office/drawing/2014/main" id="{6B8B87B7-4293-4EFC-8CB8-B635DD4F0974}"/>
              </a:ext>
            </a:extLst>
          </p:cNvPr>
          <p:cNvCxnSpPr/>
          <p:nvPr userDrawn="1"/>
        </p:nvCxnSpPr>
        <p:spPr>
          <a:xfrm>
            <a:off x="705600" y="901900"/>
            <a:ext cx="7732800" cy="0"/>
          </a:xfrm>
          <a:prstGeom prst="straightConnector1">
            <a:avLst/>
          </a:prstGeom>
          <a:noFill/>
          <a:ln w="9525" cap="flat" cmpd="sng">
            <a:solidFill>
              <a:schemeClr val="tx1"/>
            </a:solidFill>
            <a:prstDash val="solid"/>
            <a:round/>
            <a:headEnd type="oval" w="med" len="med"/>
            <a:tailEnd type="oval" w="med" len="med"/>
          </a:ln>
        </p:spPr>
      </p:cxnSp>
      <p:pic>
        <p:nvPicPr>
          <p:cNvPr id="45" name="Graphic 44">
            <a:extLst>
              <a:ext uri="{FF2B5EF4-FFF2-40B4-BE49-F238E27FC236}">
                <a16:creationId xmlns:a16="http://schemas.microsoft.com/office/drawing/2014/main" id="{CDB79693-7AF8-58F1-AE0E-1BF3468AC3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3737" y="4249949"/>
            <a:ext cx="2659678" cy="380720"/>
          </a:xfrm>
          <a:prstGeom prst="rect">
            <a:avLst/>
          </a:prstGeom>
        </p:spPr>
      </p:pic>
    </p:spTree>
    <p:extLst>
      <p:ext uri="{BB962C8B-B14F-4D97-AF65-F5344CB8AC3E}">
        <p14:creationId xmlns:p14="http://schemas.microsoft.com/office/powerpoint/2010/main" val="4241578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wo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a:t>wo bubbles</a:t>
            </a:r>
          </a:p>
        </p:txBody>
      </p:sp>
      <p:sp>
        <p:nvSpPr>
          <p:cNvPr id="13" name="Oval 12">
            <a:extLst>
              <a:ext uri="{FF2B5EF4-FFF2-40B4-BE49-F238E27FC236}">
                <a16:creationId xmlns:a16="http://schemas.microsoft.com/office/drawing/2014/main" id="{A8ED6500-DF84-4F05-36CD-6D06CF2AF95D}"/>
              </a:ext>
            </a:extLst>
          </p:cNvPr>
          <p:cNvSpPr/>
          <p:nvPr userDrawn="1"/>
        </p:nvSpPr>
        <p:spPr>
          <a:xfrm>
            <a:off x="1878493"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0">
            <a:extLst>
              <a:ext uri="{FF2B5EF4-FFF2-40B4-BE49-F238E27FC236}">
                <a16:creationId xmlns:a16="http://schemas.microsoft.com/office/drawing/2014/main" id="{5881A3E2-8981-BD1E-2488-C6CEE6BF09BB}"/>
              </a:ext>
            </a:extLst>
          </p:cNvPr>
          <p:cNvSpPr>
            <a:spLocks noGrp="1"/>
          </p:cNvSpPr>
          <p:nvPr>
            <p:ph type="body" sz="quarter" idx="13" hasCustomPrompt="1"/>
          </p:nvPr>
        </p:nvSpPr>
        <p:spPr>
          <a:xfrm>
            <a:off x="1878492"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7" name="Oval 16">
            <a:extLst>
              <a:ext uri="{FF2B5EF4-FFF2-40B4-BE49-F238E27FC236}">
                <a16:creationId xmlns:a16="http://schemas.microsoft.com/office/drawing/2014/main" id="{C37F852B-79D3-47D3-F97B-6F2F9CECC088}"/>
              </a:ext>
            </a:extLst>
          </p:cNvPr>
          <p:cNvSpPr/>
          <p:nvPr userDrawn="1"/>
        </p:nvSpPr>
        <p:spPr>
          <a:xfrm>
            <a:off x="5034128"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10">
            <a:extLst>
              <a:ext uri="{FF2B5EF4-FFF2-40B4-BE49-F238E27FC236}">
                <a16:creationId xmlns:a16="http://schemas.microsoft.com/office/drawing/2014/main" id="{B8EBC132-62A4-DB1F-2571-2E93F8DBE5DB}"/>
              </a:ext>
            </a:extLst>
          </p:cNvPr>
          <p:cNvSpPr>
            <a:spLocks noGrp="1"/>
          </p:cNvSpPr>
          <p:nvPr>
            <p:ph type="body" sz="quarter" idx="15" hasCustomPrompt="1"/>
          </p:nvPr>
        </p:nvSpPr>
        <p:spPr>
          <a:xfrm>
            <a:off x="5033826"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Tree>
    <p:extLst>
      <p:ext uri="{BB962C8B-B14F-4D97-AF65-F5344CB8AC3E}">
        <p14:creationId xmlns:p14="http://schemas.microsoft.com/office/powerpoint/2010/main" val="350901383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err="1"/>
              <a:t>hree</a:t>
            </a:r>
            <a:r>
              <a:rPr lang="en-GB" noProof="0" dirty="0"/>
              <a:t> 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6192345"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705600"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2" name="Text Placeholder 10">
            <a:extLst>
              <a:ext uri="{FF2B5EF4-FFF2-40B4-BE49-F238E27FC236}">
                <a16:creationId xmlns:a16="http://schemas.microsoft.com/office/drawing/2014/main" id="{1DD95831-155E-1A95-2490-4576562EF30F}"/>
              </a:ext>
            </a:extLst>
          </p:cNvPr>
          <p:cNvSpPr>
            <a:spLocks noGrp="1"/>
          </p:cNvSpPr>
          <p:nvPr>
            <p:ph type="body" sz="quarter" idx="14" hasCustomPrompt="1"/>
          </p:nvPr>
        </p:nvSpPr>
        <p:spPr>
          <a:xfrm>
            <a:off x="6192043"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Tree>
    <p:extLst>
      <p:ext uri="{BB962C8B-B14F-4D97-AF65-F5344CB8AC3E}">
        <p14:creationId xmlns:p14="http://schemas.microsoft.com/office/powerpoint/2010/main" val="152534458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Four</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278174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2776664"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485036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C144F9-AA7F-FE57-FD46-A55601D6DF04}"/>
              </a:ext>
            </a:extLst>
          </p:cNvPr>
          <p:cNvSpPr/>
          <p:nvPr userDrawn="1"/>
        </p:nvSpPr>
        <p:spPr>
          <a:xfrm>
            <a:off x="4845283"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2781745"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2776469"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4845088"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4844982"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spTree>
    <p:extLst>
      <p:ext uri="{BB962C8B-B14F-4D97-AF65-F5344CB8AC3E}">
        <p14:creationId xmlns:p14="http://schemas.microsoft.com/office/powerpoint/2010/main" val="94916162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v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Five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Five</a:t>
            </a:r>
            <a:endParaRPr lang="en-GB" dirty="0"/>
          </a:p>
        </p:txBody>
      </p:sp>
    </p:spTree>
    <p:extLst>
      <p:ext uri="{BB962C8B-B14F-4D97-AF65-F5344CB8AC3E}">
        <p14:creationId xmlns:p14="http://schemas.microsoft.com/office/powerpoint/2010/main" val="88457234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x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Six</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74758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588482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381620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174758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5884626"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3810928"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1747390"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8D1CF7C-7E31-3F2C-889B-EC11FDC96B2F}"/>
              </a:ext>
            </a:extLst>
          </p:cNvPr>
          <p:cNvSpPr/>
          <p:nvPr userDrawn="1"/>
        </p:nvSpPr>
        <p:spPr>
          <a:xfrm>
            <a:off x="588462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DBD2567-C2C5-01C1-A975-7C2A12FFD974}"/>
              </a:ext>
            </a:extLst>
          </p:cNvPr>
          <p:cNvSpPr/>
          <p:nvPr userDrawn="1"/>
        </p:nvSpPr>
        <p:spPr>
          <a:xfrm>
            <a:off x="3816008"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174739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5884431"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3810733"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spTree>
    <p:extLst>
      <p:ext uri="{BB962C8B-B14F-4D97-AF65-F5344CB8AC3E}">
        <p14:creationId xmlns:p14="http://schemas.microsoft.com/office/powerpoint/2010/main" val="1227583929"/>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ven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Seven</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9" name="Oval 8">
            <a:extLst>
              <a:ext uri="{FF2B5EF4-FFF2-40B4-BE49-F238E27FC236}">
                <a16:creationId xmlns:a16="http://schemas.microsoft.com/office/drawing/2014/main" id="{619A3F81-ED40-067F-6FD7-23742B27F3C5}"/>
              </a:ext>
            </a:extLst>
          </p:cNvPr>
          <p:cNvSpPr/>
          <p:nvPr userDrawn="1"/>
        </p:nvSpPr>
        <p:spPr>
          <a:xfrm>
            <a:off x="705600" y="2418240"/>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10">
            <a:extLst>
              <a:ext uri="{FF2B5EF4-FFF2-40B4-BE49-F238E27FC236}">
                <a16:creationId xmlns:a16="http://schemas.microsoft.com/office/drawing/2014/main" id="{4ADE3755-C4D0-7162-199D-60411DC29919}"/>
              </a:ext>
            </a:extLst>
          </p:cNvPr>
          <p:cNvSpPr>
            <a:spLocks noGrp="1"/>
          </p:cNvSpPr>
          <p:nvPr>
            <p:ph type="body" sz="quarter" idx="19" hasCustomPrompt="1"/>
          </p:nvPr>
        </p:nvSpPr>
        <p:spPr>
          <a:xfrm>
            <a:off x="705609" y="2418466"/>
            <a:ext cx="1118419" cy="111816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15" name="Oval 14">
            <a:extLst>
              <a:ext uri="{FF2B5EF4-FFF2-40B4-BE49-F238E27FC236}">
                <a16:creationId xmlns:a16="http://schemas.microsoft.com/office/drawing/2014/main" id="{582D52A7-4786-4520-28D5-518A571A10E6}"/>
              </a:ext>
            </a:extLst>
          </p:cNvPr>
          <p:cNvSpPr/>
          <p:nvPr userDrawn="1"/>
        </p:nvSpPr>
        <p:spPr>
          <a:xfrm>
            <a:off x="7340525" y="241654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0">
            <a:extLst>
              <a:ext uri="{FF2B5EF4-FFF2-40B4-BE49-F238E27FC236}">
                <a16:creationId xmlns:a16="http://schemas.microsoft.com/office/drawing/2014/main" id="{7B656ED2-10CD-9C62-C5B7-71D65A3832B9}"/>
              </a:ext>
            </a:extLst>
          </p:cNvPr>
          <p:cNvSpPr>
            <a:spLocks noGrp="1"/>
          </p:cNvSpPr>
          <p:nvPr>
            <p:ph type="body" sz="quarter" idx="20" hasCustomPrompt="1"/>
          </p:nvPr>
        </p:nvSpPr>
        <p:spPr>
          <a:xfrm>
            <a:off x="7319972" y="2422881"/>
            <a:ext cx="1118419" cy="1118166"/>
          </a:xfrm>
          <a:prstGeom prst="rect">
            <a:avLst/>
          </a:prstGeom>
        </p:spPr>
        <p:txBody>
          <a:bodyPr anchor="ctr"/>
          <a:lstStyle>
            <a:lvl1pPr algn="ctr">
              <a:defRPr sz="2000" b="1">
                <a:solidFill>
                  <a:schemeClr val="bg1"/>
                </a:solidFill>
                <a:latin typeface="+mj-lt"/>
              </a:defRPr>
            </a:lvl1pPr>
          </a:lstStyle>
          <a:p>
            <a:pPr lvl="0"/>
            <a:r>
              <a:rPr lang="en-GB" noProof="0"/>
              <a:t>Six</a:t>
            </a:r>
          </a:p>
        </p:txBody>
      </p:sp>
    </p:spTree>
    <p:extLst>
      <p:ext uri="{BB962C8B-B14F-4D97-AF65-F5344CB8AC3E}">
        <p14:creationId xmlns:p14="http://schemas.microsoft.com/office/powerpoint/2010/main" val="10816240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541762" y="1503133"/>
            <a:ext cx="7406923" cy="1155700"/>
          </a:xfrm>
          <a:prstGeom prst="rect">
            <a:avLst/>
          </a:prstGeom>
        </p:spPr>
        <p:txBody>
          <a:bodyPr anchor="ctr"/>
          <a:lstStyle>
            <a:lvl1pPr algn="l">
              <a:defRPr sz="48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Presentation title in two lines if need be</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769660" y="3583495"/>
            <a:ext cx="6090771" cy="342867"/>
          </a:xfrm>
          <a:prstGeom prst="rect">
            <a:avLst/>
          </a:prstGeom>
        </p:spPr>
        <p:txBody>
          <a:bodyPr anchor="ctr"/>
          <a:lstStyle>
            <a:lvl1pPr algn="l">
              <a:defRPr sz="1400" b="1">
                <a:solidFill>
                  <a:schemeClr val="tx1"/>
                </a:solidFill>
                <a:latin typeface="+mj-lt"/>
              </a:defRPr>
            </a:lvl1pPr>
          </a:lstStyle>
          <a:p>
            <a:pPr lvl="0"/>
            <a:r>
              <a:rPr lang="en-GB" noProof="0"/>
              <a:t>Speaker One · Speaker Two</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769194" y="3926362"/>
            <a:ext cx="6091237" cy="279689"/>
          </a:xfrm>
          <a:prstGeom prst="rect">
            <a:avLst/>
          </a:prstGeom>
        </p:spPr>
        <p:txBody>
          <a:bodyPr anchor="ctr"/>
          <a:lstStyle>
            <a:lvl1pPr algn="l">
              <a:defRPr sz="800">
                <a:solidFill>
                  <a:schemeClr val="tx1"/>
                </a:solidFill>
                <a:latin typeface="+mn-lt"/>
              </a:defRPr>
            </a:lvl1pPr>
          </a:lstStyle>
          <a:p>
            <a:pPr lvl="0"/>
            <a:r>
              <a:rPr lang="en-GB" noProof="0"/>
              <a:t>November 2022</a:t>
            </a:r>
          </a:p>
        </p:txBody>
      </p:sp>
      <p:cxnSp>
        <p:nvCxnSpPr>
          <p:cNvPr id="4" name="Straight Connector 3">
            <a:extLst>
              <a:ext uri="{FF2B5EF4-FFF2-40B4-BE49-F238E27FC236}">
                <a16:creationId xmlns:a16="http://schemas.microsoft.com/office/drawing/2014/main" id="{74E45E82-58EC-70BA-0BDB-5867FC7D2BA4}"/>
              </a:ext>
            </a:extLst>
          </p:cNvPr>
          <p:cNvCxnSpPr>
            <a:cxnSpLocks/>
          </p:cNvCxnSpPr>
          <p:nvPr userDrawn="1"/>
        </p:nvCxnSpPr>
        <p:spPr>
          <a:xfrm>
            <a:off x="676484" y="3520010"/>
            <a:ext cx="0" cy="756745"/>
          </a:xfrm>
          <a:prstGeom prst="line">
            <a:avLst/>
          </a:prstGeom>
          <a:ln w="19050">
            <a:solidFill>
              <a:srgbClr val="5FC594"/>
            </a:solidFill>
          </a:ln>
        </p:spPr>
        <p:style>
          <a:lnRef idx="1">
            <a:schemeClr val="accent2"/>
          </a:lnRef>
          <a:fillRef idx="0">
            <a:schemeClr val="accent2"/>
          </a:fillRef>
          <a:effectRef idx="0">
            <a:schemeClr val="accent2"/>
          </a:effectRef>
          <a:fontRef idx="minor">
            <a:schemeClr val="tx1"/>
          </a:fontRef>
        </p:style>
      </p:cxnSp>
      <p:pic>
        <p:nvPicPr>
          <p:cNvPr id="2" name="Graphic 1">
            <a:extLst>
              <a:ext uri="{FF2B5EF4-FFF2-40B4-BE49-F238E27FC236}">
                <a16:creationId xmlns:a16="http://schemas.microsoft.com/office/drawing/2014/main" id="{030AE02C-B6CF-EAB4-655A-6F6CB8B117F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1" y="387914"/>
            <a:ext cx="1214554" cy="380721"/>
          </a:xfrm>
          <a:prstGeom prst="rect">
            <a:avLst/>
          </a:prstGeom>
        </p:spPr>
      </p:pic>
    </p:spTree>
    <p:extLst>
      <p:ext uri="{BB962C8B-B14F-4D97-AF65-F5344CB8AC3E}">
        <p14:creationId xmlns:p14="http://schemas.microsoft.com/office/powerpoint/2010/main" val="144927959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ight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Eight</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4842837"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2774219"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C144F9-AA7F-FE57-FD46-A55601D6DF04}"/>
              </a:ext>
            </a:extLst>
          </p:cNvPr>
          <p:cNvSpPr/>
          <p:nvPr userDrawn="1"/>
        </p:nvSpPr>
        <p:spPr>
          <a:xfrm>
            <a:off x="6911456"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705601"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4842642"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2768944"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691115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70540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8D1CF7C-7E31-3F2C-889B-EC11FDC96B2F}"/>
              </a:ext>
            </a:extLst>
          </p:cNvPr>
          <p:cNvSpPr/>
          <p:nvPr userDrawn="1"/>
        </p:nvSpPr>
        <p:spPr>
          <a:xfrm>
            <a:off x="4842642"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DBD2567-C2C5-01C1-A975-7C2A12FFD974}"/>
              </a:ext>
            </a:extLst>
          </p:cNvPr>
          <p:cNvSpPr/>
          <p:nvPr userDrawn="1"/>
        </p:nvSpPr>
        <p:spPr>
          <a:xfrm>
            <a:off x="2774024"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84BB810B-32D3-9885-74E3-7C6BC38C0121}"/>
              </a:ext>
            </a:extLst>
          </p:cNvPr>
          <p:cNvSpPr/>
          <p:nvPr userDrawn="1"/>
        </p:nvSpPr>
        <p:spPr>
          <a:xfrm>
            <a:off x="6911261"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705406"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4842447"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2768749"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5" name="Text Placeholder 10">
            <a:extLst>
              <a:ext uri="{FF2B5EF4-FFF2-40B4-BE49-F238E27FC236}">
                <a16:creationId xmlns:a16="http://schemas.microsoft.com/office/drawing/2014/main" id="{674084B8-826F-B568-2F10-98001A6698CE}"/>
              </a:ext>
            </a:extLst>
          </p:cNvPr>
          <p:cNvSpPr>
            <a:spLocks noGrp="1"/>
          </p:cNvSpPr>
          <p:nvPr>
            <p:ph type="body" sz="quarter" idx="23" hasCustomPrompt="1"/>
          </p:nvPr>
        </p:nvSpPr>
        <p:spPr>
          <a:xfrm>
            <a:off x="691096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Eight</a:t>
            </a:r>
          </a:p>
        </p:txBody>
      </p:sp>
    </p:spTree>
    <p:extLst>
      <p:ext uri="{BB962C8B-B14F-4D97-AF65-F5344CB8AC3E}">
        <p14:creationId xmlns:p14="http://schemas.microsoft.com/office/powerpoint/2010/main" val="2177063174"/>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reserve="1" userDrawn="1">
  <p:cSld name="Thanks!">
    <p:bg>
      <p:bgRef idx="1001">
        <a:schemeClr val="bg2"/>
      </p:bgRef>
    </p:bg>
    <p:spTree>
      <p:nvGrpSpPr>
        <p:cNvPr id="1" name="Shape 8"/>
        <p:cNvGrpSpPr/>
        <p:nvPr/>
      </p:nvGrpSpPr>
      <p:grpSpPr>
        <a:xfrm>
          <a:off x="0" y="0"/>
          <a:ext cx="0" cy="0"/>
          <a:chOff x="0" y="0"/>
          <a:chExt cx="0" cy="0"/>
        </a:xfrm>
      </p:grpSpPr>
      <p:pic>
        <p:nvPicPr>
          <p:cNvPr id="7" name="Graphic 6">
            <a:extLst>
              <a:ext uri="{FF2B5EF4-FFF2-40B4-BE49-F238E27FC236}">
                <a16:creationId xmlns:a16="http://schemas.microsoft.com/office/drawing/2014/main" id="{66ADB9AD-7F88-929A-51A3-394740C0D0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0" y="387914"/>
            <a:ext cx="1214555" cy="380721"/>
          </a:xfrm>
          <a:prstGeom prst="rect">
            <a:avLst/>
          </a:prstGeom>
        </p:spPr>
      </p:pic>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541762" y="1503133"/>
            <a:ext cx="7406923" cy="1155700"/>
          </a:xfrm>
          <a:prstGeom prst="rect">
            <a:avLst/>
          </a:prstGeom>
        </p:spPr>
        <p:txBody>
          <a:bodyPr anchor="ctr"/>
          <a:lstStyle>
            <a:lvl1pPr algn="l">
              <a:defRPr sz="48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dirty="0"/>
              <a:t>Thanks!</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769660" y="3583495"/>
            <a:ext cx="3539693" cy="342867"/>
          </a:xfrm>
          <a:prstGeom prst="rect">
            <a:avLst/>
          </a:prstGeom>
        </p:spPr>
        <p:txBody>
          <a:bodyPr anchor="ctr"/>
          <a:lstStyle>
            <a:lvl1pPr algn="l">
              <a:defRPr sz="1400" b="1">
                <a:solidFill>
                  <a:schemeClr val="tx1"/>
                </a:solidFill>
                <a:latin typeface="+mj-lt"/>
              </a:defRPr>
            </a:lvl1pPr>
          </a:lstStyle>
          <a:p>
            <a:pPr lvl="0"/>
            <a:r>
              <a:rPr lang="en-GB" noProof="0" dirty="0"/>
              <a:t>Ask us more questions:</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769195" y="3926362"/>
            <a:ext cx="3539964" cy="279689"/>
          </a:xfrm>
          <a:prstGeom prst="rect">
            <a:avLst/>
          </a:prstGeom>
        </p:spPr>
        <p:txBody>
          <a:bodyPr anchor="ctr"/>
          <a:lstStyle>
            <a:lvl1pPr algn="l">
              <a:defRPr sz="800">
                <a:solidFill>
                  <a:schemeClr val="tx1"/>
                </a:solidFill>
                <a:latin typeface="+mn-lt"/>
              </a:defRPr>
            </a:lvl1pPr>
          </a:lstStyle>
          <a:p>
            <a:pPr lvl="0"/>
            <a:r>
              <a:rPr lang="en-GB" noProof="0" dirty="0"/>
              <a:t>events@cornerstonebarristers.com</a:t>
            </a:r>
          </a:p>
        </p:txBody>
      </p:sp>
      <p:cxnSp>
        <p:nvCxnSpPr>
          <p:cNvPr id="4" name="Straight Connector 3">
            <a:extLst>
              <a:ext uri="{FF2B5EF4-FFF2-40B4-BE49-F238E27FC236}">
                <a16:creationId xmlns:a16="http://schemas.microsoft.com/office/drawing/2014/main" id="{74E45E82-58EC-70BA-0BDB-5867FC7D2BA4}"/>
              </a:ext>
            </a:extLst>
          </p:cNvPr>
          <p:cNvCxnSpPr>
            <a:cxnSpLocks/>
          </p:cNvCxnSpPr>
          <p:nvPr userDrawn="1"/>
        </p:nvCxnSpPr>
        <p:spPr>
          <a:xfrm>
            <a:off x="676484" y="3520010"/>
            <a:ext cx="0" cy="756745"/>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 name="Text Placeholder 15">
            <a:extLst>
              <a:ext uri="{FF2B5EF4-FFF2-40B4-BE49-F238E27FC236}">
                <a16:creationId xmlns:a16="http://schemas.microsoft.com/office/drawing/2014/main" id="{AD212DBF-1930-5818-32C6-89F95878F1D6}"/>
              </a:ext>
            </a:extLst>
          </p:cNvPr>
          <p:cNvSpPr>
            <a:spLocks noGrp="1"/>
          </p:cNvSpPr>
          <p:nvPr>
            <p:ph type="body" sz="quarter" idx="13" hasCustomPrompt="1"/>
          </p:nvPr>
        </p:nvSpPr>
        <p:spPr>
          <a:xfrm>
            <a:off x="4572465" y="3583495"/>
            <a:ext cx="3539693" cy="342867"/>
          </a:xfrm>
          <a:prstGeom prst="rect">
            <a:avLst/>
          </a:prstGeom>
        </p:spPr>
        <p:txBody>
          <a:bodyPr anchor="ctr"/>
          <a:lstStyle>
            <a:lvl1pPr algn="l">
              <a:defRPr sz="1400" b="1">
                <a:solidFill>
                  <a:schemeClr val="tx1"/>
                </a:solidFill>
                <a:latin typeface="+mj-lt"/>
              </a:defRPr>
            </a:lvl1pPr>
          </a:lstStyle>
          <a:p>
            <a:pPr lvl="0"/>
            <a:r>
              <a:rPr lang="en-GB" noProof="0" dirty="0"/>
              <a:t>For instructions and inquiries:</a:t>
            </a:r>
          </a:p>
        </p:txBody>
      </p:sp>
      <p:sp>
        <p:nvSpPr>
          <p:cNvPr id="3" name="Text Placeholder 17">
            <a:extLst>
              <a:ext uri="{FF2B5EF4-FFF2-40B4-BE49-F238E27FC236}">
                <a16:creationId xmlns:a16="http://schemas.microsoft.com/office/drawing/2014/main" id="{C6B50CCC-614C-7622-580D-C5F0FFD449C4}"/>
              </a:ext>
            </a:extLst>
          </p:cNvPr>
          <p:cNvSpPr>
            <a:spLocks noGrp="1"/>
          </p:cNvSpPr>
          <p:nvPr>
            <p:ph type="body" sz="quarter" idx="14" hasCustomPrompt="1"/>
          </p:nvPr>
        </p:nvSpPr>
        <p:spPr>
          <a:xfrm>
            <a:off x="4572000" y="3926362"/>
            <a:ext cx="3539964" cy="279689"/>
          </a:xfrm>
          <a:prstGeom prst="rect">
            <a:avLst/>
          </a:prstGeom>
        </p:spPr>
        <p:txBody>
          <a:bodyPr anchor="ctr"/>
          <a:lstStyle>
            <a:lvl1pPr algn="l">
              <a:defRPr sz="800">
                <a:solidFill>
                  <a:schemeClr val="tx1"/>
                </a:solidFill>
                <a:latin typeface="+mn-lt"/>
              </a:defRPr>
            </a:lvl1pPr>
          </a:lstStyle>
          <a:p>
            <a:pPr lvl="0"/>
            <a:r>
              <a:rPr lang="en-GB" noProof="0" dirty="0"/>
              <a:t>events@cornerstonebarristers.com</a:t>
            </a:r>
          </a:p>
        </p:txBody>
      </p:sp>
      <p:cxnSp>
        <p:nvCxnSpPr>
          <p:cNvPr id="5" name="Straight Connector 4">
            <a:extLst>
              <a:ext uri="{FF2B5EF4-FFF2-40B4-BE49-F238E27FC236}">
                <a16:creationId xmlns:a16="http://schemas.microsoft.com/office/drawing/2014/main" id="{F7E64887-78FD-ACC4-6070-55254A87B332}"/>
              </a:ext>
            </a:extLst>
          </p:cNvPr>
          <p:cNvCxnSpPr>
            <a:cxnSpLocks/>
          </p:cNvCxnSpPr>
          <p:nvPr userDrawn="1"/>
        </p:nvCxnSpPr>
        <p:spPr>
          <a:xfrm>
            <a:off x="4479289" y="3520010"/>
            <a:ext cx="0" cy="756745"/>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26932056"/>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2312921"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Two bubbles with text</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2312921"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2583821"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98253" y="1268502"/>
            <a:ext cx="2659678" cy="380720"/>
          </a:xfrm>
          <a:prstGeom prst="rect">
            <a:avLst/>
          </a:prstGeom>
        </p:spPr>
      </p:pic>
      <p:sp>
        <p:nvSpPr>
          <p:cNvPr id="86" name="Google Shape;171;p24">
            <a:extLst>
              <a:ext uri="{FF2B5EF4-FFF2-40B4-BE49-F238E27FC236}">
                <a16:creationId xmlns:a16="http://schemas.microsoft.com/office/drawing/2014/main" id="{9282BBD2-7C69-A20A-5278-5575E9C37038}"/>
              </a:ext>
            </a:extLst>
          </p:cNvPr>
          <p:cNvSpPr/>
          <p:nvPr userDrawn="1"/>
        </p:nvSpPr>
        <p:spPr>
          <a:xfrm>
            <a:off x="6096381" y="1622751"/>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9;p24">
            <a:extLst>
              <a:ext uri="{FF2B5EF4-FFF2-40B4-BE49-F238E27FC236}">
                <a16:creationId xmlns:a16="http://schemas.microsoft.com/office/drawing/2014/main" id="{51BD6611-672D-7E2C-F11F-663006B7BECC}"/>
              </a:ext>
            </a:extLst>
          </p:cNvPr>
          <p:cNvSpPr txBox="1">
            <a:spLocks/>
          </p:cNvSpPr>
          <p:nvPr userDrawn="1"/>
        </p:nvSpPr>
        <p:spPr>
          <a:xfrm>
            <a:off x="6096381" y="1766309"/>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90" name="Google Shape;185;p24">
            <a:extLst>
              <a:ext uri="{FF2B5EF4-FFF2-40B4-BE49-F238E27FC236}">
                <a16:creationId xmlns:a16="http://schemas.microsoft.com/office/drawing/2014/main" id="{F7A423AB-AD18-679B-6F2B-5462EDB23669}"/>
              </a:ext>
            </a:extLst>
          </p:cNvPr>
          <p:cNvSpPr/>
          <p:nvPr userDrawn="1"/>
        </p:nvSpPr>
        <p:spPr>
          <a:xfrm>
            <a:off x="6367281" y="4197366"/>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Graphic 2">
            <a:extLst>
              <a:ext uri="{FF2B5EF4-FFF2-40B4-BE49-F238E27FC236}">
                <a16:creationId xmlns:a16="http://schemas.microsoft.com/office/drawing/2014/main" id="{D9CC6D03-C320-B1CC-3051-9610312900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5" name="Text Placeholder 4">
            <a:extLst>
              <a:ext uri="{FF2B5EF4-FFF2-40B4-BE49-F238E27FC236}">
                <a16:creationId xmlns:a16="http://schemas.microsoft.com/office/drawing/2014/main" id="{9B0B9F07-6129-29D0-55D1-8D4DB96CF102}"/>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
        <p:nvSpPr>
          <p:cNvPr id="2" name="Google Shape;174;p24">
            <a:extLst>
              <a:ext uri="{FF2B5EF4-FFF2-40B4-BE49-F238E27FC236}">
                <a16:creationId xmlns:a16="http://schemas.microsoft.com/office/drawing/2014/main" id="{42EE35CF-A833-6EA7-BD2B-A70D8D647CA1}"/>
              </a:ext>
            </a:extLst>
          </p:cNvPr>
          <p:cNvSpPr txBox="1">
            <a:spLocks noGrp="1"/>
          </p:cNvSpPr>
          <p:nvPr>
            <p:ph type="subTitle" idx="1"/>
          </p:nvPr>
        </p:nvSpPr>
        <p:spPr>
          <a:xfrm>
            <a:off x="1180854" y="2809353"/>
            <a:ext cx="2998834"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 name="Text Placeholder 2">
            <a:extLst>
              <a:ext uri="{FF2B5EF4-FFF2-40B4-BE49-F238E27FC236}">
                <a16:creationId xmlns:a16="http://schemas.microsoft.com/office/drawing/2014/main" id="{8F10D34B-4FC9-3A4C-7C53-B744D18D309A}"/>
              </a:ext>
            </a:extLst>
          </p:cNvPr>
          <p:cNvSpPr>
            <a:spLocks noGrp="1"/>
          </p:cNvSpPr>
          <p:nvPr>
            <p:ph type="body" sz="quarter" idx="11"/>
          </p:nvPr>
        </p:nvSpPr>
        <p:spPr>
          <a:xfrm>
            <a:off x="4964113" y="2809875"/>
            <a:ext cx="2998787"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7" name="Text Placeholder 6">
            <a:extLst>
              <a:ext uri="{FF2B5EF4-FFF2-40B4-BE49-F238E27FC236}">
                <a16:creationId xmlns:a16="http://schemas.microsoft.com/office/drawing/2014/main" id="{EB740477-CEAC-7278-6C7A-C928CD5751B0}"/>
              </a:ext>
            </a:extLst>
          </p:cNvPr>
          <p:cNvSpPr>
            <a:spLocks noGrp="1"/>
          </p:cNvSpPr>
          <p:nvPr>
            <p:ph type="body" sz="quarter" idx="12"/>
          </p:nvPr>
        </p:nvSpPr>
        <p:spPr>
          <a:xfrm>
            <a:off x="1592263"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8" name="Text Placeholder 6">
            <a:extLst>
              <a:ext uri="{FF2B5EF4-FFF2-40B4-BE49-F238E27FC236}">
                <a16:creationId xmlns:a16="http://schemas.microsoft.com/office/drawing/2014/main" id="{7694351F-665B-2B9E-5790-BD935F8977B3}"/>
              </a:ext>
            </a:extLst>
          </p:cNvPr>
          <p:cNvSpPr>
            <a:spLocks noGrp="1"/>
          </p:cNvSpPr>
          <p:nvPr>
            <p:ph type="body" sz="quarter" idx="13"/>
          </p:nvPr>
        </p:nvSpPr>
        <p:spPr>
          <a:xfrm>
            <a:off x="5376506" y="2375868"/>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830722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65792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Three bubbles with text</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65792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92882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91183" y="2298442"/>
            <a:ext cx="2659678" cy="380720"/>
          </a:xfrm>
          <a:prstGeom prst="rect">
            <a:avLst/>
          </a:prstGeom>
        </p:spPr>
      </p:pic>
      <p:sp>
        <p:nvSpPr>
          <p:cNvPr id="76" name="Google Shape;171;p24">
            <a:extLst>
              <a:ext uri="{FF2B5EF4-FFF2-40B4-BE49-F238E27FC236}">
                <a16:creationId xmlns:a16="http://schemas.microsoft.com/office/drawing/2014/main" id="{3B01C853-8338-D9BD-6C02-0EA46E4D53CA}"/>
              </a:ext>
            </a:extLst>
          </p:cNvPr>
          <p:cNvSpPr/>
          <p:nvPr userDrawn="1"/>
        </p:nvSpPr>
        <p:spPr>
          <a:xfrm>
            <a:off x="675137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9;p24">
            <a:extLst>
              <a:ext uri="{FF2B5EF4-FFF2-40B4-BE49-F238E27FC236}">
                <a16:creationId xmlns:a16="http://schemas.microsoft.com/office/drawing/2014/main" id="{6D7EE7CA-2E78-F51E-A7C3-A1C23450C7D7}"/>
              </a:ext>
            </a:extLst>
          </p:cNvPr>
          <p:cNvSpPr txBox="1">
            <a:spLocks/>
          </p:cNvSpPr>
          <p:nvPr userDrawn="1"/>
        </p:nvSpPr>
        <p:spPr>
          <a:xfrm>
            <a:off x="675137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80" name="Google Shape;185;p24">
            <a:extLst>
              <a:ext uri="{FF2B5EF4-FFF2-40B4-BE49-F238E27FC236}">
                <a16:creationId xmlns:a16="http://schemas.microsoft.com/office/drawing/2014/main" id="{48042222-508E-B3C4-0D84-FDBC65FBC00C}"/>
              </a:ext>
            </a:extLst>
          </p:cNvPr>
          <p:cNvSpPr/>
          <p:nvPr userDrawn="1"/>
        </p:nvSpPr>
        <p:spPr>
          <a:xfrm>
            <a:off x="702227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1;p24">
            <a:extLst>
              <a:ext uri="{FF2B5EF4-FFF2-40B4-BE49-F238E27FC236}">
                <a16:creationId xmlns:a16="http://schemas.microsoft.com/office/drawing/2014/main" id="{931648A8-1B2E-588B-22B9-28FD4A20462C}"/>
              </a:ext>
            </a:extLst>
          </p:cNvPr>
          <p:cNvSpPr/>
          <p:nvPr userDrawn="1"/>
        </p:nvSpPr>
        <p:spPr>
          <a:xfrm>
            <a:off x="4204650"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p24">
            <a:extLst>
              <a:ext uri="{FF2B5EF4-FFF2-40B4-BE49-F238E27FC236}">
                <a16:creationId xmlns:a16="http://schemas.microsoft.com/office/drawing/2014/main" id="{7CE8CC6B-C6EE-31D7-5CB7-846878CB3CA4}"/>
              </a:ext>
            </a:extLst>
          </p:cNvPr>
          <p:cNvSpPr txBox="1">
            <a:spLocks/>
          </p:cNvSpPr>
          <p:nvPr userDrawn="1"/>
        </p:nvSpPr>
        <p:spPr>
          <a:xfrm>
            <a:off x="4204650"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85" name="Google Shape;185;p24">
            <a:extLst>
              <a:ext uri="{FF2B5EF4-FFF2-40B4-BE49-F238E27FC236}">
                <a16:creationId xmlns:a16="http://schemas.microsoft.com/office/drawing/2014/main" id="{C0C2771E-E15D-5C0C-DBA5-56913FBBAB0A}"/>
              </a:ext>
            </a:extLst>
          </p:cNvPr>
          <p:cNvSpPr/>
          <p:nvPr userDrawn="1"/>
        </p:nvSpPr>
        <p:spPr>
          <a:xfrm>
            <a:off x="4475550"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raphic 1">
            <a:extLst>
              <a:ext uri="{FF2B5EF4-FFF2-40B4-BE49-F238E27FC236}">
                <a16:creationId xmlns:a16="http://schemas.microsoft.com/office/drawing/2014/main" id="{D120A9AB-F528-583F-2869-3DECD461D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026E39AD-3057-0509-FD2F-0CFA3D68F617}"/>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
        <p:nvSpPr>
          <p:cNvPr id="4" name="Google Shape;174;p24">
            <a:extLst>
              <a:ext uri="{FF2B5EF4-FFF2-40B4-BE49-F238E27FC236}">
                <a16:creationId xmlns:a16="http://schemas.microsoft.com/office/drawing/2014/main" id="{BB602477-D896-7327-F497-F9BEE1271FD4}"/>
              </a:ext>
            </a:extLst>
          </p:cNvPr>
          <p:cNvSpPr txBox="1">
            <a:spLocks noGrp="1"/>
          </p:cNvSpPr>
          <p:nvPr>
            <p:ph type="subTitle" idx="1"/>
          </p:nvPr>
        </p:nvSpPr>
        <p:spPr>
          <a:xfrm>
            <a:off x="937625" y="2809353"/>
            <a:ext cx="2175300"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5" name="Text Placeholder 2">
            <a:extLst>
              <a:ext uri="{FF2B5EF4-FFF2-40B4-BE49-F238E27FC236}">
                <a16:creationId xmlns:a16="http://schemas.microsoft.com/office/drawing/2014/main" id="{6072F24A-9315-EFFA-1AE7-BBA84B4E08AD}"/>
              </a:ext>
            </a:extLst>
          </p:cNvPr>
          <p:cNvSpPr>
            <a:spLocks noGrp="1"/>
          </p:cNvSpPr>
          <p:nvPr>
            <p:ph type="body" sz="quarter" idx="11"/>
          </p:nvPr>
        </p:nvSpPr>
        <p:spPr>
          <a:xfrm>
            <a:off x="3484563" y="2809875"/>
            <a:ext cx="2174875"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7" name="Text Placeholder 4">
            <a:extLst>
              <a:ext uri="{FF2B5EF4-FFF2-40B4-BE49-F238E27FC236}">
                <a16:creationId xmlns:a16="http://schemas.microsoft.com/office/drawing/2014/main" id="{9E64AFBC-EFF7-DAD9-2ABA-C487230005BA}"/>
              </a:ext>
            </a:extLst>
          </p:cNvPr>
          <p:cNvSpPr>
            <a:spLocks noGrp="1"/>
          </p:cNvSpPr>
          <p:nvPr>
            <p:ph type="body" sz="quarter" idx="12"/>
          </p:nvPr>
        </p:nvSpPr>
        <p:spPr>
          <a:xfrm>
            <a:off x="6030913" y="2806700"/>
            <a:ext cx="2174875"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8" name="Text Placeholder 6">
            <a:extLst>
              <a:ext uri="{FF2B5EF4-FFF2-40B4-BE49-F238E27FC236}">
                <a16:creationId xmlns:a16="http://schemas.microsoft.com/office/drawing/2014/main" id="{2B1B1202-28A9-BF81-F15E-524644CB71F2}"/>
              </a:ext>
            </a:extLst>
          </p:cNvPr>
          <p:cNvSpPr>
            <a:spLocks noGrp="1"/>
          </p:cNvSpPr>
          <p:nvPr>
            <p:ph type="body" sz="quarter" idx="13"/>
          </p:nvPr>
        </p:nvSpPr>
        <p:spPr>
          <a:xfrm>
            <a:off x="937036"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9" name="Text Placeholder 6">
            <a:extLst>
              <a:ext uri="{FF2B5EF4-FFF2-40B4-BE49-F238E27FC236}">
                <a16:creationId xmlns:a16="http://schemas.microsoft.com/office/drawing/2014/main" id="{A0A0D202-B844-84D3-5255-69877C66256E}"/>
              </a:ext>
            </a:extLst>
          </p:cNvPr>
          <p:cNvSpPr>
            <a:spLocks noGrp="1"/>
          </p:cNvSpPr>
          <p:nvPr>
            <p:ph type="body" sz="quarter" idx="14"/>
          </p:nvPr>
        </p:nvSpPr>
        <p:spPr>
          <a:xfrm>
            <a:off x="3484563"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10" name="Text Placeholder 6">
            <a:extLst>
              <a:ext uri="{FF2B5EF4-FFF2-40B4-BE49-F238E27FC236}">
                <a16:creationId xmlns:a16="http://schemas.microsoft.com/office/drawing/2014/main" id="{1D4101C8-EACC-1A3A-354A-A9AAC83DD91B}"/>
              </a:ext>
            </a:extLst>
          </p:cNvPr>
          <p:cNvSpPr>
            <a:spLocks noGrp="1"/>
          </p:cNvSpPr>
          <p:nvPr>
            <p:ph type="body" sz="quarter" idx="15"/>
          </p:nvPr>
        </p:nvSpPr>
        <p:spPr>
          <a:xfrm>
            <a:off x="6030913" y="2375311"/>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2535889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our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26214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Four bubbles with text</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26214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53304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44111" y="4114136"/>
            <a:ext cx="2659678" cy="380720"/>
          </a:xfrm>
          <a:prstGeom prst="rect">
            <a:avLst/>
          </a:prstGeom>
        </p:spPr>
      </p:pic>
      <p:sp>
        <p:nvSpPr>
          <p:cNvPr id="2" name="Google Shape;171;p24">
            <a:extLst>
              <a:ext uri="{FF2B5EF4-FFF2-40B4-BE49-F238E27FC236}">
                <a16:creationId xmlns:a16="http://schemas.microsoft.com/office/drawing/2014/main" id="{5CABAB8C-281B-5A35-E532-1E8CFA678E67}"/>
              </a:ext>
            </a:extLst>
          </p:cNvPr>
          <p:cNvSpPr/>
          <p:nvPr userDrawn="1"/>
        </p:nvSpPr>
        <p:spPr>
          <a:xfrm>
            <a:off x="7169688"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9;p24">
            <a:extLst>
              <a:ext uri="{FF2B5EF4-FFF2-40B4-BE49-F238E27FC236}">
                <a16:creationId xmlns:a16="http://schemas.microsoft.com/office/drawing/2014/main" id="{D995E367-7421-039C-78EA-4371F195ADC6}"/>
              </a:ext>
            </a:extLst>
          </p:cNvPr>
          <p:cNvSpPr txBox="1">
            <a:spLocks/>
          </p:cNvSpPr>
          <p:nvPr userDrawn="1"/>
        </p:nvSpPr>
        <p:spPr>
          <a:xfrm>
            <a:off x="7169688"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04</a:t>
            </a:r>
          </a:p>
        </p:txBody>
      </p:sp>
      <p:sp>
        <p:nvSpPr>
          <p:cNvPr id="7" name="Google Shape;185;p24">
            <a:extLst>
              <a:ext uri="{FF2B5EF4-FFF2-40B4-BE49-F238E27FC236}">
                <a16:creationId xmlns:a16="http://schemas.microsoft.com/office/drawing/2014/main" id="{BDB0C3BB-FEAB-C872-E87C-2713CF2B0D7D}"/>
              </a:ext>
            </a:extLst>
          </p:cNvPr>
          <p:cNvSpPr/>
          <p:nvPr userDrawn="1"/>
        </p:nvSpPr>
        <p:spPr>
          <a:xfrm>
            <a:off x="7440588"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1;p24">
            <a:extLst>
              <a:ext uri="{FF2B5EF4-FFF2-40B4-BE49-F238E27FC236}">
                <a16:creationId xmlns:a16="http://schemas.microsoft.com/office/drawing/2014/main" id="{8C8EDBE8-95C7-E513-308B-C3CA90138006}"/>
              </a:ext>
            </a:extLst>
          </p:cNvPr>
          <p:cNvSpPr/>
          <p:nvPr userDrawn="1"/>
        </p:nvSpPr>
        <p:spPr>
          <a:xfrm>
            <a:off x="3231326" y="1633347"/>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1;p24">
            <a:extLst>
              <a:ext uri="{FF2B5EF4-FFF2-40B4-BE49-F238E27FC236}">
                <a16:creationId xmlns:a16="http://schemas.microsoft.com/office/drawing/2014/main" id="{B057787C-D781-80EF-99BD-CF81839E103A}"/>
              </a:ext>
            </a:extLst>
          </p:cNvPr>
          <p:cNvSpPr/>
          <p:nvPr userDrawn="1"/>
        </p:nvSpPr>
        <p:spPr>
          <a:xfrm>
            <a:off x="520050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9;p24">
            <a:extLst>
              <a:ext uri="{FF2B5EF4-FFF2-40B4-BE49-F238E27FC236}">
                <a16:creationId xmlns:a16="http://schemas.microsoft.com/office/drawing/2014/main" id="{4252AA63-4984-62EC-923A-A6C344C9D142}"/>
              </a:ext>
            </a:extLst>
          </p:cNvPr>
          <p:cNvSpPr txBox="1">
            <a:spLocks/>
          </p:cNvSpPr>
          <p:nvPr userDrawn="1"/>
        </p:nvSpPr>
        <p:spPr>
          <a:xfrm>
            <a:off x="3231326"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14" name="Google Shape;185;p24">
            <a:extLst>
              <a:ext uri="{FF2B5EF4-FFF2-40B4-BE49-F238E27FC236}">
                <a16:creationId xmlns:a16="http://schemas.microsoft.com/office/drawing/2014/main" id="{0A448385-6DFD-51B2-E819-065CDC5DEEC7}"/>
              </a:ext>
            </a:extLst>
          </p:cNvPr>
          <p:cNvSpPr/>
          <p:nvPr userDrawn="1"/>
        </p:nvSpPr>
        <p:spPr>
          <a:xfrm>
            <a:off x="3502226"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9;p24">
            <a:extLst>
              <a:ext uri="{FF2B5EF4-FFF2-40B4-BE49-F238E27FC236}">
                <a16:creationId xmlns:a16="http://schemas.microsoft.com/office/drawing/2014/main" id="{2ABCF594-95E4-778F-F866-1996612B7BD5}"/>
              </a:ext>
            </a:extLst>
          </p:cNvPr>
          <p:cNvSpPr txBox="1">
            <a:spLocks/>
          </p:cNvSpPr>
          <p:nvPr userDrawn="1"/>
        </p:nvSpPr>
        <p:spPr>
          <a:xfrm>
            <a:off x="520050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20" name="Google Shape;185;p24">
            <a:extLst>
              <a:ext uri="{FF2B5EF4-FFF2-40B4-BE49-F238E27FC236}">
                <a16:creationId xmlns:a16="http://schemas.microsoft.com/office/drawing/2014/main" id="{CB42D020-D1B3-E17A-4046-D2921C60FEA2}"/>
              </a:ext>
            </a:extLst>
          </p:cNvPr>
          <p:cNvSpPr/>
          <p:nvPr userDrawn="1"/>
        </p:nvSpPr>
        <p:spPr>
          <a:xfrm>
            <a:off x="547140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raphic 23">
            <a:extLst>
              <a:ext uri="{FF2B5EF4-FFF2-40B4-BE49-F238E27FC236}">
                <a16:creationId xmlns:a16="http://schemas.microsoft.com/office/drawing/2014/main" id="{FEDEF661-66CA-5223-CE25-CF1C248DB5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38400" y="4118231"/>
            <a:ext cx="2659678" cy="380720"/>
          </a:xfrm>
          <a:prstGeom prst="rect">
            <a:avLst/>
          </a:prstGeom>
        </p:spPr>
      </p:pic>
      <p:pic>
        <p:nvPicPr>
          <p:cNvPr id="10" name="Graphic 9">
            <a:extLst>
              <a:ext uri="{FF2B5EF4-FFF2-40B4-BE49-F238E27FC236}">
                <a16:creationId xmlns:a16="http://schemas.microsoft.com/office/drawing/2014/main" id="{F034777F-1AD8-B6DC-0BA9-8FF43D4441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15" name="Text Placeholder 4">
            <a:extLst>
              <a:ext uri="{FF2B5EF4-FFF2-40B4-BE49-F238E27FC236}">
                <a16:creationId xmlns:a16="http://schemas.microsoft.com/office/drawing/2014/main" id="{1695EC43-4605-97BF-0FE8-AF3D3B5365E0}"/>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
        <p:nvSpPr>
          <p:cNvPr id="21" name="Google Shape;174;p24">
            <a:extLst>
              <a:ext uri="{FF2B5EF4-FFF2-40B4-BE49-F238E27FC236}">
                <a16:creationId xmlns:a16="http://schemas.microsoft.com/office/drawing/2014/main" id="{00925841-2837-668B-D7C8-167619AF8132}"/>
              </a:ext>
            </a:extLst>
          </p:cNvPr>
          <p:cNvSpPr txBox="1">
            <a:spLocks noGrp="1"/>
          </p:cNvSpPr>
          <p:nvPr>
            <p:ph type="subTitle" idx="1"/>
          </p:nvPr>
        </p:nvSpPr>
        <p:spPr>
          <a:xfrm>
            <a:off x="720000" y="2703177"/>
            <a:ext cx="1810857"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25" name="Text Placeholder 24">
            <a:extLst>
              <a:ext uri="{FF2B5EF4-FFF2-40B4-BE49-F238E27FC236}">
                <a16:creationId xmlns:a16="http://schemas.microsoft.com/office/drawing/2014/main" id="{0B42D348-1781-B176-1470-27D0FE96B1EE}"/>
              </a:ext>
            </a:extLst>
          </p:cNvPr>
          <p:cNvSpPr>
            <a:spLocks noGrp="1"/>
          </p:cNvSpPr>
          <p:nvPr>
            <p:ph type="body" sz="quarter" idx="11"/>
          </p:nvPr>
        </p:nvSpPr>
        <p:spPr>
          <a:xfrm>
            <a:off x="2689225" y="2703513"/>
            <a:ext cx="1811338" cy="1246187"/>
          </a:xfrm>
          <a:prstGeom prst="rect">
            <a:avLst/>
          </a:prstGeom>
        </p:spPr>
        <p:txBody>
          <a:bodyPr/>
          <a:lstStyle>
            <a:lvl1pPr>
              <a:defRPr lang="en-US" sz="1100" b="0" i="0" u="none" strike="noStrike" cap="none" dirty="0" smtClean="0">
                <a:solidFill>
                  <a:srgbClr val="000000"/>
                </a:solidFill>
                <a:latin typeface="+mn-lt"/>
                <a:ea typeface="Arial"/>
                <a:cs typeface="Arial"/>
                <a:sym typeface="Arial"/>
              </a:defRPr>
            </a:lvl1pPr>
            <a:lvl2pPr>
              <a:defRPr lang="en-US" sz="1100" b="0" i="0" u="none" strike="noStrike" cap="none" dirty="0" smtClean="0">
                <a:solidFill>
                  <a:srgbClr val="000000"/>
                </a:solidFill>
                <a:latin typeface="+mn-lt"/>
                <a:ea typeface="Arial"/>
                <a:cs typeface="Arial"/>
                <a:sym typeface="Arial"/>
              </a:defRPr>
            </a:lvl2pPr>
            <a:lvl3pPr>
              <a:defRPr lang="en-US" sz="1100" b="0" i="0" u="none" strike="noStrike" cap="none" dirty="0" smtClean="0">
                <a:solidFill>
                  <a:srgbClr val="000000"/>
                </a:solidFill>
                <a:latin typeface="+mn-lt"/>
                <a:ea typeface="Arial"/>
                <a:cs typeface="Arial"/>
                <a:sym typeface="Arial"/>
              </a:defRPr>
            </a:lvl3pPr>
            <a:lvl4pPr>
              <a:defRPr lang="en-US" sz="1100" b="0" i="0" u="none" strike="noStrike" cap="none" dirty="0" smtClean="0">
                <a:solidFill>
                  <a:srgbClr val="000000"/>
                </a:solidFill>
                <a:latin typeface="+mn-lt"/>
                <a:ea typeface="Arial"/>
                <a:cs typeface="Arial"/>
                <a:sym typeface="Arial"/>
              </a:defRPr>
            </a:lvl4pPr>
            <a:lvl5pPr>
              <a:defRPr lang="en-GB" sz="1100" b="0" i="0" u="none" strike="noStrike" cap="none" dirty="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6">
            <a:extLst>
              <a:ext uri="{FF2B5EF4-FFF2-40B4-BE49-F238E27FC236}">
                <a16:creationId xmlns:a16="http://schemas.microsoft.com/office/drawing/2014/main" id="{94986DFE-2B73-BE78-5C30-6AB568852802}"/>
              </a:ext>
            </a:extLst>
          </p:cNvPr>
          <p:cNvSpPr>
            <a:spLocks noGrp="1"/>
          </p:cNvSpPr>
          <p:nvPr>
            <p:ph type="body" sz="quarter" idx="12"/>
          </p:nvPr>
        </p:nvSpPr>
        <p:spPr>
          <a:xfrm>
            <a:off x="4658121" y="2703513"/>
            <a:ext cx="1811338" cy="1246187"/>
          </a:xfrm>
          <a:prstGeom prst="rect">
            <a:avLst/>
          </a:prstGeom>
        </p:spPr>
        <p:txBody>
          <a:bodyPr/>
          <a:lstStyle>
            <a:lvl1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1pPr>
            <a:lvl2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2pPr>
            <a:lvl3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3pPr>
            <a:lvl4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4pPr>
            <a:lvl5pPr marR="0" algn="l" rtl="0">
              <a:lnSpc>
                <a:spcPct val="100000"/>
              </a:lnSpc>
              <a:spcBef>
                <a:spcPts val="0"/>
              </a:spcBef>
              <a:spcAft>
                <a:spcPts val="0"/>
              </a:spcAft>
              <a:buClr>
                <a:srgbClr val="000000"/>
              </a:buClr>
              <a:buFont typeface="Arial"/>
              <a:defRPr lang="en-GB" sz="1100" b="0" i="0" u="none" strike="noStrike" cap="none" dirty="0" smtClean="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Text Placeholder 28">
            <a:extLst>
              <a:ext uri="{FF2B5EF4-FFF2-40B4-BE49-F238E27FC236}">
                <a16:creationId xmlns:a16="http://schemas.microsoft.com/office/drawing/2014/main" id="{405AAE70-EAD5-7D22-ADEB-BB6FAF6190DD}"/>
              </a:ext>
            </a:extLst>
          </p:cNvPr>
          <p:cNvSpPr>
            <a:spLocks noGrp="1"/>
          </p:cNvSpPr>
          <p:nvPr>
            <p:ph type="body" sz="quarter" idx="13"/>
          </p:nvPr>
        </p:nvSpPr>
        <p:spPr>
          <a:xfrm>
            <a:off x="6626225" y="2703513"/>
            <a:ext cx="1797050" cy="1246187"/>
          </a:xfrm>
          <a:prstGeom prst="rect">
            <a:avLst/>
          </a:prstGeom>
        </p:spPr>
        <p:txBody>
          <a:bodyPr/>
          <a:lstStyle>
            <a:lvl1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1pPr>
            <a:lvl2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2pPr>
            <a:lvl3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3pPr>
            <a:lvl4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4pPr>
            <a:lvl5pPr marR="0" algn="l" rtl="0">
              <a:lnSpc>
                <a:spcPct val="100000"/>
              </a:lnSpc>
              <a:spcBef>
                <a:spcPts val="0"/>
              </a:spcBef>
              <a:spcAft>
                <a:spcPts val="0"/>
              </a:spcAft>
              <a:buClr>
                <a:srgbClr val="000000"/>
              </a:buClr>
              <a:buFont typeface="Arial"/>
              <a:defRPr lang="en-GB" sz="1100" b="0" i="0" u="none" strike="noStrike" cap="none" dirty="0" smtClean="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 Placeholder 6">
            <a:extLst>
              <a:ext uri="{FF2B5EF4-FFF2-40B4-BE49-F238E27FC236}">
                <a16:creationId xmlns:a16="http://schemas.microsoft.com/office/drawing/2014/main" id="{3D0AEC81-F6EA-B878-376F-853E8095A4F6}"/>
              </a:ext>
            </a:extLst>
          </p:cNvPr>
          <p:cNvSpPr>
            <a:spLocks noGrp="1"/>
          </p:cNvSpPr>
          <p:nvPr>
            <p:ph type="body" sz="quarter" idx="14"/>
          </p:nvPr>
        </p:nvSpPr>
        <p:spPr>
          <a:xfrm>
            <a:off x="715567" y="2365375"/>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29" name="Text Placeholder 6">
            <a:extLst>
              <a:ext uri="{FF2B5EF4-FFF2-40B4-BE49-F238E27FC236}">
                <a16:creationId xmlns:a16="http://schemas.microsoft.com/office/drawing/2014/main" id="{3FD70A09-B65D-6BE6-7349-8F1A50C9EA7E}"/>
              </a:ext>
            </a:extLst>
          </p:cNvPr>
          <p:cNvSpPr>
            <a:spLocks noGrp="1"/>
          </p:cNvSpPr>
          <p:nvPr>
            <p:ph type="body" sz="quarter" idx="15"/>
          </p:nvPr>
        </p:nvSpPr>
        <p:spPr>
          <a:xfrm>
            <a:off x="2691467" y="2370181"/>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0" name="Text Placeholder 6">
            <a:extLst>
              <a:ext uri="{FF2B5EF4-FFF2-40B4-BE49-F238E27FC236}">
                <a16:creationId xmlns:a16="http://schemas.microsoft.com/office/drawing/2014/main" id="{5874D7E3-BF4F-0BEB-3A28-53B94A4AF259}"/>
              </a:ext>
            </a:extLst>
          </p:cNvPr>
          <p:cNvSpPr>
            <a:spLocks noGrp="1"/>
          </p:cNvSpPr>
          <p:nvPr>
            <p:ph type="body" sz="quarter" idx="16"/>
          </p:nvPr>
        </p:nvSpPr>
        <p:spPr>
          <a:xfrm>
            <a:off x="4658121" y="2365714"/>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1" name="Text Placeholder 6">
            <a:extLst>
              <a:ext uri="{FF2B5EF4-FFF2-40B4-BE49-F238E27FC236}">
                <a16:creationId xmlns:a16="http://schemas.microsoft.com/office/drawing/2014/main" id="{55BF8B86-EBA2-7285-554C-49AEDF7ADEA6}"/>
              </a:ext>
            </a:extLst>
          </p:cNvPr>
          <p:cNvSpPr>
            <a:spLocks noGrp="1"/>
          </p:cNvSpPr>
          <p:nvPr>
            <p:ph type="body" sz="quarter" idx="17"/>
          </p:nvPr>
        </p:nvSpPr>
        <p:spPr>
          <a:xfrm>
            <a:off x="6634021" y="2370520"/>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440547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lide with one column text">
    <p:bg>
      <p:bgPr>
        <a:solidFill>
          <a:schemeClr val="bg1"/>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84823" y="81355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38928"/>
            <a:ext cx="7718550"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one</a:t>
            </a:r>
            <a:r>
              <a:rPr lang="es-ES" dirty="0"/>
              <a:t> </a:t>
            </a:r>
            <a:r>
              <a:rPr lang="es-ES" dirty="0" err="1"/>
              <a:t>column</a:t>
            </a:r>
            <a:r>
              <a:rPr lang="es-ES" dirty="0"/>
              <a:t> </a:t>
            </a:r>
            <a:r>
              <a:rPr lang="es-ES" dirty="0" err="1"/>
              <a:t>text</a:t>
            </a:r>
            <a:endParaRPr lang="en-GB" dirty="0"/>
          </a:p>
        </p:txBody>
      </p:sp>
      <p:pic>
        <p:nvPicPr>
          <p:cNvPr id="32" name="Graphic 31">
            <a:extLst>
              <a:ext uri="{FF2B5EF4-FFF2-40B4-BE49-F238E27FC236}">
                <a16:creationId xmlns:a16="http://schemas.microsoft.com/office/drawing/2014/main" id="{1260BC4D-2BE6-03E8-4588-09264AFFD5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54056" y="813554"/>
            <a:ext cx="2659678" cy="380720"/>
          </a:xfrm>
          <a:prstGeom prst="rect">
            <a:avLst/>
          </a:prstGeom>
        </p:spPr>
      </p:pic>
      <p:pic>
        <p:nvPicPr>
          <p:cNvPr id="2" name="Graphic 1">
            <a:extLst>
              <a:ext uri="{FF2B5EF4-FFF2-40B4-BE49-F238E27FC236}">
                <a16:creationId xmlns:a16="http://schemas.microsoft.com/office/drawing/2014/main" id="{9D30A8FF-8812-F884-D245-C36022CC99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4DFB2C90-3254-9D1F-B7FA-AB8D22798EE9}"/>
              </a:ext>
            </a:extLst>
          </p:cNvPr>
          <p:cNvSpPr>
            <a:spLocks noGrp="1"/>
          </p:cNvSpPr>
          <p:nvPr>
            <p:ph type="body" sz="quarter" idx="13"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7770580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Slide with two column text">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29" name="Text Placeholder 26">
            <a:extLst>
              <a:ext uri="{FF2B5EF4-FFF2-40B4-BE49-F238E27FC236}">
                <a16:creationId xmlns:a16="http://schemas.microsoft.com/office/drawing/2014/main" id="{DFEEDD92-7E8D-0260-7C51-EDD02DF14C6F}"/>
              </a:ext>
            </a:extLst>
          </p:cNvPr>
          <p:cNvSpPr>
            <a:spLocks noGrp="1"/>
          </p:cNvSpPr>
          <p:nvPr>
            <p:ph type="body" sz="quarter" idx="11"/>
          </p:nvPr>
        </p:nvSpPr>
        <p:spPr>
          <a:xfrm>
            <a:off x="4637928"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column</a:t>
            </a:r>
            <a:r>
              <a:rPr lang="es-ES" dirty="0"/>
              <a:t> </a:t>
            </a:r>
            <a:r>
              <a:rPr lang="es-ES" dirty="0" err="1"/>
              <a:t>text</a:t>
            </a:r>
            <a:endParaRPr lang="en-GB" dirty="0"/>
          </a:p>
        </p:txBody>
      </p:sp>
      <p:pic>
        <p:nvPicPr>
          <p:cNvPr id="2" name="Graphic 1">
            <a:extLst>
              <a:ext uri="{FF2B5EF4-FFF2-40B4-BE49-F238E27FC236}">
                <a16:creationId xmlns:a16="http://schemas.microsoft.com/office/drawing/2014/main" id="{85A12E68-569C-9DD0-BDB1-287D5E41AAC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6FED5743-7C96-00D4-9613-4C947AE69DBD}"/>
              </a:ext>
            </a:extLst>
          </p:cNvPr>
          <p:cNvSpPr>
            <a:spLocks noGrp="1"/>
          </p:cNvSpPr>
          <p:nvPr>
            <p:ph type="body" sz="quarter" idx="13"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4274020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lide with two titled columns">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2085277"/>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titled</a:t>
            </a:r>
            <a:r>
              <a:rPr lang="es-ES" dirty="0"/>
              <a:t> </a:t>
            </a:r>
            <a:r>
              <a:rPr lang="es-ES" dirty="0" err="1"/>
              <a:t>columns</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4" name="Text Placeholder 26">
            <a:extLst>
              <a:ext uri="{FF2B5EF4-FFF2-40B4-BE49-F238E27FC236}">
                <a16:creationId xmlns:a16="http://schemas.microsoft.com/office/drawing/2014/main" id="{24207961-8422-C507-E816-E3C80B1AAC0D}"/>
              </a:ext>
            </a:extLst>
          </p:cNvPr>
          <p:cNvSpPr>
            <a:spLocks noGrp="1"/>
          </p:cNvSpPr>
          <p:nvPr>
            <p:ph type="body" sz="quarter" idx="14"/>
          </p:nvPr>
        </p:nvSpPr>
        <p:spPr>
          <a:xfrm>
            <a:off x="4632287" y="2084018"/>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5" name="Text Placeholder 2">
            <a:extLst>
              <a:ext uri="{FF2B5EF4-FFF2-40B4-BE49-F238E27FC236}">
                <a16:creationId xmlns:a16="http://schemas.microsoft.com/office/drawing/2014/main" id="{7BFEEFF7-128B-97D0-B29A-70A7BE4CF853}"/>
              </a:ext>
            </a:extLst>
          </p:cNvPr>
          <p:cNvSpPr>
            <a:spLocks noGrp="1"/>
          </p:cNvSpPr>
          <p:nvPr>
            <p:ph type="body" sz="quarter" idx="15" hasCustomPrompt="1"/>
          </p:nvPr>
        </p:nvSpPr>
        <p:spPr>
          <a:xfrm>
            <a:off x="4631575" y="1639517"/>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pic>
        <p:nvPicPr>
          <p:cNvPr id="2" name="Graphic 1">
            <a:extLst>
              <a:ext uri="{FF2B5EF4-FFF2-40B4-BE49-F238E27FC236}">
                <a16:creationId xmlns:a16="http://schemas.microsoft.com/office/drawing/2014/main" id="{3C4FA30C-F1DD-77DA-3B8E-BF3BD02CC9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7" name="Text Placeholder 4">
            <a:extLst>
              <a:ext uri="{FF2B5EF4-FFF2-40B4-BE49-F238E27FC236}">
                <a16:creationId xmlns:a16="http://schemas.microsoft.com/office/drawing/2014/main" id="{E07A9CD7-31F3-8A03-0458-1F7EB8A9EDAA}"/>
              </a:ext>
            </a:extLst>
          </p:cNvPr>
          <p:cNvSpPr>
            <a:spLocks noGrp="1"/>
          </p:cNvSpPr>
          <p:nvPr>
            <p:ph type="body" sz="quarter" idx="16"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13700016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lide with list and large text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1" y="2085277"/>
            <a:ext cx="2483792"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list</a:t>
            </a:r>
            <a:r>
              <a:rPr lang="es-ES" dirty="0"/>
              <a:t> and </a:t>
            </a:r>
            <a:r>
              <a:rPr lang="es-ES" dirty="0" err="1"/>
              <a:t>large</a:t>
            </a:r>
            <a:r>
              <a:rPr lang="es-ES" dirty="0"/>
              <a:t> </a:t>
            </a:r>
            <a:r>
              <a:rPr lang="es-ES" dirty="0" err="1"/>
              <a:t>text</a:t>
            </a:r>
            <a:r>
              <a:rPr lang="es-ES" dirty="0"/>
              <a:t> box</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2484257"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13" name="Text Placeholder 26">
            <a:extLst>
              <a:ext uri="{FF2B5EF4-FFF2-40B4-BE49-F238E27FC236}">
                <a16:creationId xmlns:a16="http://schemas.microsoft.com/office/drawing/2014/main" id="{E4141E71-5AE9-18B2-B237-FD8A70CCA682}"/>
              </a:ext>
            </a:extLst>
          </p:cNvPr>
          <p:cNvSpPr>
            <a:spLocks noGrp="1"/>
          </p:cNvSpPr>
          <p:nvPr>
            <p:ph type="body" sz="quarter" idx="11"/>
          </p:nvPr>
        </p:nvSpPr>
        <p:spPr>
          <a:xfrm>
            <a:off x="3311914" y="1641841"/>
            <a:ext cx="5132128" cy="2884764"/>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pic>
        <p:nvPicPr>
          <p:cNvPr id="2" name="Graphic 1">
            <a:extLst>
              <a:ext uri="{FF2B5EF4-FFF2-40B4-BE49-F238E27FC236}">
                <a16:creationId xmlns:a16="http://schemas.microsoft.com/office/drawing/2014/main" id="{A9E81223-D8FC-EE1E-6810-7B2FD00735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E8969D9B-749E-D919-6496-4951AE940B9D}"/>
              </a:ext>
            </a:extLst>
          </p:cNvPr>
          <p:cNvSpPr>
            <a:spLocks noGrp="1"/>
          </p:cNvSpPr>
          <p:nvPr>
            <p:ph type="body" sz="quarter" idx="14"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13877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lide with column and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n-GB" noProof="0" dirty="0"/>
              <a:t>Slide with column and box</a:t>
            </a:r>
          </a:p>
        </p:txBody>
      </p:sp>
      <p:sp>
        <p:nvSpPr>
          <p:cNvPr id="3" name="Text Placeholder 26">
            <a:extLst>
              <a:ext uri="{FF2B5EF4-FFF2-40B4-BE49-F238E27FC236}">
                <a16:creationId xmlns:a16="http://schemas.microsoft.com/office/drawing/2014/main" id="{3370A670-7728-C5F0-9628-F83E41372502}"/>
              </a:ext>
            </a:extLst>
          </p:cNvPr>
          <p:cNvSpPr>
            <a:spLocks noGrp="1"/>
          </p:cNvSpPr>
          <p:nvPr>
            <p:ph type="body" sz="quarter" idx="13"/>
          </p:nvPr>
        </p:nvSpPr>
        <p:spPr>
          <a:xfrm>
            <a:off x="4637928" y="1640581"/>
            <a:ext cx="3806113" cy="2991575"/>
          </a:xfrm>
          <a:prstGeom prst="rect">
            <a:avLst/>
          </a:prstGeom>
          <a:solidFill>
            <a:srgbClr val="F2F6F6"/>
          </a:solidFill>
          <a:effectLst>
            <a:outerShdw blurRad="25400" dist="63500" dir="2760000" sx="99000" sy="99000" algn="ctr" rotWithShape="0">
              <a:schemeClr val="accent5">
                <a:alpha val="24000"/>
              </a:schemeClr>
            </a:outerShdw>
          </a:effectLst>
        </p:spPr>
        <p:txBody>
          <a:bodyPr/>
          <a:lstStyle>
            <a:lvl1pPr marL="177800" indent="0">
              <a:defRPr sz="1100">
                <a:solidFill>
                  <a:schemeClr val="tx1"/>
                </a:solidFill>
                <a:latin typeface="+mn-lt"/>
              </a:defRPr>
            </a:lvl1pPr>
            <a:lvl2pPr marL="360363" indent="-171450">
              <a:buFont typeface="Arial" panose="020B0604020202020204" pitchFamily="34" charset="0"/>
              <a:buChar char="•"/>
              <a:defRPr sz="1100">
                <a:solidFill>
                  <a:schemeClr val="tx1"/>
                </a:solidFill>
                <a:latin typeface="+mn-lt"/>
              </a:defRPr>
            </a:lvl2pPr>
            <a:lvl3pPr marL="538163" indent="-171450">
              <a:buClr>
                <a:schemeClr val="tx2"/>
              </a:buClr>
              <a:buFont typeface="Arial" panose="020B0604020202020204" pitchFamily="34" charset="0"/>
              <a:buChar char="•"/>
              <a:tabLst>
                <a:tab pos="447675" algn="l"/>
              </a:tabLst>
              <a:defRPr sz="1100">
                <a:solidFill>
                  <a:schemeClr val="tx1"/>
                </a:solidFill>
                <a:latin typeface="+mn-lt"/>
              </a:defRPr>
            </a:lvl3pPr>
            <a:lvl4pPr marL="715963" indent="-171450">
              <a:buClr>
                <a:schemeClr val="accent5"/>
              </a:buClr>
              <a:buFont typeface="Arial" panose="020B0604020202020204" pitchFamily="34" charset="0"/>
              <a:buChar char="•"/>
              <a:defRPr sz="1100">
                <a:solidFill>
                  <a:schemeClr val="tx1"/>
                </a:solidFill>
                <a:latin typeface="+mn-lt"/>
              </a:defRPr>
            </a:lvl4pPr>
            <a:lvl5pPr marL="985838" indent="-171450">
              <a:buClr>
                <a:schemeClr val="bg2"/>
              </a:buClr>
              <a:buFont typeface="Arial" panose="020B0604020202020204" pitchFamily="34" charset="0"/>
              <a:buChar char="•"/>
              <a:defRPr lang="en-GB" sz="1100" dirty="0">
                <a:solidFill>
                  <a:schemeClr val="tx1"/>
                </a:solidFill>
              </a:defRPr>
            </a:lvl5pPr>
          </a:lstStyle>
          <a:p>
            <a:pPr lvl="0"/>
            <a:endParaRPr lang="en-GB" noProof="0"/>
          </a:p>
          <a:p>
            <a:pPr lvl="0"/>
            <a:endParaRPr lang="en-GB" noProof="0"/>
          </a:p>
          <a:p>
            <a:pPr lvl="0"/>
            <a:endParaRPr lang="en-GB" noProof="0"/>
          </a:p>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4"/>
            <a:endParaRPr lang="en-GB" noProof="0"/>
          </a:p>
          <a:p>
            <a:pPr lvl="4"/>
            <a:endParaRPr lang="en-GB" noProof="0"/>
          </a:p>
        </p:txBody>
      </p:sp>
      <p:sp>
        <p:nvSpPr>
          <p:cNvPr id="5" name="Text Placeholder 4">
            <a:extLst>
              <a:ext uri="{FF2B5EF4-FFF2-40B4-BE49-F238E27FC236}">
                <a16:creationId xmlns:a16="http://schemas.microsoft.com/office/drawing/2014/main" id="{639A3C26-2428-D4D9-51FD-457641C9EE7F}"/>
              </a:ext>
            </a:extLst>
          </p:cNvPr>
          <p:cNvSpPr>
            <a:spLocks noGrp="1"/>
          </p:cNvSpPr>
          <p:nvPr>
            <p:ph type="body" sz="quarter" idx="14" hasCustomPrompt="1"/>
          </p:nvPr>
        </p:nvSpPr>
        <p:spPr>
          <a:xfrm>
            <a:off x="4848225" y="1712913"/>
            <a:ext cx="3590925" cy="430212"/>
          </a:xfrm>
          <a:prstGeom prst="rect">
            <a:avLst/>
          </a:prstGeom>
        </p:spPr>
        <p:txBody>
          <a:bodyPr anchor="ctr"/>
          <a:lstStyle>
            <a:lvl1pPr>
              <a:defRPr sz="1100" b="1">
                <a:solidFill>
                  <a:schemeClr val="tx1"/>
                </a:solidFill>
                <a:latin typeface="+mj-lt"/>
              </a:defRPr>
            </a:lvl1pPr>
          </a:lstStyle>
          <a:p>
            <a:pPr lvl="0"/>
            <a:r>
              <a:rPr lang="en-GB" noProof="0"/>
              <a:t>Box title</a:t>
            </a:r>
          </a:p>
        </p:txBody>
      </p:sp>
      <p:cxnSp>
        <p:nvCxnSpPr>
          <p:cNvPr id="8" name="Straight Connector 7">
            <a:extLst>
              <a:ext uri="{FF2B5EF4-FFF2-40B4-BE49-F238E27FC236}">
                <a16:creationId xmlns:a16="http://schemas.microsoft.com/office/drawing/2014/main" id="{C68C5F62-9B18-A146-D5D5-4D34CEA712D2}"/>
              </a:ext>
            </a:extLst>
          </p:cNvPr>
          <p:cNvCxnSpPr>
            <a:cxnSpLocks/>
          </p:cNvCxnSpPr>
          <p:nvPr userDrawn="1"/>
        </p:nvCxnSpPr>
        <p:spPr>
          <a:xfrm>
            <a:off x="4637928" y="1640581"/>
            <a:ext cx="0" cy="2991575"/>
          </a:xfrm>
          <a:prstGeom prst="line">
            <a:avLst/>
          </a:prstGeom>
          <a:ln w="28575">
            <a:solidFill>
              <a:srgbClr val="F05AA0"/>
            </a:solidFill>
          </a:ln>
          <a:effectLst/>
        </p:spPr>
        <p:style>
          <a:lnRef idx="1">
            <a:schemeClr val="accent2"/>
          </a:lnRef>
          <a:fillRef idx="0">
            <a:schemeClr val="accent2"/>
          </a:fillRef>
          <a:effectRef idx="0">
            <a:schemeClr val="accent2"/>
          </a:effectRef>
          <a:fontRef idx="minor">
            <a:schemeClr val="tx1"/>
          </a:fontRef>
        </p:style>
      </p:cxnSp>
      <p:pic>
        <p:nvPicPr>
          <p:cNvPr id="2" name="Graphic 1">
            <a:extLst>
              <a:ext uri="{FF2B5EF4-FFF2-40B4-BE49-F238E27FC236}">
                <a16:creationId xmlns:a16="http://schemas.microsoft.com/office/drawing/2014/main" id="{C93DD896-2621-BEC0-D4F9-05FD03EE5E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18A4C548-2BD8-66C4-4342-6FDA7E77E051}"/>
              </a:ext>
            </a:extLst>
          </p:cNvPr>
          <p:cNvSpPr>
            <a:spLocks noGrp="1"/>
          </p:cNvSpPr>
          <p:nvPr>
            <p:ph type="body" sz="quarter" idx="15"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810232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2" name="Google Shape;80;p22">
            <a:extLst>
              <a:ext uri="{FF2B5EF4-FFF2-40B4-BE49-F238E27FC236}">
                <a16:creationId xmlns:a16="http://schemas.microsoft.com/office/drawing/2014/main" id="{672B1535-56E8-DDC1-1054-16E20EB06062}"/>
              </a:ext>
            </a:extLst>
          </p:cNvPr>
          <p:cNvSpPr/>
          <p:nvPr userDrawn="1"/>
        </p:nvSpPr>
        <p:spPr>
          <a:xfrm>
            <a:off x="2684850" y="539500"/>
            <a:ext cx="3774300" cy="3774300"/>
          </a:xfrm>
          <a:prstGeom prst="ellipse">
            <a:avLst/>
          </a:prstGeom>
          <a:solidFill>
            <a:srgbClr val="5FC5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 name="Google Shape;112;p22">
            <a:extLst>
              <a:ext uri="{FF2B5EF4-FFF2-40B4-BE49-F238E27FC236}">
                <a16:creationId xmlns:a16="http://schemas.microsoft.com/office/drawing/2014/main" id="{8CF559E3-E73F-585E-C5F2-2AEECC80B69C}"/>
              </a:ext>
            </a:extLst>
          </p:cNvPr>
          <p:cNvCxnSpPr/>
          <p:nvPr userDrawn="1"/>
        </p:nvCxnSpPr>
        <p:spPr>
          <a:xfrm>
            <a:off x="705600" y="4697803"/>
            <a:ext cx="7732800" cy="0"/>
          </a:xfrm>
          <a:prstGeom prst="straightConnector1">
            <a:avLst/>
          </a:prstGeom>
          <a:noFill/>
          <a:ln w="9525" cap="flat" cmpd="sng">
            <a:solidFill>
              <a:srgbClr val="C6DADA"/>
            </a:solidFill>
            <a:prstDash val="solid"/>
            <a:round/>
            <a:headEnd type="oval" w="med" len="med"/>
            <a:tailEnd type="oval" w="med" len="med"/>
          </a:ln>
        </p:spPr>
      </p:cxnSp>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2307675"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1526054" y="1503133"/>
            <a:ext cx="6090771" cy="1155700"/>
          </a:xfrm>
          <a:prstGeom prst="rect">
            <a:avLst/>
          </a:prstGeom>
        </p:spPr>
        <p:txBody>
          <a:bodyPr anchor="ctr"/>
          <a:lstStyle>
            <a:lvl1pPr algn="ctr">
              <a:defRPr sz="54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dirty="0"/>
              <a:t>Presentation title in three lines if need be</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1526054" y="3158093"/>
            <a:ext cx="6090771" cy="1106088"/>
          </a:xfrm>
          <a:prstGeom prst="rect">
            <a:avLst/>
          </a:prstGeom>
        </p:spPr>
        <p:txBody>
          <a:bodyPr anchor="ctr"/>
          <a:lstStyle>
            <a:lvl1pPr algn="ctr">
              <a:defRPr>
                <a:solidFill>
                  <a:schemeClr val="tx1"/>
                </a:solidFill>
                <a:latin typeface="+mn-lt"/>
              </a:defRPr>
            </a:lvl1pPr>
          </a:lstStyle>
          <a:p>
            <a:pPr lvl="0"/>
            <a:r>
              <a:rPr lang="en-GB" noProof="0"/>
              <a:t>Speaker One · Speaker Two</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1525588" y="4417723"/>
            <a:ext cx="6091237" cy="279689"/>
          </a:xfrm>
          <a:prstGeom prst="rect">
            <a:avLst/>
          </a:prstGeom>
        </p:spPr>
        <p:txBody>
          <a:bodyPr anchor="ctr"/>
          <a:lstStyle>
            <a:lvl1pPr algn="ctr">
              <a:defRPr sz="1000">
                <a:solidFill>
                  <a:schemeClr val="tx1"/>
                </a:solidFill>
                <a:latin typeface="+mn-lt"/>
              </a:defRPr>
            </a:lvl1pPr>
          </a:lstStyle>
          <a:p>
            <a:pPr lvl="0"/>
            <a:r>
              <a:rPr lang="en-GB" noProof="0"/>
              <a:t>November 2022</a:t>
            </a:r>
          </a:p>
        </p:txBody>
      </p:sp>
      <p:pic>
        <p:nvPicPr>
          <p:cNvPr id="6" name="Graphic 5">
            <a:extLst>
              <a:ext uri="{FF2B5EF4-FFF2-40B4-BE49-F238E27FC236}">
                <a16:creationId xmlns:a16="http://schemas.microsoft.com/office/drawing/2014/main" id="{0A1A91A2-2055-D0C3-94DA-58FCB21675E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1" y="387914"/>
            <a:ext cx="1214554" cy="380721"/>
          </a:xfrm>
          <a:prstGeom prst="rect">
            <a:avLst/>
          </a:prstGeom>
        </p:spPr>
      </p:pic>
    </p:spTree>
    <p:extLst>
      <p:ext uri="{BB962C8B-B14F-4D97-AF65-F5344CB8AC3E}">
        <p14:creationId xmlns:p14="http://schemas.microsoft.com/office/powerpoint/2010/main" val="44775941"/>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One column and picure on the right">
    <p:spTree>
      <p:nvGrpSpPr>
        <p:cNvPr id="1" name=""/>
        <p:cNvGrpSpPr/>
        <p:nvPr/>
      </p:nvGrpSpPr>
      <p:grpSpPr>
        <a:xfrm>
          <a:off x="0" y="0"/>
          <a:ext cx="0" cy="0"/>
          <a:chOff x="0" y="0"/>
          <a:chExt cx="0" cy="0"/>
        </a:xfrm>
      </p:grpSpPr>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4747098" y="725183"/>
            <a:ext cx="3677052" cy="3875391"/>
          </a:xfrm>
          <a:prstGeom prst="rect">
            <a:avLst/>
          </a:prstGeom>
        </p:spPr>
        <p:txBody>
          <a:bodyPr/>
          <a:lstStyle/>
          <a:p>
            <a:endParaRPr lang="en-GB"/>
          </a:p>
        </p:txBody>
      </p:sp>
      <p:sp>
        <p:nvSpPr>
          <p:cNvPr id="7" name="Google Shape;267;p26">
            <a:extLst>
              <a:ext uri="{FF2B5EF4-FFF2-40B4-BE49-F238E27FC236}">
                <a16:creationId xmlns:a16="http://schemas.microsoft.com/office/drawing/2014/main" id="{63E0EB4F-C5D6-855D-78E4-12E995650CCF}"/>
              </a:ext>
            </a:extLst>
          </p:cNvPr>
          <p:cNvSpPr/>
          <p:nvPr userDrawn="1"/>
        </p:nvSpPr>
        <p:spPr>
          <a:xfrm>
            <a:off x="7382620" y="2460496"/>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719850"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719138"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right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37928" y="483293"/>
            <a:ext cx="2659678" cy="380720"/>
          </a:xfrm>
          <a:prstGeom prst="rect">
            <a:avLst/>
          </a:prstGeom>
        </p:spPr>
      </p:pic>
      <p:pic>
        <p:nvPicPr>
          <p:cNvPr id="2" name="Graphic 1">
            <a:extLst>
              <a:ext uri="{FF2B5EF4-FFF2-40B4-BE49-F238E27FC236}">
                <a16:creationId xmlns:a16="http://schemas.microsoft.com/office/drawing/2014/main" id="{2FDBE5E2-FAF6-F558-D9C3-33C08C92B2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87E91D1C-7F41-9A34-F63C-EB830C250DAC}"/>
              </a:ext>
            </a:extLst>
          </p:cNvPr>
          <p:cNvSpPr>
            <a:spLocks noGrp="1"/>
          </p:cNvSpPr>
          <p:nvPr>
            <p:ph type="body" sz="quarter" idx="14"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636760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One column and picure on the left">
    <p:spTree>
      <p:nvGrpSpPr>
        <p:cNvPr id="1" name=""/>
        <p:cNvGrpSpPr/>
        <p:nvPr/>
      </p:nvGrpSpPr>
      <p:grpSpPr>
        <a:xfrm>
          <a:off x="0" y="0"/>
          <a:ext cx="0" cy="0"/>
          <a:chOff x="0" y="0"/>
          <a:chExt cx="0" cy="0"/>
        </a:xfrm>
      </p:grpSpPr>
      <p:sp>
        <p:nvSpPr>
          <p:cNvPr id="4" name="Google Shape;405;p29">
            <a:extLst>
              <a:ext uri="{FF2B5EF4-FFF2-40B4-BE49-F238E27FC236}">
                <a16:creationId xmlns:a16="http://schemas.microsoft.com/office/drawing/2014/main" id="{18AFA9F9-4F05-1766-7AFF-564D789A9357}"/>
              </a:ext>
            </a:extLst>
          </p:cNvPr>
          <p:cNvSpPr/>
          <p:nvPr userDrawn="1"/>
        </p:nvSpPr>
        <p:spPr>
          <a:xfrm>
            <a:off x="7684189" y="-597989"/>
            <a:ext cx="1891200" cy="1891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983000" y="725183"/>
            <a:ext cx="2755200" cy="3875391"/>
          </a:xfrm>
          <a:prstGeom prst="rect">
            <a:avLst/>
          </a:prstGeom>
        </p:spPr>
        <p:txBody>
          <a:bodyPr/>
          <a:lstStyle/>
          <a:p>
            <a:endParaRPr lang="en-GB"/>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3841212"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3840500"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left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668774" y="1871245"/>
            <a:ext cx="2659678" cy="380720"/>
          </a:xfrm>
          <a:prstGeom prst="rect">
            <a:avLst/>
          </a:prstGeom>
        </p:spPr>
      </p:pic>
      <p:pic>
        <p:nvPicPr>
          <p:cNvPr id="2" name="Graphic 1">
            <a:extLst>
              <a:ext uri="{FF2B5EF4-FFF2-40B4-BE49-F238E27FC236}">
                <a16:creationId xmlns:a16="http://schemas.microsoft.com/office/drawing/2014/main" id="{1069FA9F-90A4-79A1-B887-E90E7AAC214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5EB3D545-1853-92E9-7395-DA5BCDC2BECC}"/>
              </a:ext>
            </a:extLst>
          </p:cNvPr>
          <p:cNvSpPr>
            <a:spLocks noGrp="1"/>
          </p:cNvSpPr>
          <p:nvPr>
            <p:ph type="body" sz="quarter" idx="14"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545435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lide with quote">
    <p:bg>
      <p:bgPr>
        <a:solidFill>
          <a:srgbClr val="F2F6F6"/>
        </a:solidFill>
        <a:effectLst/>
      </p:bgPr>
    </p:bg>
    <p:spTree>
      <p:nvGrpSpPr>
        <p:cNvPr id="1" name=""/>
        <p:cNvGrpSpPr/>
        <p:nvPr/>
      </p:nvGrpSpPr>
      <p:grpSpPr>
        <a:xfrm>
          <a:off x="0" y="0"/>
          <a:ext cx="0" cy="0"/>
          <a:chOff x="0" y="0"/>
          <a:chExt cx="0" cy="0"/>
        </a:xfrm>
      </p:grpSpPr>
      <p:sp>
        <p:nvSpPr>
          <p:cNvPr id="8" name="Google Shape;308;p27">
            <a:extLst>
              <a:ext uri="{FF2B5EF4-FFF2-40B4-BE49-F238E27FC236}">
                <a16:creationId xmlns:a16="http://schemas.microsoft.com/office/drawing/2014/main" id="{19A76CE0-BAFD-61A2-88AD-1537D3DD99DB}"/>
              </a:ext>
            </a:extLst>
          </p:cNvPr>
          <p:cNvSpPr/>
          <p:nvPr userDrawn="1"/>
        </p:nvSpPr>
        <p:spPr>
          <a:xfrm>
            <a:off x="949770" y="-256671"/>
            <a:ext cx="990300" cy="9903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Google Shape;302;p27">
            <a:extLst>
              <a:ext uri="{FF2B5EF4-FFF2-40B4-BE49-F238E27FC236}">
                <a16:creationId xmlns:a16="http://schemas.microsoft.com/office/drawing/2014/main" id="{857B611D-827A-63EA-D143-89F85A616B68}"/>
              </a:ext>
            </a:extLst>
          </p:cNvPr>
          <p:cNvSpPr txBox="1">
            <a:spLocks noGrp="1"/>
          </p:cNvSpPr>
          <p:nvPr>
            <p:ph type="title"/>
          </p:nvPr>
        </p:nvSpPr>
        <p:spPr>
          <a:xfrm>
            <a:off x="2277000" y="2571750"/>
            <a:ext cx="4590000" cy="531900"/>
          </a:xfrm>
          <a:prstGeom prst="rect">
            <a:avLst/>
          </a:prstGeom>
        </p:spPr>
        <p:txBody>
          <a:bodyPr spcFirstLastPara="1" wrap="square" lIns="91425" tIns="91425" rIns="91425" bIns="91425" anchor="ctr" anchorCtr="0">
            <a:noAutofit/>
          </a:bodyPr>
          <a:lstStyle>
            <a:lvl1pPr>
              <a:defRPr>
                <a:solidFill>
                  <a:schemeClr val="tx2"/>
                </a:solidFill>
              </a:defRPr>
            </a:lvl1pPr>
          </a:lstStyle>
          <a:p>
            <a:pPr marL="0" lvl="0" indent="0" algn="ctr" rtl="0">
              <a:spcBef>
                <a:spcPts val="0"/>
              </a:spcBef>
              <a:spcAft>
                <a:spcPts val="0"/>
              </a:spcAft>
              <a:buNone/>
            </a:pPr>
            <a:r>
              <a:rPr lang="en" dirty="0"/>
              <a:t>—Someone Famous</a:t>
            </a:r>
            <a:endParaRPr dirty="0"/>
          </a:p>
        </p:txBody>
      </p:sp>
      <p:sp>
        <p:nvSpPr>
          <p:cNvPr id="4" name="Google Shape;301;p27">
            <a:extLst>
              <a:ext uri="{FF2B5EF4-FFF2-40B4-BE49-F238E27FC236}">
                <a16:creationId xmlns:a16="http://schemas.microsoft.com/office/drawing/2014/main" id="{63293AEF-FAED-9FA7-028A-25CBB41B870A}"/>
              </a:ext>
            </a:extLst>
          </p:cNvPr>
          <p:cNvSpPr txBox="1">
            <a:spLocks noGrp="1"/>
          </p:cNvSpPr>
          <p:nvPr>
            <p:ph type="subTitle" idx="1" hasCustomPrompt="1"/>
          </p:nvPr>
        </p:nvSpPr>
        <p:spPr>
          <a:xfrm>
            <a:off x="1444525" y="1687288"/>
            <a:ext cx="6255000" cy="835500"/>
          </a:xfrm>
          <a:prstGeom prst="rect">
            <a:avLst/>
          </a:prstGeom>
        </p:spPr>
        <p:txBody>
          <a:bodyPr spcFirstLastPara="1" wrap="square" lIns="91425" tIns="91425" rIns="91425" bIns="91425" anchor="ctr" anchorCtr="0">
            <a:noAutofit/>
          </a:bodyPr>
          <a:lstStyle>
            <a:lvl1pPr>
              <a:defRPr i="1">
                <a:solidFill>
                  <a:schemeClr val="accent1"/>
                </a:solidFill>
                <a:latin typeface="+mn-lt"/>
              </a:defRPr>
            </a:lvl1pPr>
          </a:lstStyle>
          <a:p>
            <a:pPr marL="0" lvl="0" indent="0" algn="ctr" rtl="0">
              <a:spcBef>
                <a:spcPts val="0"/>
              </a:spcBef>
              <a:spcAft>
                <a:spcPts val="0"/>
              </a:spcAft>
              <a:buNone/>
            </a:pPr>
            <a:r>
              <a:rPr lang="en" dirty="0"/>
              <a:t>“This is a quote, words full of wisdom that someone important said and can make the reader get inspired.”</a:t>
            </a:r>
            <a:endParaRPr dirty="0"/>
          </a:p>
        </p:txBody>
      </p:sp>
      <p:sp>
        <p:nvSpPr>
          <p:cNvPr id="5" name="Google Shape;306;p27">
            <a:extLst>
              <a:ext uri="{FF2B5EF4-FFF2-40B4-BE49-F238E27FC236}">
                <a16:creationId xmlns:a16="http://schemas.microsoft.com/office/drawing/2014/main" id="{02F30809-C2DE-D352-1070-43C79850BF29}"/>
              </a:ext>
            </a:extLst>
          </p:cNvPr>
          <p:cNvSpPr/>
          <p:nvPr userDrawn="1"/>
        </p:nvSpPr>
        <p:spPr>
          <a:xfrm>
            <a:off x="7384035" y="3418836"/>
            <a:ext cx="1470900" cy="14709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 name="Google Shape;307;p27">
            <a:extLst>
              <a:ext uri="{FF2B5EF4-FFF2-40B4-BE49-F238E27FC236}">
                <a16:creationId xmlns:a16="http://schemas.microsoft.com/office/drawing/2014/main" id="{6B8B87B7-4293-4EFC-8CB8-B635DD4F0974}"/>
              </a:ext>
            </a:extLst>
          </p:cNvPr>
          <p:cNvCxnSpPr/>
          <p:nvPr userDrawn="1"/>
        </p:nvCxnSpPr>
        <p:spPr>
          <a:xfrm>
            <a:off x="705600" y="901900"/>
            <a:ext cx="7732800" cy="0"/>
          </a:xfrm>
          <a:prstGeom prst="straightConnector1">
            <a:avLst/>
          </a:prstGeom>
          <a:noFill/>
          <a:ln w="9525" cap="flat" cmpd="sng">
            <a:solidFill>
              <a:schemeClr val="tx1"/>
            </a:solidFill>
            <a:prstDash val="solid"/>
            <a:round/>
            <a:headEnd type="oval" w="med" len="med"/>
            <a:tailEnd type="oval" w="med" len="med"/>
          </a:ln>
        </p:spPr>
      </p:cxnSp>
      <p:pic>
        <p:nvPicPr>
          <p:cNvPr id="45" name="Graphic 44">
            <a:extLst>
              <a:ext uri="{FF2B5EF4-FFF2-40B4-BE49-F238E27FC236}">
                <a16:creationId xmlns:a16="http://schemas.microsoft.com/office/drawing/2014/main" id="{CDB79693-7AF8-58F1-AE0E-1BF3468AC3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737" y="4249949"/>
            <a:ext cx="2659678" cy="380720"/>
          </a:xfrm>
          <a:prstGeom prst="rect">
            <a:avLst/>
          </a:prstGeom>
        </p:spPr>
      </p:pic>
      <p:pic>
        <p:nvPicPr>
          <p:cNvPr id="3" name="Graphic 2">
            <a:extLst>
              <a:ext uri="{FF2B5EF4-FFF2-40B4-BE49-F238E27FC236}">
                <a16:creationId xmlns:a16="http://schemas.microsoft.com/office/drawing/2014/main" id="{914411D8-923E-2E67-CA3B-B52D12F9A93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9" name="Text Placeholder 4">
            <a:extLst>
              <a:ext uri="{FF2B5EF4-FFF2-40B4-BE49-F238E27FC236}">
                <a16:creationId xmlns:a16="http://schemas.microsoft.com/office/drawing/2014/main" id="{B1A69F60-B160-FEE9-5D88-A134738E031A}"/>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358378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wo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a:t>wo bubbles</a:t>
            </a:r>
          </a:p>
        </p:txBody>
      </p:sp>
      <p:sp>
        <p:nvSpPr>
          <p:cNvPr id="13" name="Oval 12">
            <a:extLst>
              <a:ext uri="{FF2B5EF4-FFF2-40B4-BE49-F238E27FC236}">
                <a16:creationId xmlns:a16="http://schemas.microsoft.com/office/drawing/2014/main" id="{A8ED6500-DF84-4F05-36CD-6D06CF2AF95D}"/>
              </a:ext>
            </a:extLst>
          </p:cNvPr>
          <p:cNvSpPr/>
          <p:nvPr userDrawn="1"/>
        </p:nvSpPr>
        <p:spPr>
          <a:xfrm>
            <a:off x="1878493"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0">
            <a:extLst>
              <a:ext uri="{FF2B5EF4-FFF2-40B4-BE49-F238E27FC236}">
                <a16:creationId xmlns:a16="http://schemas.microsoft.com/office/drawing/2014/main" id="{5881A3E2-8981-BD1E-2488-C6CEE6BF09BB}"/>
              </a:ext>
            </a:extLst>
          </p:cNvPr>
          <p:cNvSpPr>
            <a:spLocks noGrp="1"/>
          </p:cNvSpPr>
          <p:nvPr>
            <p:ph type="body" sz="quarter" idx="13" hasCustomPrompt="1"/>
          </p:nvPr>
        </p:nvSpPr>
        <p:spPr>
          <a:xfrm>
            <a:off x="1878492"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7" name="Oval 16">
            <a:extLst>
              <a:ext uri="{FF2B5EF4-FFF2-40B4-BE49-F238E27FC236}">
                <a16:creationId xmlns:a16="http://schemas.microsoft.com/office/drawing/2014/main" id="{C37F852B-79D3-47D3-F97B-6F2F9CECC088}"/>
              </a:ext>
            </a:extLst>
          </p:cNvPr>
          <p:cNvSpPr/>
          <p:nvPr userDrawn="1"/>
        </p:nvSpPr>
        <p:spPr>
          <a:xfrm>
            <a:off x="5034128"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10">
            <a:extLst>
              <a:ext uri="{FF2B5EF4-FFF2-40B4-BE49-F238E27FC236}">
                <a16:creationId xmlns:a16="http://schemas.microsoft.com/office/drawing/2014/main" id="{B8EBC132-62A4-DB1F-2571-2E93F8DBE5DB}"/>
              </a:ext>
            </a:extLst>
          </p:cNvPr>
          <p:cNvSpPr>
            <a:spLocks noGrp="1"/>
          </p:cNvSpPr>
          <p:nvPr>
            <p:ph type="body" sz="quarter" idx="15" hasCustomPrompt="1"/>
          </p:nvPr>
        </p:nvSpPr>
        <p:spPr>
          <a:xfrm>
            <a:off x="5033826"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pic>
        <p:nvPicPr>
          <p:cNvPr id="2" name="Graphic 1">
            <a:extLst>
              <a:ext uri="{FF2B5EF4-FFF2-40B4-BE49-F238E27FC236}">
                <a16:creationId xmlns:a16="http://schemas.microsoft.com/office/drawing/2014/main" id="{7736334B-291E-239B-B2A6-730450E26F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D4C459E5-E6FD-7EAA-C79C-3BF619C05A54}"/>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4045103126"/>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hre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err="1"/>
              <a:t>hree</a:t>
            </a:r>
            <a:r>
              <a:rPr lang="en-GB" noProof="0" dirty="0"/>
              <a:t> 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6192345"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705600"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2" name="Text Placeholder 10">
            <a:extLst>
              <a:ext uri="{FF2B5EF4-FFF2-40B4-BE49-F238E27FC236}">
                <a16:creationId xmlns:a16="http://schemas.microsoft.com/office/drawing/2014/main" id="{1DD95831-155E-1A95-2490-4576562EF30F}"/>
              </a:ext>
            </a:extLst>
          </p:cNvPr>
          <p:cNvSpPr>
            <a:spLocks noGrp="1"/>
          </p:cNvSpPr>
          <p:nvPr>
            <p:ph type="body" sz="quarter" idx="14" hasCustomPrompt="1"/>
          </p:nvPr>
        </p:nvSpPr>
        <p:spPr>
          <a:xfrm>
            <a:off x="6192043"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pic>
        <p:nvPicPr>
          <p:cNvPr id="2" name="Graphic 1">
            <a:extLst>
              <a:ext uri="{FF2B5EF4-FFF2-40B4-BE49-F238E27FC236}">
                <a16:creationId xmlns:a16="http://schemas.microsoft.com/office/drawing/2014/main" id="{F78B02DE-2219-1DDD-D8EB-C1732E2714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5" name="Text Placeholder 4">
            <a:extLst>
              <a:ext uri="{FF2B5EF4-FFF2-40B4-BE49-F238E27FC236}">
                <a16:creationId xmlns:a16="http://schemas.microsoft.com/office/drawing/2014/main" id="{6B289259-8BAE-8C47-F03B-98B0A94CA6E1}"/>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186130082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Four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Four</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278174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2776664"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485036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C144F9-AA7F-FE57-FD46-A55601D6DF04}"/>
              </a:ext>
            </a:extLst>
          </p:cNvPr>
          <p:cNvSpPr/>
          <p:nvPr userDrawn="1"/>
        </p:nvSpPr>
        <p:spPr>
          <a:xfrm>
            <a:off x="4845283"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2781745"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2776469"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4845088"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4844982"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pic>
        <p:nvPicPr>
          <p:cNvPr id="2" name="Graphic 1">
            <a:extLst>
              <a:ext uri="{FF2B5EF4-FFF2-40B4-BE49-F238E27FC236}">
                <a16:creationId xmlns:a16="http://schemas.microsoft.com/office/drawing/2014/main" id="{2C671081-C13A-E689-3397-08CF35D7FA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93C28891-136D-1A9A-E0DF-CB1D6033A743}"/>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776540941"/>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Fiv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Five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Five</a:t>
            </a:r>
            <a:endParaRPr lang="en-GB" dirty="0"/>
          </a:p>
        </p:txBody>
      </p:sp>
      <p:pic>
        <p:nvPicPr>
          <p:cNvPr id="9" name="Graphic 8">
            <a:extLst>
              <a:ext uri="{FF2B5EF4-FFF2-40B4-BE49-F238E27FC236}">
                <a16:creationId xmlns:a16="http://schemas.microsoft.com/office/drawing/2014/main" id="{5E7C92AE-9CA9-5C49-60DF-BA0692828A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12" name="Text Placeholder 4">
            <a:extLst>
              <a:ext uri="{FF2B5EF4-FFF2-40B4-BE49-F238E27FC236}">
                <a16:creationId xmlns:a16="http://schemas.microsoft.com/office/drawing/2014/main" id="{B4E61EA4-C886-A052-20BC-171A4D711083}"/>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4279672419"/>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ix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Six</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74758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588482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381620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174758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5884626"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3810928"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1747390"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8D1CF7C-7E31-3F2C-889B-EC11FDC96B2F}"/>
              </a:ext>
            </a:extLst>
          </p:cNvPr>
          <p:cNvSpPr/>
          <p:nvPr userDrawn="1"/>
        </p:nvSpPr>
        <p:spPr>
          <a:xfrm>
            <a:off x="588462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DBD2567-C2C5-01C1-A975-7C2A12FFD974}"/>
              </a:ext>
            </a:extLst>
          </p:cNvPr>
          <p:cNvSpPr/>
          <p:nvPr userDrawn="1"/>
        </p:nvSpPr>
        <p:spPr>
          <a:xfrm>
            <a:off x="3816008"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174739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5884431"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3810733"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pic>
        <p:nvPicPr>
          <p:cNvPr id="2" name="Graphic 1">
            <a:extLst>
              <a:ext uri="{FF2B5EF4-FFF2-40B4-BE49-F238E27FC236}">
                <a16:creationId xmlns:a16="http://schemas.microsoft.com/office/drawing/2014/main" id="{B9E0221E-1C1E-EC28-A247-BC90B714FD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D364843D-77C6-5D8F-0195-5BA2C49AE52F}"/>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803440690"/>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even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Seven</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9" name="Oval 8">
            <a:extLst>
              <a:ext uri="{FF2B5EF4-FFF2-40B4-BE49-F238E27FC236}">
                <a16:creationId xmlns:a16="http://schemas.microsoft.com/office/drawing/2014/main" id="{619A3F81-ED40-067F-6FD7-23742B27F3C5}"/>
              </a:ext>
            </a:extLst>
          </p:cNvPr>
          <p:cNvSpPr/>
          <p:nvPr userDrawn="1"/>
        </p:nvSpPr>
        <p:spPr>
          <a:xfrm>
            <a:off x="705600" y="2418240"/>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10">
            <a:extLst>
              <a:ext uri="{FF2B5EF4-FFF2-40B4-BE49-F238E27FC236}">
                <a16:creationId xmlns:a16="http://schemas.microsoft.com/office/drawing/2014/main" id="{4ADE3755-C4D0-7162-199D-60411DC29919}"/>
              </a:ext>
            </a:extLst>
          </p:cNvPr>
          <p:cNvSpPr>
            <a:spLocks noGrp="1"/>
          </p:cNvSpPr>
          <p:nvPr>
            <p:ph type="body" sz="quarter" idx="19" hasCustomPrompt="1"/>
          </p:nvPr>
        </p:nvSpPr>
        <p:spPr>
          <a:xfrm>
            <a:off x="705609" y="2418466"/>
            <a:ext cx="1118419" cy="111816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15" name="Oval 14">
            <a:extLst>
              <a:ext uri="{FF2B5EF4-FFF2-40B4-BE49-F238E27FC236}">
                <a16:creationId xmlns:a16="http://schemas.microsoft.com/office/drawing/2014/main" id="{582D52A7-4786-4520-28D5-518A571A10E6}"/>
              </a:ext>
            </a:extLst>
          </p:cNvPr>
          <p:cNvSpPr/>
          <p:nvPr userDrawn="1"/>
        </p:nvSpPr>
        <p:spPr>
          <a:xfrm>
            <a:off x="7340525" y="241654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0">
            <a:extLst>
              <a:ext uri="{FF2B5EF4-FFF2-40B4-BE49-F238E27FC236}">
                <a16:creationId xmlns:a16="http://schemas.microsoft.com/office/drawing/2014/main" id="{7B656ED2-10CD-9C62-C5B7-71D65A3832B9}"/>
              </a:ext>
            </a:extLst>
          </p:cNvPr>
          <p:cNvSpPr>
            <a:spLocks noGrp="1"/>
          </p:cNvSpPr>
          <p:nvPr>
            <p:ph type="body" sz="quarter" idx="20" hasCustomPrompt="1"/>
          </p:nvPr>
        </p:nvSpPr>
        <p:spPr>
          <a:xfrm>
            <a:off x="7319972" y="2422881"/>
            <a:ext cx="1118419" cy="1118166"/>
          </a:xfrm>
          <a:prstGeom prst="rect">
            <a:avLst/>
          </a:prstGeom>
        </p:spPr>
        <p:txBody>
          <a:bodyPr anchor="ctr"/>
          <a:lstStyle>
            <a:lvl1pPr algn="ctr">
              <a:defRPr sz="2000" b="1">
                <a:solidFill>
                  <a:schemeClr val="bg1"/>
                </a:solidFill>
                <a:latin typeface="+mj-lt"/>
              </a:defRPr>
            </a:lvl1pPr>
          </a:lstStyle>
          <a:p>
            <a:pPr lvl="0"/>
            <a:r>
              <a:rPr lang="en-GB" noProof="0"/>
              <a:t>Six</a:t>
            </a:r>
          </a:p>
        </p:txBody>
      </p:sp>
      <p:pic>
        <p:nvPicPr>
          <p:cNvPr id="17" name="Graphic 16">
            <a:extLst>
              <a:ext uri="{FF2B5EF4-FFF2-40B4-BE49-F238E27FC236}">
                <a16:creationId xmlns:a16="http://schemas.microsoft.com/office/drawing/2014/main" id="{6C3DFBF8-CB3F-81ED-2E7C-54E9431682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18" name="Text Placeholder 4">
            <a:extLst>
              <a:ext uri="{FF2B5EF4-FFF2-40B4-BE49-F238E27FC236}">
                <a16:creationId xmlns:a16="http://schemas.microsoft.com/office/drawing/2014/main" id="{53761DD3-CB49-DFBF-B643-8AB58259E247}"/>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1613574078"/>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Eight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Eight</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4842837"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2774219"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C144F9-AA7F-FE57-FD46-A55601D6DF04}"/>
              </a:ext>
            </a:extLst>
          </p:cNvPr>
          <p:cNvSpPr/>
          <p:nvPr userDrawn="1"/>
        </p:nvSpPr>
        <p:spPr>
          <a:xfrm>
            <a:off x="6911456"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705601"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4842642"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2768944"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691115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70540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8D1CF7C-7E31-3F2C-889B-EC11FDC96B2F}"/>
              </a:ext>
            </a:extLst>
          </p:cNvPr>
          <p:cNvSpPr/>
          <p:nvPr userDrawn="1"/>
        </p:nvSpPr>
        <p:spPr>
          <a:xfrm>
            <a:off x="4842642"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DBD2567-C2C5-01C1-A975-7C2A12FFD974}"/>
              </a:ext>
            </a:extLst>
          </p:cNvPr>
          <p:cNvSpPr/>
          <p:nvPr userDrawn="1"/>
        </p:nvSpPr>
        <p:spPr>
          <a:xfrm>
            <a:off x="2774024"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84BB810B-32D3-9885-74E3-7C6BC38C0121}"/>
              </a:ext>
            </a:extLst>
          </p:cNvPr>
          <p:cNvSpPr/>
          <p:nvPr userDrawn="1"/>
        </p:nvSpPr>
        <p:spPr>
          <a:xfrm>
            <a:off x="6911261"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705406"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4842447"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2768749"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5" name="Text Placeholder 10">
            <a:extLst>
              <a:ext uri="{FF2B5EF4-FFF2-40B4-BE49-F238E27FC236}">
                <a16:creationId xmlns:a16="http://schemas.microsoft.com/office/drawing/2014/main" id="{674084B8-826F-B568-2F10-98001A6698CE}"/>
              </a:ext>
            </a:extLst>
          </p:cNvPr>
          <p:cNvSpPr>
            <a:spLocks noGrp="1"/>
          </p:cNvSpPr>
          <p:nvPr>
            <p:ph type="body" sz="quarter" idx="23" hasCustomPrompt="1"/>
          </p:nvPr>
        </p:nvSpPr>
        <p:spPr>
          <a:xfrm>
            <a:off x="691096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Eight</a:t>
            </a:r>
          </a:p>
        </p:txBody>
      </p:sp>
      <p:pic>
        <p:nvPicPr>
          <p:cNvPr id="2" name="Graphic 1">
            <a:extLst>
              <a:ext uri="{FF2B5EF4-FFF2-40B4-BE49-F238E27FC236}">
                <a16:creationId xmlns:a16="http://schemas.microsoft.com/office/drawing/2014/main" id="{42271A9D-9A8F-F606-9CF2-2BB0357861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DB5D5067-7095-A598-5699-21FE57B8B515}"/>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40283653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Section title or not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 @cornerstonebarr</a:t>
            </a:r>
          </a:p>
        </p:txBody>
      </p:sp>
      <p:pic>
        <p:nvPicPr>
          <p:cNvPr id="3" name="Graphic 2">
            <a:extLst>
              <a:ext uri="{FF2B5EF4-FFF2-40B4-BE49-F238E27FC236}">
                <a16:creationId xmlns:a16="http://schemas.microsoft.com/office/drawing/2014/main" id="{EA38D24E-3EFA-58B1-0426-258BD1BAB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3107" y="3058206"/>
            <a:ext cx="2659678" cy="380720"/>
          </a:xfrm>
          <a:prstGeom prst="rect">
            <a:avLst/>
          </a:prstGeom>
        </p:spPr>
      </p:pic>
      <p:pic>
        <p:nvPicPr>
          <p:cNvPr id="5" name="Graphic 4">
            <a:extLst>
              <a:ext uri="{FF2B5EF4-FFF2-40B4-BE49-F238E27FC236}">
                <a16:creationId xmlns:a16="http://schemas.microsoft.com/office/drawing/2014/main" id="{5E510114-6CD5-E26A-4F56-E51B7A21E1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0" y="3058205"/>
            <a:ext cx="380721" cy="380721"/>
          </a:xfrm>
          <a:prstGeom prst="rect">
            <a:avLst/>
          </a:prstGeom>
        </p:spPr>
      </p:pic>
      <p:pic>
        <p:nvPicPr>
          <p:cNvPr id="6" name="Graphic 5">
            <a:extLst>
              <a:ext uri="{FF2B5EF4-FFF2-40B4-BE49-F238E27FC236}">
                <a16:creationId xmlns:a16="http://schemas.microsoft.com/office/drawing/2014/main" id="{A0E4AB4A-2DE8-3F54-5BB4-E15B6FC1E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1952" y="3058206"/>
            <a:ext cx="2659678" cy="380720"/>
          </a:xfrm>
          <a:prstGeom prst="rect">
            <a:avLst/>
          </a:prstGeom>
        </p:spPr>
      </p:pic>
      <p:sp>
        <p:nvSpPr>
          <p:cNvPr id="12" name="Text Placeholder 11">
            <a:extLst>
              <a:ext uri="{FF2B5EF4-FFF2-40B4-BE49-F238E27FC236}">
                <a16:creationId xmlns:a16="http://schemas.microsoft.com/office/drawing/2014/main" id="{65A494D3-4AEC-731C-8099-E817B27EF05B}"/>
              </a:ext>
            </a:extLst>
          </p:cNvPr>
          <p:cNvSpPr>
            <a:spLocks noGrp="1"/>
          </p:cNvSpPr>
          <p:nvPr>
            <p:ph type="body" sz="quarter" idx="10" hasCustomPrompt="1"/>
          </p:nvPr>
        </p:nvSpPr>
        <p:spPr>
          <a:xfrm>
            <a:off x="1327150" y="2968027"/>
            <a:ext cx="6965950" cy="544512"/>
          </a:xfrm>
          <a:prstGeom prst="rect">
            <a:avLst/>
          </a:prstGeom>
        </p:spPr>
        <p:txBody>
          <a:bodyPr/>
          <a:lstStyle>
            <a:lvl1pPr>
              <a:defRPr sz="1600" b="1">
                <a:solidFill>
                  <a:schemeClr val="tx1"/>
                </a:solidFill>
                <a:latin typeface="+mj-lt"/>
              </a:defRPr>
            </a:lvl1pPr>
            <a:lvl2pPr>
              <a:defRPr sz="1600" b="1">
                <a:solidFill>
                  <a:schemeClr val="tx1"/>
                </a:solidFill>
                <a:latin typeface="+mj-lt"/>
              </a:defRPr>
            </a:lvl2pPr>
            <a:lvl3pPr>
              <a:defRPr sz="1600" b="1">
                <a:solidFill>
                  <a:schemeClr val="tx1"/>
                </a:solidFill>
                <a:latin typeface="+mj-lt"/>
              </a:defRPr>
            </a:lvl3pPr>
            <a:lvl4pPr>
              <a:defRPr sz="1600" b="1">
                <a:solidFill>
                  <a:schemeClr val="tx1"/>
                </a:solidFill>
                <a:latin typeface="+mj-lt"/>
              </a:defRPr>
            </a:lvl4pPr>
            <a:lvl5pPr>
              <a:defRPr sz="1600" b="1">
                <a:solidFill>
                  <a:schemeClr val="tx1"/>
                </a:solidFill>
                <a:latin typeface="+mj-lt"/>
              </a:defRPr>
            </a:lvl5pPr>
          </a:lstStyle>
          <a:p>
            <a:pPr lvl="0"/>
            <a:r>
              <a:rPr lang="en-US" dirty="0"/>
              <a:t>Short note or explanation lorem ipsum dolor sit </a:t>
            </a:r>
            <a:r>
              <a:rPr lang="en-US" dirty="0" err="1"/>
              <a:t>amet</a:t>
            </a:r>
            <a:r>
              <a:rPr lang="en-US" dirty="0"/>
              <a:t>, </a:t>
            </a:r>
            <a:r>
              <a:rPr lang="en-GB" noProof="0" dirty="0" err="1"/>
              <a:t>consectetur</a:t>
            </a:r>
            <a:r>
              <a:rPr lang="en-US" dirty="0"/>
              <a:t> </a:t>
            </a:r>
            <a:r>
              <a:rPr lang="en-US" dirty="0" err="1"/>
              <a:t>adispicing</a:t>
            </a:r>
            <a:r>
              <a:rPr lang="en-US" dirty="0"/>
              <a:t> </a:t>
            </a:r>
            <a:r>
              <a:rPr lang="en-US" dirty="0" err="1"/>
              <a:t>elit</a:t>
            </a:r>
            <a:r>
              <a:rPr lang="en-US" dirty="0"/>
              <a:t>. </a:t>
            </a:r>
            <a:r>
              <a:rPr lang="en-US" dirty="0" err="1"/>
              <a:t>Fusce</a:t>
            </a:r>
            <a:r>
              <a:rPr lang="en-US" dirty="0"/>
              <a:t> convallis </a:t>
            </a:r>
            <a:r>
              <a:rPr lang="en-US" dirty="0" err="1"/>
              <a:t>est</a:t>
            </a:r>
            <a:r>
              <a:rPr lang="en-US" dirty="0"/>
              <a:t> dui.</a:t>
            </a:r>
            <a:endParaRPr lang="en-GB" dirty="0"/>
          </a:p>
        </p:txBody>
      </p:sp>
    </p:spTree>
    <p:extLst>
      <p:ext uri="{BB962C8B-B14F-4D97-AF65-F5344CB8AC3E}">
        <p14:creationId xmlns:p14="http://schemas.microsoft.com/office/powerpoint/2010/main" val="105750836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bubbles">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5" name="Google Shape;267;p26">
            <a:extLst>
              <a:ext uri="{FF2B5EF4-FFF2-40B4-BE49-F238E27FC236}">
                <a16:creationId xmlns:a16="http://schemas.microsoft.com/office/drawing/2014/main" id="{5B7D840C-CF2C-90ED-A7F6-3FC36AE5ECFF}"/>
              </a:ext>
            </a:extLst>
          </p:cNvPr>
          <p:cNvSpPr/>
          <p:nvPr userDrawn="1"/>
        </p:nvSpPr>
        <p:spPr>
          <a:xfrm>
            <a:off x="680424" y="-291871"/>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Graphic 3">
            <a:extLst>
              <a:ext uri="{FF2B5EF4-FFF2-40B4-BE49-F238E27FC236}">
                <a16:creationId xmlns:a16="http://schemas.microsoft.com/office/drawing/2014/main" id="{F28C4755-3934-0C40-9675-4B202F4116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20032" y="4227956"/>
            <a:ext cx="2659678" cy="380720"/>
          </a:xfrm>
          <a:prstGeom prst="rect">
            <a:avLst/>
          </a:prstGeom>
        </p:spPr>
      </p:pic>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l">
              <a:defRPr sz="2800" b="1">
                <a:solidFill>
                  <a:schemeClr val="accent1"/>
                </a:solidFill>
                <a:latin typeface="+mj-lt"/>
              </a:defRPr>
            </a:lvl1pPr>
          </a:lstStyle>
          <a:p>
            <a:pPr lvl="0"/>
            <a:r>
              <a:rPr lang="es-ES" noProof="0" dirty="0" err="1"/>
              <a:t>These</a:t>
            </a:r>
            <a:r>
              <a:rPr lang="es-ES" noProof="0" dirty="0"/>
              <a:t> are </a:t>
            </a:r>
            <a:r>
              <a:rPr lang="es-ES" noProof="0" dirty="0" err="1"/>
              <a:t>our</a:t>
            </a:r>
            <a:r>
              <a:rPr lang="es-ES" noProof="0" dirty="0"/>
              <a:t> </a:t>
            </a:r>
            <a:r>
              <a:rPr lang="es-ES" noProof="0" dirty="0" err="1"/>
              <a:t>main</a:t>
            </a:r>
            <a:r>
              <a:rPr lang="es-ES" noProof="0" dirty="0"/>
              <a:t> </a:t>
            </a:r>
            <a:r>
              <a:rPr lang="es-ES" noProof="0" dirty="0" err="1"/>
              <a:t>points</a:t>
            </a:r>
            <a:r>
              <a:rPr lang="es-ES" noProof="0" dirty="0"/>
              <a:t> </a:t>
            </a:r>
            <a:r>
              <a:rPr lang="es-ES" noProof="0" dirty="0" err="1"/>
              <a:t>today</a:t>
            </a:r>
            <a:endParaRPr lang="en-GB" noProof="0" dirty="0"/>
          </a:p>
        </p:txBody>
      </p:sp>
      <p:sp>
        <p:nvSpPr>
          <p:cNvPr id="8" name="Text Placeholder 6">
            <a:extLst>
              <a:ext uri="{FF2B5EF4-FFF2-40B4-BE49-F238E27FC236}">
                <a16:creationId xmlns:a16="http://schemas.microsoft.com/office/drawing/2014/main" id="{36820147-9084-0C10-8D84-72CE255A0436}"/>
              </a:ext>
            </a:extLst>
          </p:cNvPr>
          <p:cNvSpPr>
            <a:spLocks noGrp="1"/>
          </p:cNvSpPr>
          <p:nvPr>
            <p:ph type="body" sz="quarter" idx="13"/>
          </p:nvPr>
        </p:nvSpPr>
        <p:spPr>
          <a:xfrm>
            <a:off x="704850" y="1328738"/>
            <a:ext cx="7718425" cy="2181225"/>
          </a:xfrm>
          <a:prstGeom prst="rect">
            <a:avLst/>
          </a:prstGeom>
        </p:spPr>
        <p:txBody>
          <a:bodyPr/>
          <a:lstStyle>
            <a:lvl1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1pPr>
            <a:lvl2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2pPr>
            <a:lvl3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3pPr>
            <a:lvl4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4pPr>
            <a:lvl5pPr marL="285750" marR="0" indent="-285750" algn="l" rtl="0">
              <a:lnSpc>
                <a:spcPct val="200000"/>
              </a:lnSpc>
              <a:spcBef>
                <a:spcPts val="0"/>
              </a:spcBef>
              <a:spcAft>
                <a:spcPts val="0"/>
              </a:spcAft>
              <a:buClr>
                <a:srgbClr val="000000"/>
              </a:buClr>
              <a:buFont typeface="Arial" panose="020B0604020202020204" pitchFamily="34" charset="0"/>
              <a:buChar char="•"/>
              <a:defRPr lang="en-GB" sz="1400" b="1" i="0" u="none" strike="noStrike" cap="none" dirty="0">
                <a:solidFill>
                  <a:srgbClr val="000000"/>
                </a:solidFill>
                <a:effectLst/>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0121486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bubbles">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Google Shape;267;p26">
            <a:extLst>
              <a:ext uri="{FF2B5EF4-FFF2-40B4-BE49-F238E27FC236}">
                <a16:creationId xmlns:a16="http://schemas.microsoft.com/office/drawing/2014/main" id="{D0AA367D-7BF1-94BF-4069-90E2A10814E6}"/>
              </a:ext>
            </a:extLst>
          </p:cNvPr>
          <p:cNvSpPr/>
          <p:nvPr userDrawn="1"/>
        </p:nvSpPr>
        <p:spPr>
          <a:xfrm>
            <a:off x="-10500" y="4019892"/>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Graphic 3">
            <a:extLst>
              <a:ext uri="{FF2B5EF4-FFF2-40B4-BE49-F238E27FC236}">
                <a16:creationId xmlns:a16="http://schemas.microsoft.com/office/drawing/2014/main" id="{1623B3F9-D122-500A-5697-5CDFA762A3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6963032" y="1645441"/>
            <a:ext cx="2659678" cy="380720"/>
          </a:xfrm>
          <a:prstGeom prst="rect">
            <a:avLst/>
          </a:prstGeom>
        </p:spPr>
      </p:pic>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l">
              <a:defRPr sz="2800" b="1">
                <a:solidFill>
                  <a:schemeClr val="accent1"/>
                </a:solidFill>
                <a:latin typeface="+mj-lt"/>
              </a:defRPr>
            </a:lvl1pPr>
          </a:lstStyle>
          <a:p>
            <a:pPr lvl="0"/>
            <a:r>
              <a:rPr lang="es-ES" noProof="0" dirty="0" err="1"/>
              <a:t>These</a:t>
            </a:r>
            <a:r>
              <a:rPr lang="es-ES" noProof="0" dirty="0"/>
              <a:t> are </a:t>
            </a:r>
            <a:r>
              <a:rPr lang="es-ES" noProof="0" dirty="0" err="1"/>
              <a:t>our</a:t>
            </a:r>
            <a:r>
              <a:rPr lang="es-ES" noProof="0" dirty="0"/>
              <a:t> </a:t>
            </a:r>
            <a:r>
              <a:rPr lang="es-ES" noProof="0" dirty="0" err="1"/>
              <a:t>main</a:t>
            </a:r>
            <a:r>
              <a:rPr lang="es-ES" noProof="0" dirty="0"/>
              <a:t> </a:t>
            </a:r>
            <a:r>
              <a:rPr lang="es-ES" noProof="0" dirty="0" err="1"/>
              <a:t>points</a:t>
            </a:r>
            <a:r>
              <a:rPr lang="es-ES" noProof="0" dirty="0"/>
              <a:t> </a:t>
            </a:r>
            <a:r>
              <a:rPr lang="es-ES" noProof="0" dirty="0" err="1"/>
              <a:t>today</a:t>
            </a:r>
            <a:endParaRPr lang="en-GB" noProof="0" dirty="0"/>
          </a:p>
        </p:txBody>
      </p:sp>
      <p:sp>
        <p:nvSpPr>
          <p:cNvPr id="3" name="TextBox 2">
            <a:extLst>
              <a:ext uri="{FF2B5EF4-FFF2-40B4-BE49-F238E27FC236}">
                <a16:creationId xmlns:a16="http://schemas.microsoft.com/office/drawing/2014/main" id="{2BD403B0-2D25-44B3-D52F-09DEAA4DB9E8}"/>
              </a:ext>
            </a:extLst>
          </p:cNvPr>
          <p:cNvSpPr txBox="1"/>
          <p:nvPr userDrawn="1"/>
        </p:nvSpPr>
        <p:spPr>
          <a:xfrm>
            <a:off x="705600" y="1331089"/>
            <a:ext cx="7717838" cy="292387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GB" b="1" i="0" dirty="0">
                <a:solidFill>
                  <a:srgbClr val="000000"/>
                </a:solidFill>
                <a:effectLst/>
                <a:latin typeface="+mn-lt"/>
              </a:rPr>
              <a:t>Lorem ipsum </a:t>
            </a:r>
            <a:r>
              <a:rPr lang="en-GB" b="1" i="0" dirty="0" err="1">
                <a:solidFill>
                  <a:srgbClr val="000000"/>
                </a:solidFill>
                <a:effectLst/>
                <a:latin typeface="+mn-lt"/>
              </a:rPr>
              <a:t>dolor</a:t>
            </a:r>
            <a:r>
              <a:rPr lang="en-GB" b="1" i="0" dirty="0">
                <a:solidFill>
                  <a:srgbClr val="000000"/>
                </a:solidFill>
                <a:effectLst/>
                <a:latin typeface="+mn-lt"/>
              </a:rPr>
              <a:t> sit </a:t>
            </a:r>
            <a:r>
              <a:rPr lang="en-GB" b="1" i="0" dirty="0" err="1">
                <a:solidFill>
                  <a:srgbClr val="000000"/>
                </a:solidFill>
                <a:effectLst/>
                <a:latin typeface="+mn-lt"/>
              </a:rPr>
              <a:t>amet</a:t>
            </a:r>
            <a:r>
              <a:rPr lang="en-GB" b="1" i="0" dirty="0">
                <a:solidFill>
                  <a:srgbClr val="000000"/>
                </a:solidFill>
                <a:effectLst/>
                <a:latin typeface="+mn-lt"/>
              </a:rPr>
              <a:t>, </a:t>
            </a:r>
            <a:r>
              <a:rPr lang="en-GB" b="1" i="0" dirty="0" err="1">
                <a:solidFill>
                  <a:srgbClr val="000000"/>
                </a:solidFill>
                <a:effectLst/>
                <a:latin typeface="+mn-lt"/>
              </a:rPr>
              <a:t>consectetur</a:t>
            </a:r>
            <a:r>
              <a:rPr lang="en-GB" b="1" i="0" dirty="0">
                <a:solidFill>
                  <a:srgbClr val="000000"/>
                </a:solidFill>
                <a:effectLst/>
                <a:latin typeface="+mn-lt"/>
              </a:rPr>
              <a:t> </a:t>
            </a:r>
            <a:r>
              <a:rPr lang="en-GB" b="1" i="0" dirty="0" err="1">
                <a:solidFill>
                  <a:srgbClr val="000000"/>
                </a:solidFill>
                <a:effectLst/>
                <a:latin typeface="+mn-lt"/>
              </a:rPr>
              <a:t>adipiscing</a:t>
            </a:r>
            <a:r>
              <a:rPr lang="en-GB" b="1" i="0" dirty="0">
                <a:solidFill>
                  <a:srgbClr val="000000"/>
                </a:solidFill>
                <a:effectLst/>
                <a:latin typeface="+mn-lt"/>
              </a:rPr>
              <a:t> </a:t>
            </a:r>
            <a:r>
              <a:rPr lang="en-GB" b="1" i="0" dirty="0" err="1">
                <a:solidFill>
                  <a:srgbClr val="000000"/>
                </a:solidFill>
                <a:effectLst/>
                <a:latin typeface="+mn-lt"/>
              </a:rPr>
              <a:t>elit</a:t>
            </a:r>
            <a:r>
              <a:rPr lang="en-GB" b="1" i="0" dirty="0">
                <a:solidFill>
                  <a:srgbClr val="000000"/>
                </a:solidFill>
                <a:effectLst/>
                <a:latin typeface="+mn-lt"/>
              </a:rPr>
              <a:t>. </a:t>
            </a:r>
          </a:p>
          <a:p>
            <a:pPr marL="628650" lvl="1" indent="-285750">
              <a:lnSpc>
                <a:spcPct val="100000"/>
              </a:lnSpc>
              <a:buFont typeface="Open Sans" panose="020B0606030504020204" pitchFamily="34" charset="0"/>
              <a:buChar char="›"/>
              <a:tabLst>
                <a:tab pos="358775" algn="l"/>
              </a:tabLst>
            </a:pP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ac </a:t>
            </a:r>
            <a:r>
              <a:rPr lang="en-GB" sz="900" b="0" i="0" dirty="0" err="1">
                <a:solidFill>
                  <a:srgbClr val="000000"/>
                </a:solidFill>
                <a:effectLst/>
                <a:latin typeface="Open Sans" panose="020B0606030504020204" pitchFamily="34" charset="0"/>
              </a:rPr>
              <a:t>tincidunt</a:t>
            </a:r>
            <a:r>
              <a:rPr lang="en-GB" sz="900" b="0" i="0" dirty="0">
                <a:solidFill>
                  <a:srgbClr val="000000"/>
                </a:solidFill>
                <a:effectLst/>
                <a:latin typeface="Open Sans" panose="020B0606030504020204" pitchFamily="34" charset="0"/>
              </a:rPr>
              <a:t> dui. </a:t>
            </a: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tempus </a:t>
            </a:r>
            <a:r>
              <a:rPr lang="en-GB" sz="900" b="0" i="0" dirty="0" err="1">
                <a:solidFill>
                  <a:srgbClr val="000000"/>
                </a:solidFill>
                <a:effectLst/>
                <a:latin typeface="Open Sans" panose="020B0606030504020204" pitchFamily="34" charset="0"/>
              </a:rPr>
              <a:t>lectus</a:t>
            </a:r>
            <a:r>
              <a:rPr lang="en-GB" sz="900" b="0" i="0" dirty="0">
                <a:solidFill>
                  <a:srgbClr val="000000"/>
                </a:solidFill>
                <a:effectLst/>
                <a:latin typeface="Open Sans" panose="020B0606030504020204" pitchFamily="34" charset="0"/>
              </a:rPr>
              <a:t> lorem, sit </a:t>
            </a:r>
            <a:r>
              <a:rPr lang="en-GB" sz="900" b="0" i="0" dirty="0" err="1">
                <a:solidFill>
                  <a:srgbClr val="000000"/>
                </a:solidFill>
                <a:effectLst/>
                <a:latin typeface="Open Sans" panose="020B0606030504020204" pitchFamily="34" charset="0"/>
              </a:rPr>
              <a:t>amet</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pellentesque</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est</a:t>
            </a:r>
            <a:r>
              <a:rPr lang="en-GB" sz="900" b="0" i="0" dirty="0">
                <a:solidFill>
                  <a:srgbClr val="000000"/>
                </a:solidFill>
                <a:effectLst/>
                <a:latin typeface="Open Sans" panose="020B0606030504020204" pitchFamily="34" charset="0"/>
              </a:rPr>
              <a: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err="1">
                <a:solidFill>
                  <a:srgbClr val="000000"/>
                </a:solidFill>
                <a:effectLst/>
                <a:latin typeface="Open Sans" panose="020B0606030504020204" pitchFamily="34" charset="0"/>
                <a:cs typeface="Arial"/>
                <a:sym typeface="Arial"/>
              </a:rPr>
              <a:t>Curabitur</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velit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tellus</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aliquam</a:t>
            </a:r>
            <a:r>
              <a:rPr lang="en-GB" sz="900" b="0" i="0" u="none" strike="noStrike" cap="none" dirty="0">
                <a:solidFill>
                  <a:srgbClr val="000000"/>
                </a:solidFill>
                <a:effectLst/>
                <a:latin typeface="Open Sans" panose="020B0606030504020204" pitchFamily="34" charset="0"/>
                <a:cs typeface="Arial"/>
                <a:sym typeface="Arial"/>
              </a:rPr>
              <a:t> sit </a:t>
            </a:r>
            <a:r>
              <a:rPr lang="en-GB" sz="900" b="0" i="0" u="none" strike="noStrike" cap="none" dirty="0" err="1">
                <a:solidFill>
                  <a:srgbClr val="000000"/>
                </a:solidFill>
                <a:effectLst/>
                <a:latin typeface="Open Sans" panose="020B0606030504020204" pitchFamily="34" charset="0"/>
                <a:cs typeface="Arial"/>
                <a:sym typeface="Arial"/>
              </a:rPr>
              <a:t>amet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pretium</a:t>
            </a:r>
            <a:r>
              <a:rPr lang="en-GB" sz="900" b="0" i="0" u="none" strike="noStrike" cap="none" dirty="0">
                <a:solidFill>
                  <a:srgbClr val="000000"/>
                </a:solidFill>
                <a:effectLst/>
                <a:latin typeface="Open Sans" panose="020B0606030504020204" pitchFamily="34" charset="0"/>
                <a:cs typeface="Arial"/>
                <a:sym typeface="Arial"/>
              </a:rPr>
              <a:t> tempus.</a:t>
            </a:r>
          </a:p>
          <a:p>
            <a:pPr marL="285750" indent="-285750">
              <a:lnSpc>
                <a:spcPct val="200000"/>
              </a:lnSpc>
              <a:buFont typeface="Arial" panose="020B0604020202020204" pitchFamily="34" charset="0"/>
              <a:buChar char="•"/>
            </a:pPr>
            <a:r>
              <a:rPr lang="en-GB" b="1" i="0" dirty="0">
                <a:solidFill>
                  <a:srgbClr val="000000"/>
                </a:solidFill>
                <a:effectLst/>
                <a:latin typeface="+mn-lt"/>
              </a:rPr>
              <a:t>Donec </a:t>
            </a:r>
            <a:r>
              <a:rPr lang="en-GB" b="1" i="0" dirty="0" err="1">
                <a:solidFill>
                  <a:srgbClr val="000000"/>
                </a:solidFill>
                <a:effectLst/>
                <a:latin typeface="+mn-lt"/>
              </a:rPr>
              <a:t>quis</a:t>
            </a:r>
            <a:r>
              <a:rPr lang="en-GB" b="1" i="0" dirty="0">
                <a:solidFill>
                  <a:srgbClr val="000000"/>
                </a:solidFill>
                <a:effectLst/>
                <a:latin typeface="+mn-lt"/>
              </a:rPr>
              <a:t> </a:t>
            </a:r>
            <a:r>
              <a:rPr lang="en-GB" b="1" i="0" dirty="0" err="1">
                <a:solidFill>
                  <a:srgbClr val="000000"/>
                </a:solidFill>
                <a:effectLst/>
                <a:latin typeface="+mn-lt"/>
              </a:rPr>
              <a:t>consequat</a:t>
            </a:r>
            <a:r>
              <a:rPr lang="en-GB" b="1" i="0" dirty="0">
                <a:solidFill>
                  <a:srgbClr val="000000"/>
                </a:solidFill>
                <a:effectLst/>
                <a:latin typeface="+mn-lt"/>
              </a:rPr>
              <a:t> </a:t>
            </a:r>
            <a:r>
              <a:rPr lang="en-GB" b="1" i="0" dirty="0" err="1">
                <a:solidFill>
                  <a:srgbClr val="000000"/>
                </a:solidFill>
                <a:effectLst/>
                <a:latin typeface="+mn-lt"/>
              </a:rPr>
              <a:t>nisl</a:t>
            </a:r>
            <a:r>
              <a:rPr lang="en-GB" b="1" i="0" dirty="0">
                <a:solidFill>
                  <a:srgbClr val="000000"/>
                </a:solidFill>
                <a:effectLst/>
                <a:latin typeface="+mn-lt"/>
              </a:rPr>
              <a:t>, </a:t>
            </a:r>
            <a:r>
              <a:rPr lang="en-GB" b="1" i="0" dirty="0" err="1">
                <a:solidFill>
                  <a:srgbClr val="000000"/>
                </a:solidFill>
                <a:effectLst/>
                <a:latin typeface="+mn-lt"/>
              </a:rPr>
              <a:t>quis</a:t>
            </a:r>
            <a:r>
              <a:rPr lang="en-GB" b="1" i="0" dirty="0">
                <a:solidFill>
                  <a:srgbClr val="000000"/>
                </a:solidFill>
                <a:effectLst/>
                <a:latin typeface="+mn-lt"/>
              </a:rPr>
              <a:t> </a:t>
            </a:r>
            <a:r>
              <a:rPr lang="en-GB" b="1" i="0" dirty="0" err="1">
                <a:solidFill>
                  <a:srgbClr val="000000"/>
                </a:solidFill>
                <a:effectLst/>
                <a:latin typeface="+mn-lt"/>
              </a:rPr>
              <a:t>dapibus</a:t>
            </a:r>
            <a:r>
              <a:rPr lang="en-GB" b="1" i="0" dirty="0">
                <a:solidFill>
                  <a:srgbClr val="000000"/>
                </a:solidFill>
                <a:effectLst/>
                <a:latin typeface="+mn-lt"/>
              </a:rPr>
              <a:t> nisi. </a:t>
            </a:r>
          </a:p>
          <a:p>
            <a:pPr marL="628650" lvl="1" indent="-285750">
              <a:lnSpc>
                <a:spcPct val="100000"/>
              </a:lnSpc>
              <a:buFont typeface="Open Sans" panose="020B0606030504020204" pitchFamily="34" charset="0"/>
              <a:buChar char="›"/>
              <a:tabLst>
                <a:tab pos="358775" algn="l"/>
              </a:tabLst>
            </a:pP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ac </a:t>
            </a:r>
            <a:r>
              <a:rPr lang="en-GB" sz="900" b="0" i="0" dirty="0" err="1">
                <a:solidFill>
                  <a:srgbClr val="000000"/>
                </a:solidFill>
                <a:effectLst/>
                <a:latin typeface="Open Sans" panose="020B0606030504020204" pitchFamily="34" charset="0"/>
              </a:rPr>
              <a:t>tincidunt</a:t>
            </a:r>
            <a:r>
              <a:rPr lang="en-GB" sz="900" b="0" i="0" dirty="0">
                <a:solidFill>
                  <a:srgbClr val="000000"/>
                </a:solidFill>
                <a:effectLst/>
                <a:latin typeface="Open Sans" panose="020B0606030504020204" pitchFamily="34" charset="0"/>
              </a:rPr>
              <a:t> dui. </a:t>
            </a: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tempus </a:t>
            </a:r>
            <a:r>
              <a:rPr lang="en-GB" sz="900" b="0" i="0" dirty="0" err="1">
                <a:solidFill>
                  <a:srgbClr val="000000"/>
                </a:solidFill>
                <a:effectLst/>
                <a:latin typeface="Open Sans" panose="020B0606030504020204" pitchFamily="34" charset="0"/>
              </a:rPr>
              <a:t>lectus</a:t>
            </a:r>
            <a:r>
              <a:rPr lang="en-GB" sz="900" b="0" i="0" dirty="0">
                <a:solidFill>
                  <a:srgbClr val="000000"/>
                </a:solidFill>
                <a:effectLst/>
                <a:latin typeface="Open Sans" panose="020B0606030504020204" pitchFamily="34" charset="0"/>
              </a:rPr>
              <a:t> lorem, sit </a:t>
            </a:r>
            <a:r>
              <a:rPr lang="en-GB" sz="900" b="0" i="0" dirty="0" err="1">
                <a:solidFill>
                  <a:srgbClr val="000000"/>
                </a:solidFill>
                <a:effectLst/>
                <a:latin typeface="Open Sans" panose="020B0606030504020204" pitchFamily="34" charset="0"/>
              </a:rPr>
              <a:t>amet</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pellentesque</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est</a:t>
            </a:r>
            <a:r>
              <a:rPr lang="en-GB" sz="900" b="0" i="0" dirty="0">
                <a:solidFill>
                  <a:srgbClr val="000000"/>
                </a:solidFill>
                <a:effectLst/>
                <a:latin typeface="Open Sans" panose="020B0606030504020204" pitchFamily="34" charset="0"/>
              </a:rPr>
              <a: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err="1">
                <a:solidFill>
                  <a:srgbClr val="000000"/>
                </a:solidFill>
                <a:effectLst/>
                <a:latin typeface="Open Sans" panose="020B0606030504020204" pitchFamily="34" charset="0"/>
                <a:cs typeface="Arial"/>
                <a:sym typeface="Arial"/>
              </a:rPr>
              <a:t>Curabitur</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velit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tellus</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aliquam</a:t>
            </a:r>
            <a:r>
              <a:rPr lang="en-GB" sz="900" b="0" i="0" u="none" strike="noStrike" cap="none" dirty="0">
                <a:solidFill>
                  <a:srgbClr val="000000"/>
                </a:solidFill>
                <a:effectLst/>
                <a:latin typeface="Open Sans" panose="020B0606030504020204" pitchFamily="34" charset="0"/>
                <a:cs typeface="Arial"/>
                <a:sym typeface="Arial"/>
              </a:rPr>
              <a:t> sit </a:t>
            </a:r>
            <a:r>
              <a:rPr lang="en-GB" sz="900" b="0" i="0" u="none" strike="noStrike" cap="none" dirty="0" err="1">
                <a:solidFill>
                  <a:srgbClr val="000000"/>
                </a:solidFill>
                <a:effectLst/>
                <a:latin typeface="Open Sans" panose="020B0606030504020204" pitchFamily="34" charset="0"/>
                <a:cs typeface="Arial"/>
                <a:sym typeface="Arial"/>
              </a:rPr>
              <a:t>amet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pretium</a:t>
            </a:r>
            <a:r>
              <a:rPr lang="en-GB" sz="900" b="0" i="0" u="none" strike="noStrike" cap="none" dirty="0">
                <a:solidFill>
                  <a:srgbClr val="000000"/>
                </a:solidFill>
                <a:effectLst/>
                <a:latin typeface="Open Sans" panose="020B0606030504020204" pitchFamily="34" charset="0"/>
                <a:cs typeface="Arial"/>
                <a:sym typeface="Arial"/>
              </a:rPr>
              <a:t> tempus.</a:t>
            </a:r>
            <a:endParaRPr lang="en-GB" b="1" i="0" dirty="0">
              <a:solidFill>
                <a:srgbClr val="000000"/>
              </a:solidFill>
              <a:effectLst/>
              <a:latin typeface="+mn-lt"/>
            </a:endParaRPr>
          </a:p>
          <a:p>
            <a:pPr marL="285750" indent="-285750">
              <a:lnSpc>
                <a:spcPct val="200000"/>
              </a:lnSpc>
              <a:buFont typeface="Arial" panose="020B0604020202020204" pitchFamily="34" charset="0"/>
              <a:buChar char="•"/>
            </a:pPr>
            <a:r>
              <a:rPr lang="en-GB" b="1" i="0" dirty="0" err="1">
                <a:solidFill>
                  <a:srgbClr val="000000"/>
                </a:solidFill>
                <a:effectLst/>
                <a:latin typeface="+mn-lt"/>
              </a:rPr>
              <a:t>Fusce</a:t>
            </a:r>
            <a:r>
              <a:rPr lang="en-GB" b="1" i="0" dirty="0">
                <a:solidFill>
                  <a:srgbClr val="000000"/>
                </a:solidFill>
                <a:effectLst/>
                <a:latin typeface="+mn-lt"/>
              </a:rPr>
              <a:t> </a:t>
            </a:r>
            <a:r>
              <a:rPr lang="en-GB" b="1" i="0" dirty="0" err="1">
                <a:solidFill>
                  <a:srgbClr val="000000"/>
                </a:solidFill>
                <a:effectLst/>
                <a:latin typeface="+mn-lt"/>
              </a:rPr>
              <a:t>dapibus</a:t>
            </a:r>
            <a:r>
              <a:rPr lang="en-GB" b="1" i="0" dirty="0">
                <a:solidFill>
                  <a:srgbClr val="000000"/>
                </a:solidFill>
                <a:effectLst/>
                <a:latin typeface="+mn-lt"/>
              </a:rPr>
              <a:t> </a:t>
            </a:r>
            <a:r>
              <a:rPr lang="en-GB" b="1" i="0" dirty="0" err="1">
                <a:solidFill>
                  <a:srgbClr val="000000"/>
                </a:solidFill>
                <a:effectLst/>
                <a:latin typeface="+mn-lt"/>
              </a:rPr>
              <a:t>ultricies</a:t>
            </a:r>
            <a:r>
              <a:rPr lang="en-GB" b="1" i="0" dirty="0">
                <a:solidFill>
                  <a:srgbClr val="000000"/>
                </a:solidFill>
                <a:effectLst/>
                <a:latin typeface="+mn-lt"/>
              </a:rPr>
              <a:t> convallis. </a:t>
            </a:r>
          </a:p>
          <a:p>
            <a:pPr marL="628650" lvl="1" indent="-285750">
              <a:lnSpc>
                <a:spcPct val="100000"/>
              </a:lnSpc>
              <a:buFont typeface="Open Sans" panose="020B0606030504020204" pitchFamily="34" charset="0"/>
              <a:buChar char="›"/>
              <a:tabLst>
                <a:tab pos="358775" algn="l"/>
              </a:tabLst>
            </a:pP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ac </a:t>
            </a:r>
            <a:r>
              <a:rPr lang="en-GB" sz="900" b="0" i="0" dirty="0" err="1">
                <a:solidFill>
                  <a:srgbClr val="000000"/>
                </a:solidFill>
                <a:effectLst/>
                <a:latin typeface="Open Sans" panose="020B0606030504020204" pitchFamily="34" charset="0"/>
              </a:rPr>
              <a:t>tincidunt</a:t>
            </a:r>
            <a:r>
              <a:rPr lang="en-GB" sz="900" b="0" i="0" dirty="0">
                <a:solidFill>
                  <a:srgbClr val="000000"/>
                </a:solidFill>
                <a:effectLst/>
                <a:latin typeface="Open Sans" panose="020B0606030504020204" pitchFamily="34" charset="0"/>
              </a:rPr>
              <a:t> dui. </a:t>
            </a: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tempus </a:t>
            </a:r>
            <a:r>
              <a:rPr lang="en-GB" sz="900" b="0" i="0" dirty="0" err="1">
                <a:solidFill>
                  <a:srgbClr val="000000"/>
                </a:solidFill>
                <a:effectLst/>
                <a:latin typeface="Open Sans" panose="020B0606030504020204" pitchFamily="34" charset="0"/>
              </a:rPr>
              <a:t>lectus</a:t>
            </a:r>
            <a:r>
              <a:rPr lang="en-GB" sz="900" b="0" i="0" dirty="0">
                <a:solidFill>
                  <a:srgbClr val="000000"/>
                </a:solidFill>
                <a:effectLst/>
                <a:latin typeface="Open Sans" panose="020B0606030504020204" pitchFamily="34" charset="0"/>
              </a:rPr>
              <a:t> lorem, sit </a:t>
            </a:r>
            <a:r>
              <a:rPr lang="en-GB" sz="900" b="0" i="0" dirty="0" err="1">
                <a:solidFill>
                  <a:srgbClr val="000000"/>
                </a:solidFill>
                <a:effectLst/>
                <a:latin typeface="Open Sans" panose="020B0606030504020204" pitchFamily="34" charset="0"/>
              </a:rPr>
              <a:t>amet</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pellentesque</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est</a:t>
            </a:r>
            <a:r>
              <a:rPr lang="en-GB" sz="900" b="0" i="0" dirty="0">
                <a:solidFill>
                  <a:srgbClr val="000000"/>
                </a:solidFill>
                <a:effectLst/>
                <a:latin typeface="Open Sans" panose="020B0606030504020204" pitchFamily="34" charset="0"/>
              </a:rPr>
              <a: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err="1">
                <a:solidFill>
                  <a:srgbClr val="000000"/>
                </a:solidFill>
                <a:effectLst/>
                <a:latin typeface="Open Sans" panose="020B0606030504020204" pitchFamily="34" charset="0"/>
                <a:cs typeface="Arial"/>
                <a:sym typeface="Arial"/>
              </a:rPr>
              <a:t>Curabitur</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velit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tellus</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aliquam</a:t>
            </a:r>
            <a:r>
              <a:rPr lang="en-GB" sz="900" b="0" i="0" u="none" strike="noStrike" cap="none" dirty="0">
                <a:solidFill>
                  <a:srgbClr val="000000"/>
                </a:solidFill>
                <a:effectLst/>
                <a:latin typeface="Open Sans" panose="020B0606030504020204" pitchFamily="34" charset="0"/>
                <a:cs typeface="Arial"/>
                <a:sym typeface="Arial"/>
              </a:rPr>
              <a:t> sit </a:t>
            </a:r>
            <a:r>
              <a:rPr lang="en-GB" sz="900" b="0" i="0" u="none" strike="noStrike" cap="none" dirty="0" err="1">
                <a:solidFill>
                  <a:srgbClr val="000000"/>
                </a:solidFill>
                <a:effectLst/>
                <a:latin typeface="Open Sans" panose="020B0606030504020204" pitchFamily="34" charset="0"/>
                <a:cs typeface="Arial"/>
                <a:sym typeface="Arial"/>
              </a:rPr>
              <a:t>amet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pretium</a:t>
            </a:r>
            <a:r>
              <a:rPr lang="en-GB" sz="900" b="0" i="0" u="none" strike="noStrike" cap="none" dirty="0">
                <a:solidFill>
                  <a:srgbClr val="000000"/>
                </a:solidFill>
                <a:effectLst/>
                <a:latin typeface="Open Sans" panose="020B0606030504020204" pitchFamily="34" charset="0"/>
                <a:cs typeface="Arial"/>
                <a:sym typeface="Arial"/>
              </a:rPr>
              <a:t> tempus.</a:t>
            </a:r>
            <a:endParaRPr lang="en-GB" b="1" i="0" dirty="0">
              <a:solidFill>
                <a:srgbClr val="000000"/>
              </a:solidFill>
              <a:effectLst/>
              <a:latin typeface="+mn-lt"/>
            </a:endParaRPr>
          </a:p>
          <a:p>
            <a:pPr marL="285750" indent="-285750">
              <a:lnSpc>
                <a:spcPct val="200000"/>
              </a:lnSpc>
              <a:buFont typeface="Arial" panose="020B0604020202020204" pitchFamily="34" charset="0"/>
              <a:buChar char="•"/>
            </a:pPr>
            <a:r>
              <a:rPr lang="en-GB" b="1" i="0" dirty="0" err="1">
                <a:solidFill>
                  <a:srgbClr val="000000"/>
                </a:solidFill>
                <a:effectLst/>
                <a:latin typeface="+mn-lt"/>
              </a:rPr>
              <a:t>Vivamus</a:t>
            </a:r>
            <a:r>
              <a:rPr lang="en-GB" b="1" i="0" dirty="0">
                <a:solidFill>
                  <a:srgbClr val="000000"/>
                </a:solidFill>
                <a:effectLst/>
                <a:latin typeface="+mn-lt"/>
              </a:rPr>
              <a:t> id ligula </a:t>
            </a:r>
            <a:r>
              <a:rPr lang="en-GB" b="1" i="0" dirty="0" err="1">
                <a:solidFill>
                  <a:srgbClr val="000000"/>
                </a:solidFill>
                <a:effectLst/>
                <a:latin typeface="+mn-lt"/>
              </a:rPr>
              <a:t>hendrerit</a:t>
            </a:r>
            <a:r>
              <a:rPr lang="en-GB" b="1" i="0" dirty="0">
                <a:solidFill>
                  <a:srgbClr val="000000"/>
                </a:solidFill>
                <a:effectLst/>
                <a:latin typeface="+mn-lt"/>
              </a:rPr>
              <a:t> eros gravida </a:t>
            </a:r>
            <a:r>
              <a:rPr lang="en-GB" b="1" i="0" dirty="0" err="1">
                <a:solidFill>
                  <a:srgbClr val="000000"/>
                </a:solidFill>
                <a:effectLst/>
                <a:latin typeface="+mn-lt"/>
              </a:rPr>
              <a:t>sagittis</a:t>
            </a:r>
            <a:r>
              <a:rPr lang="en-GB" b="1" i="0" dirty="0">
                <a:solidFill>
                  <a:srgbClr val="000000"/>
                </a:solidFill>
                <a:effectLst/>
                <a:latin typeface="+mn-lt"/>
              </a:rPr>
              <a:t> et non ipsum.</a:t>
            </a:r>
          </a:p>
          <a:p>
            <a:pPr marL="628650" lvl="1" indent="-285750">
              <a:lnSpc>
                <a:spcPct val="100000"/>
              </a:lnSpc>
              <a:buFont typeface="Open Sans" panose="020B0606030504020204" pitchFamily="34" charset="0"/>
              <a:buChar char="›"/>
              <a:tabLst>
                <a:tab pos="358775" algn="l"/>
              </a:tabLst>
            </a:pP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ac </a:t>
            </a:r>
            <a:r>
              <a:rPr lang="en-GB" sz="900" b="0" i="0" dirty="0" err="1">
                <a:solidFill>
                  <a:srgbClr val="000000"/>
                </a:solidFill>
                <a:effectLst/>
                <a:latin typeface="Open Sans" panose="020B0606030504020204" pitchFamily="34" charset="0"/>
              </a:rPr>
              <a:t>tincidunt</a:t>
            </a:r>
            <a:r>
              <a:rPr lang="en-GB" sz="900" b="0" i="0" dirty="0">
                <a:solidFill>
                  <a:srgbClr val="000000"/>
                </a:solidFill>
                <a:effectLst/>
                <a:latin typeface="Open Sans" panose="020B0606030504020204" pitchFamily="34" charset="0"/>
              </a:rPr>
              <a:t> dui. </a:t>
            </a: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tempus </a:t>
            </a:r>
            <a:r>
              <a:rPr lang="en-GB" sz="900" b="0" i="0" dirty="0" err="1">
                <a:solidFill>
                  <a:srgbClr val="000000"/>
                </a:solidFill>
                <a:effectLst/>
                <a:latin typeface="Open Sans" panose="020B0606030504020204" pitchFamily="34" charset="0"/>
              </a:rPr>
              <a:t>lectus</a:t>
            </a:r>
            <a:r>
              <a:rPr lang="en-GB" sz="900" b="0" i="0" dirty="0">
                <a:solidFill>
                  <a:srgbClr val="000000"/>
                </a:solidFill>
                <a:effectLst/>
                <a:latin typeface="Open Sans" panose="020B0606030504020204" pitchFamily="34" charset="0"/>
              </a:rPr>
              <a:t> lorem, sit </a:t>
            </a:r>
            <a:r>
              <a:rPr lang="en-GB" sz="900" b="0" i="0" dirty="0" err="1">
                <a:solidFill>
                  <a:srgbClr val="000000"/>
                </a:solidFill>
                <a:effectLst/>
                <a:latin typeface="Open Sans" panose="020B0606030504020204" pitchFamily="34" charset="0"/>
              </a:rPr>
              <a:t>amet</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pellentesque</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est</a:t>
            </a:r>
            <a:r>
              <a:rPr lang="en-GB" sz="900" b="0" i="0" dirty="0">
                <a:solidFill>
                  <a:srgbClr val="000000"/>
                </a:solidFill>
                <a:effectLst/>
                <a:latin typeface="Open Sans" panose="020B0606030504020204" pitchFamily="34" charset="0"/>
              </a:rPr>
              <a: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err="1">
                <a:solidFill>
                  <a:srgbClr val="000000"/>
                </a:solidFill>
                <a:effectLst/>
                <a:latin typeface="Open Sans" panose="020B0606030504020204" pitchFamily="34" charset="0"/>
                <a:cs typeface="Arial"/>
                <a:sym typeface="Arial"/>
              </a:rPr>
              <a:t>Curabitur</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velit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tellus</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aliquam</a:t>
            </a:r>
            <a:r>
              <a:rPr lang="en-GB" sz="900" b="0" i="0" u="none" strike="noStrike" cap="none" dirty="0">
                <a:solidFill>
                  <a:srgbClr val="000000"/>
                </a:solidFill>
                <a:effectLst/>
                <a:latin typeface="Open Sans" panose="020B0606030504020204" pitchFamily="34" charset="0"/>
                <a:cs typeface="Arial"/>
                <a:sym typeface="Arial"/>
              </a:rPr>
              <a:t> sit </a:t>
            </a:r>
            <a:r>
              <a:rPr lang="en-GB" sz="900" b="0" i="0" u="none" strike="noStrike" cap="none" dirty="0" err="1">
                <a:solidFill>
                  <a:srgbClr val="000000"/>
                </a:solidFill>
                <a:effectLst/>
                <a:latin typeface="Open Sans" panose="020B0606030504020204" pitchFamily="34" charset="0"/>
                <a:cs typeface="Arial"/>
                <a:sym typeface="Arial"/>
              </a:rPr>
              <a:t>amet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pretium</a:t>
            </a:r>
            <a:r>
              <a:rPr lang="en-GB" sz="900" b="0" i="0" u="none" strike="noStrike" cap="none" dirty="0">
                <a:solidFill>
                  <a:srgbClr val="000000"/>
                </a:solidFill>
                <a:effectLst/>
                <a:latin typeface="Open Sans" panose="020B0606030504020204" pitchFamily="34" charset="0"/>
                <a:cs typeface="Arial"/>
                <a:sym typeface="Arial"/>
              </a:rPr>
              <a:t> tempus.</a:t>
            </a:r>
          </a:p>
        </p:txBody>
      </p:sp>
    </p:spTree>
    <p:extLst>
      <p:ext uri="{BB962C8B-B14F-4D97-AF65-F5344CB8AC3E}">
        <p14:creationId xmlns:p14="http://schemas.microsoft.com/office/powerpoint/2010/main" val="19322622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35" name="Google Shape;267;p26">
            <a:extLst>
              <a:ext uri="{FF2B5EF4-FFF2-40B4-BE49-F238E27FC236}">
                <a16:creationId xmlns:a16="http://schemas.microsoft.com/office/drawing/2014/main" id="{2496006F-D57A-C67D-A19B-7099E38440D3}"/>
              </a:ext>
            </a:extLst>
          </p:cNvPr>
          <p:cNvSpPr/>
          <p:nvPr userDrawn="1"/>
        </p:nvSpPr>
        <p:spPr>
          <a:xfrm>
            <a:off x="3855900" y="3537025"/>
            <a:ext cx="1432200" cy="1432200"/>
          </a:xfrm>
          <a:prstGeom prst="ellipse">
            <a:avLst/>
          </a:prstGeom>
          <a:solidFill>
            <a:srgbClr val="F2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Rectangle 31">
            <a:extLst>
              <a:ext uri="{FF2B5EF4-FFF2-40B4-BE49-F238E27FC236}">
                <a16:creationId xmlns:a16="http://schemas.microsoft.com/office/drawing/2014/main" id="{6DA26CAD-8B72-6E56-D325-A7099ECAC1D2}"/>
              </a:ext>
            </a:extLst>
          </p:cNvPr>
          <p:cNvSpPr/>
          <p:nvPr userDrawn="1"/>
        </p:nvSpPr>
        <p:spPr>
          <a:xfrm>
            <a:off x="705601" y="1143000"/>
            <a:ext cx="7717838" cy="3368040"/>
          </a:xfrm>
          <a:prstGeom prst="rect">
            <a:avLst/>
          </a:prstGeom>
          <a:solidFill>
            <a:srgbClr val="C6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30">
            <a:extLst>
              <a:ext uri="{FF2B5EF4-FFF2-40B4-BE49-F238E27FC236}">
                <a16:creationId xmlns:a16="http://schemas.microsoft.com/office/drawing/2014/main" id="{AD8B563C-66AB-A2D7-173C-69453C56360D}"/>
              </a:ext>
            </a:extLst>
          </p:cNvPr>
          <p:cNvSpPr>
            <a:spLocks noGrp="1"/>
          </p:cNvSpPr>
          <p:nvPr>
            <p:ph type="body" sz="quarter" idx="12" hasCustomPrompt="1"/>
          </p:nvPr>
        </p:nvSpPr>
        <p:spPr>
          <a:xfrm>
            <a:off x="705601" y="419099"/>
            <a:ext cx="7717838" cy="349535"/>
          </a:xfrm>
          <a:prstGeom prst="rect">
            <a:avLst/>
          </a:prstGeom>
        </p:spPr>
        <p:txBody>
          <a:bodyPr/>
          <a:lstStyle>
            <a:lvl1pPr algn="ctr">
              <a:defRPr sz="1400" b="1" spc="600">
                <a:solidFill>
                  <a:schemeClr val="tx1"/>
                </a:solidFill>
                <a:latin typeface="+mj-lt"/>
              </a:defRPr>
            </a:lvl1pPr>
          </a:lstStyle>
          <a:p>
            <a:pPr lvl="0"/>
            <a:r>
              <a:rPr lang="es-ES" noProof="0" dirty="0"/>
              <a:t>KEY TAKEAWAYS</a:t>
            </a:r>
            <a:endParaRPr lang="en-GB" noProof="0" dirty="0"/>
          </a:p>
        </p:txBody>
      </p:sp>
      <p:sp>
        <p:nvSpPr>
          <p:cNvPr id="31" name="TextBox 30">
            <a:extLst>
              <a:ext uri="{FF2B5EF4-FFF2-40B4-BE49-F238E27FC236}">
                <a16:creationId xmlns:a16="http://schemas.microsoft.com/office/drawing/2014/main" id="{56D1B085-A35F-DD15-5C9A-27F7B621DA7D}"/>
              </a:ext>
            </a:extLst>
          </p:cNvPr>
          <p:cNvSpPr txBox="1"/>
          <p:nvPr userDrawn="1"/>
        </p:nvSpPr>
        <p:spPr>
          <a:xfrm>
            <a:off x="819525" y="1615708"/>
            <a:ext cx="7504950" cy="2308324"/>
          </a:xfrm>
          <a:prstGeom prst="rect">
            <a:avLst/>
          </a:prstGeom>
          <a:noFill/>
        </p:spPr>
        <p:txBody>
          <a:bodyPr wrap="square" rtlCol="0">
            <a:spAutoFit/>
          </a:bodyPr>
          <a:lstStyle/>
          <a:p>
            <a:pPr marL="0" indent="0" algn="ctr">
              <a:lnSpc>
                <a:spcPct val="100000"/>
              </a:lnSpc>
              <a:buClr>
                <a:srgbClr val="374646"/>
              </a:buClr>
              <a:buFont typeface="Arial" panose="020B0604020202020204" pitchFamily="34" charset="0"/>
              <a:buNone/>
            </a:pPr>
            <a:r>
              <a:rPr lang="en-GB" sz="1800" b="1" i="0" dirty="0">
                <a:solidFill>
                  <a:srgbClr val="374646"/>
                </a:solidFill>
                <a:effectLst/>
                <a:latin typeface="+mn-lt"/>
              </a:rPr>
              <a:t>Lorem ipsum </a:t>
            </a:r>
            <a:r>
              <a:rPr lang="en-GB" sz="1800" b="1" i="0" dirty="0" err="1">
                <a:solidFill>
                  <a:srgbClr val="374646"/>
                </a:solidFill>
                <a:effectLst/>
                <a:latin typeface="+mn-lt"/>
              </a:rPr>
              <a:t>dolor</a:t>
            </a:r>
            <a:r>
              <a:rPr lang="en-GB" sz="1800" b="1" i="0" dirty="0">
                <a:solidFill>
                  <a:srgbClr val="374646"/>
                </a:solidFill>
                <a:effectLst/>
                <a:latin typeface="+mn-lt"/>
              </a:rPr>
              <a:t> sit </a:t>
            </a:r>
            <a:r>
              <a:rPr lang="en-GB" sz="1800" b="1" i="0" dirty="0" err="1">
                <a:solidFill>
                  <a:srgbClr val="374646"/>
                </a:solidFill>
                <a:effectLst/>
                <a:latin typeface="+mn-lt"/>
              </a:rPr>
              <a:t>amet</a:t>
            </a:r>
            <a:r>
              <a:rPr lang="en-GB" sz="1800" b="1" i="0" dirty="0">
                <a:solidFill>
                  <a:srgbClr val="374646"/>
                </a:solidFill>
                <a:effectLst/>
                <a:latin typeface="+mn-lt"/>
              </a:rPr>
              <a:t>, </a:t>
            </a:r>
            <a:r>
              <a:rPr lang="en-GB" sz="1800" b="1" i="0" dirty="0" err="1">
                <a:solidFill>
                  <a:srgbClr val="374646"/>
                </a:solidFill>
                <a:effectLst/>
                <a:latin typeface="+mn-lt"/>
              </a:rPr>
              <a:t>consectetur</a:t>
            </a:r>
            <a:r>
              <a:rPr lang="en-GB" sz="1800" b="1" i="0" dirty="0">
                <a:solidFill>
                  <a:srgbClr val="374646"/>
                </a:solidFill>
                <a:effectLst/>
                <a:latin typeface="+mn-lt"/>
              </a:rPr>
              <a:t> </a:t>
            </a:r>
            <a:r>
              <a:rPr lang="en-GB" sz="1800" b="1" i="0" dirty="0" err="1">
                <a:solidFill>
                  <a:srgbClr val="374646"/>
                </a:solidFill>
                <a:effectLst/>
                <a:latin typeface="+mn-lt"/>
              </a:rPr>
              <a:t>adipiscing</a:t>
            </a:r>
            <a:r>
              <a:rPr lang="en-GB" sz="1800" b="1" i="0" dirty="0">
                <a:solidFill>
                  <a:srgbClr val="374646"/>
                </a:solidFill>
                <a:effectLst/>
                <a:latin typeface="+mn-lt"/>
              </a:rPr>
              <a:t> </a:t>
            </a:r>
            <a:r>
              <a:rPr lang="en-GB" sz="1800" b="1" i="0" dirty="0" err="1">
                <a:solidFill>
                  <a:srgbClr val="374646"/>
                </a:solidFill>
                <a:effectLst/>
                <a:latin typeface="+mn-lt"/>
              </a:rPr>
              <a:t>elit</a:t>
            </a:r>
            <a:r>
              <a:rPr lang="en-GB" sz="1800" b="1" i="0" dirty="0">
                <a:solidFill>
                  <a:srgbClr val="374646"/>
                </a:solidFill>
                <a:effectLst/>
                <a:latin typeface="+mn-lt"/>
              </a:rPr>
              <a:t>. Donec </a:t>
            </a:r>
            <a:r>
              <a:rPr lang="en-GB" sz="1800" b="1" i="0" dirty="0" err="1">
                <a:solidFill>
                  <a:srgbClr val="374646"/>
                </a:solidFill>
                <a:effectLst/>
                <a:latin typeface="+mn-lt"/>
              </a:rPr>
              <a:t>quis</a:t>
            </a:r>
            <a:r>
              <a:rPr lang="en-GB" sz="1800" b="1" i="0" dirty="0">
                <a:solidFill>
                  <a:srgbClr val="374646"/>
                </a:solidFill>
                <a:effectLst/>
                <a:latin typeface="+mn-lt"/>
              </a:rPr>
              <a:t> </a:t>
            </a:r>
            <a:r>
              <a:rPr lang="en-GB" sz="1800" b="1" i="0" dirty="0" err="1">
                <a:solidFill>
                  <a:srgbClr val="374646"/>
                </a:solidFill>
                <a:effectLst/>
                <a:latin typeface="+mn-lt"/>
              </a:rPr>
              <a:t>consequat</a:t>
            </a:r>
            <a:r>
              <a:rPr lang="en-GB" sz="1800" b="1" i="0" dirty="0">
                <a:solidFill>
                  <a:srgbClr val="374646"/>
                </a:solidFill>
                <a:effectLst/>
                <a:latin typeface="+mn-lt"/>
              </a:rPr>
              <a:t> </a:t>
            </a:r>
            <a:r>
              <a:rPr lang="en-GB" sz="1800" b="1" i="0" dirty="0" err="1">
                <a:solidFill>
                  <a:srgbClr val="374646"/>
                </a:solidFill>
                <a:effectLst/>
                <a:latin typeface="+mn-lt"/>
              </a:rPr>
              <a:t>nisl</a:t>
            </a:r>
            <a:r>
              <a:rPr lang="en-GB" sz="1800" b="1" i="0" dirty="0">
                <a:solidFill>
                  <a:srgbClr val="374646"/>
                </a:solidFill>
                <a:effectLst/>
                <a:latin typeface="+mn-lt"/>
              </a:rPr>
              <a:t>, </a:t>
            </a:r>
            <a:r>
              <a:rPr lang="en-GB" sz="1800" b="1" i="0" dirty="0" err="1">
                <a:solidFill>
                  <a:srgbClr val="374646"/>
                </a:solidFill>
                <a:effectLst/>
                <a:latin typeface="+mn-lt"/>
              </a:rPr>
              <a:t>quis</a:t>
            </a:r>
            <a:r>
              <a:rPr lang="en-GB" sz="1800" b="1" i="0" dirty="0">
                <a:solidFill>
                  <a:srgbClr val="374646"/>
                </a:solidFill>
                <a:effectLst/>
                <a:latin typeface="+mn-lt"/>
              </a:rPr>
              <a:t> </a:t>
            </a:r>
            <a:r>
              <a:rPr lang="en-GB" sz="1800" b="1" i="0" dirty="0" err="1">
                <a:solidFill>
                  <a:srgbClr val="374646"/>
                </a:solidFill>
                <a:effectLst/>
                <a:latin typeface="+mn-lt"/>
              </a:rPr>
              <a:t>dapibus</a:t>
            </a:r>
            <a:r>
              <a:rPr lang="en-GB" sz="1800" b="1" i="0" dirty="0">
                <a:solidFill>
                  <a:srgbClr val="374646"/>
                </a:solidFill>
                <a:effectLst/>
                <a:latin typeface="+mn-lt"/>
              </a:rPr>
              <a:t> nisi. </a:t>
            </a:r>
          </a:p>
          <a:p>
            <a:pPr marL="0" indent="0" algn="ctr">
              <a:lnSpc>
                <a:spcPct val="100000"/>
              </a:lnSpc>
              <a:buClr>
                <a:srgbClr val="374646"/>
              </a:buClr>
              <a:buFont typeface="Arial" panose="020B0604020202020204" pitchFamily="34" charset="0"/>
              <a:buNone/>
            </a:pPr>
            <a:endParaRPr lang="en-GB" sz="1800" b="1" i="0" dirty="0">
              <a:solidFill>
                <a:srgbClr val="374646"/>
              </a:solidFill>
              <a:effectLst/>
              <a:latin typeface="+mn-lt"/>
            </a:endParaRPr>
          </a:p>
          <a:p>
            <a:pPr marL="0" indent="0" algn="ctr">
              <a:lnSpc>
                <a:spcPct val="100000"/>
              </a:lnSpc>
              <a:buClr>
                <a:srgbClr val="374646"/>
              </a:buClr>
              <a:buFont typeface="Arial" panose="020B0604020202020204" pitchFamily="34" charset="0"/>
              <a:buNone/>
            </a:pPr>
            <a:r>
              <a:rPr lang="en-GB" sz="1800" b="1" i="0" dirty="0" err="1">
                <a:solidFill>
                  <a:srgbClr val="374646"/>
                </a:solidFill>
                <a:effectLst/>
                <a:latin typeface="+mn-lt"/>
              </a:rPr>
              <a:t>Fusce</a:t>
            </a:r>
            <a:r>
              <a:rPr lang="en-GB" sz="1800" b="1" i="0" dirty="0">
                <a:solidFill>
                  <a:srgbClr val="374646"/>
                </a:solidFill>
                <a:effectLst/>
                <a:latin typeface="+mn-lt"/>
              </a:rPr>
              <a:t> </a:t>
            </a:r>
            <a:r>
              <a:rPr lang="en-GB" sz="1800" b="1" i="0" dirty="0" err="1">
                <a:solidFill>
                  <a:srgbClr val="374646"/>
                </a:solidFill>
                <a:effectLst/>
                <a:latin typeface="+mn-lt"/>
              </a:rPr>
              <a:t>dapibus</a:t>
            </a:r>
            <a:r>
              <a:rPr lang="en-GB" sz="1800" b="1" i="0" dirty="0">
                <a:solidFill>
                  <a:srgbClr val="374646"/>
                </a:solidFill>
                <a:effectLst/>
                <a:latin typeface="+mn-lt"/>
              </a:rPr>
              <a:t> </a:t>
            </a:r>
            <a:r>
              <a:rPr lang="en-GB" sz="1800" b="1" i="0" dirty="0" err="1">
                <a:solidFill>
                  <a:srgbClr val="374646"/>
                </a:solidFill>
                <a:effectLst/>
                <a:latin typeface="+mn-lt"/>
              </a:rPr>
              <a:t>ultricies</a:t>
            </a:r>
            <a:r>
              <a:rPr lang="en-GB" sz="1800" b="1" i="0" dirty="0">
                <a:solidFill>
                  <a:srgbClr val="374646"/>
                </a:solidFill>
                <a:effectLst/>
                <a:latin typeface="+mn-lt"/>
              </a:rPr>
              <a:t> convallis. </a:t>
            </a:r>
          </a:p>
          <a:p>
            <a:pPr marL="0" indent="0" algn="ctr">
              <a:lnSpc>
                <a:spcPct val="100000"/>
              </a:lnSpc>
              <a:buClr>
                <a:srgbClr val="374646"/>
              </a:buClr>
              <a:buFont typeface="Arial" panose="020B0604020202020204" pitchFamily="34" charset="0"/>
              <a:buNone/>
            </a:pPr>
            <a:endParaRPr lang="en-GB" sz="1800" b="1" i="0" dirty="0">
              <a:solidFill>
                <a:srgbClr val="374646"/>
              </a:solidFill>
              <a:effectLst/>
              <a:latin typeface="+mn-lt"/>
            </a:endParaRPr>
          </a:p>
          <a:p>
            <a:pPr marL="0" indent="0" algn="ctr">
              <a:lnSpc>
                <a:spcPct val="100000"/>
              </a:lnSpc>
              <a:buClr>
                <a:srgbClr val="374646"/>
              </a:buClr>
              <a:buFont typeface="Arial" panose="020B0604020202020204" pitchFamily="34" charset="0"/>
              <a:buNone/>
            </a:pPr>
            <a:r>
              <a:rPr lang="en-GB" sz="1800" b="1" i="0" dirty="0" err="1">
                <a:solidFill>
                  <a:srgbClr val="374646"/>
                </a:solidFill>
                <a:effectLst/>
                <a:latin typeface="+mn-lt"/>
              </a:rPr>
              <a:t>Vivamus</a:t>
            </a:r>
            <a:r>
              <a:rPr lang="en-GB" sz="1800" b="1" i="0" dirty="0">
                <a:solidFill>
                  <a:srgbClr val="374646"/>
                </a:solidFill>
                <a:effectLst/>
                <a:latin typeface="+mn-lt"/>
              </a:rPr>
              <a:t> id ligula </a:t>
            </a:r>
            <a:r>
              <a:rPr lang="en-GB" sz="1800" b="1" i="0" dirty="0" err="1">
                <a:solidFill>
                  <a:srgbClr val="374646"/>
                </a:solidFill>
                <a:effectLst/>
                <a:latin typeface="+mn-lt"/>
              </a:rPr>
              <a:t>hendrerit</a:t>
            </a:r>
            <a:r>
              <a:rPr lang="en-GB" sz="1800" b="1" i="0" dirty="0">
                <a:solidFill>
                  <a:srgbClr val="374646"/>
                </a:solidFill>
                <a:effectLst/>
                <a:latin typeface="+mn-lt"/>
              </a:rPr>
              <a:t> eros gravida </a:t>
            </a:r>
            <a:r>
              <a:rPr lang="en-GB" sz="1800" b="1" i="0" dirty="0" err="1">
                <a:solidFill>
                  <a:srgbClr val="374646"/>
                </a:solidFill>
                <a:effectLst/>
                <a:latin typeface="+mn-lt"/>
              </a:rPr>
              <a:t>sagittis</a:t>
            </a:r>
            <a:r>
              <a:rPr lang="en-GB" sz="1800" b="1" i="0" dirty="0">
                <a:solidFill>
                  <a:srgbClr val="374646"/>
                </a:solidFill>
                <a:effectLst/>
                <a:latin typeface="+mn-lt"/>
              </a:rPr>
              <a:t> et non ipsum.</a:t>
            </a:r>
          </a:p>
          <a:p>
            <a:pPr marL="0" indent="0" algn="ctr">
              <a:lnSpc>
                <a:spcPct val="100000"/>
              </a:lnSpc>
              <a:buClr>
                <a:srgbClr val="374646"/>
              </a:buClr>
              <a:buFont typeface="Arial" panose="020B0604020202020204" pitchFamily="34" charset="0"/>
              <a:buNone/>
            </a:pPr>
            <a:endParaRPr lang="en-GB" sz="1800" b="1" i="0" dirty="0">
              <a:solidFill>
                <a:srgbClr val="374646"/>
              </a:solidFill>
              <a:effectLst/>
              <a:latin typeface="+mn-lt"/>
            </a:endParaRPr>
          </a:p>
          <a:p>
            <a:pPr marL="0" indent="0" algn="ctr">
              <a:lnSpc>
                <a:spcPct val="100000"/>
              </a:lnSpc>
              <a:buClr>
                <a:srgbClr val="374646"/>
              </a:buClr>
              <a:buFont typeface="Arial" panose="020B0604020202020204" pitchFamily="34" charset="0"/>
              <a:buNone/>
            </a:pPr>
            <a:r>
              <a:rPr lang="en-GB" sz="1800" b="1" i="0" dirty="0" err="1">
                <a:solidFill>
                  <a:srgbClr val="374646"/>
                </a:solidFill>
                <a:effectLst/>
                <a:latin typeface="+mn-lt"/>
              </a:rPr>
              <a:t>Nullam</a:t>
            </a:r>
            <a:r>
              <a:rPr lang="en-GB" sz="1800" b="1" i="0" dirty="0">
                <a:solidFill>
                  <a:srgbClr val="374646"/>
                </a:solidFill>
                <a:effectLst/>
                <a:latin typeface="+mn-lt"/>
              </a:rPr>
              <a:t> ac </a:t>
            </a:r>
            <a:r>
              <a:rPr lang="en-GB" sz="1800" b="1" i="0" dirty="0" err="1">
                <a:solidFill>
                  <a:srgbClr val="374646"/>
                </a:solidFill>
                <a:effectLst/>
                <a:latin typeface="+mn-lt"/>
              </a:rPr>
              <a:t>tincidunt</a:t>
            </a:r>
            <a:r>
              <a:rPr lang="en-GB" sz="1800" b="1" i="0" dirty="0">
                <a:solidFill>
                  <a:srgbClr val="374646"/>
                </a:solidFill>
                <a:effectLst/>
                <a:latin typeface="+mn-lt"/>
              </a:rPr>
              <a:t> dui. </a:t>
            </a:r>
            <a:endParaRPr lang="en-GB" sz="1800" b="1" dirty="0">
              <a:solidFill>
                <a:srgbClr val="374646"/>
              </a:solidFill>
              <a:latin typeface="+mn-lt"/>
            </a:endParaRPr>
          </a:p>
        </p:txBody>
      </p:sp>
      <p:pic>
        <p:nvPicPr>
          <p:cNvPr id="33" name="Graphic 32">
            <a:extLst>
              <a:ext uri="{FF2B5EF4-FFF2-40B4-BE49-F238E27FC236}">
                <a16:creationId xmlns:a16="http://schemas.microsoft.com/office/drawing/2014/main" id="{B3F7AF3A-C98E-0B96-0DD0-165ED73942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23439" y="387915"/>
            <a:ext cx="2659678" cy="380720"/>
          </a:xfrm>
          <a:prstGeom prst="rect">
            <a:avLst/>
          </a:prstGeom>
        </p:spPr>
      </p:pic>
      <p:pic>
        <p:nvPicPr>
          <p:cNvPr id="34" name="Graphic 33">
            <a:extLst>
              <a:ext uri="{FF2B5EF4-FFF2-40B4-BE49-F238E27FC236}">
                <a16:creationId xmlns:a16="http://schemas.microsoft.com/office/drawing/2014/main" id="{4EB5654C-F304-3369-84C5-632132CBF9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54077" y="387915"/>
            <a:ext cx="2659678" cy="380720"/>
          </a:xfrm>
          <a:prstGeom prst="rect">
            <a:avLst/>
          </a:prstGeom>
        </p:spPr>
      </p:pic>
    </p:spTree>
    <p:extLst>
      <p:ext uri="{BB962C8B-B14F-4D97-AF65-F5344CB8AC3E}">
        <p14:creationId xmlns:p14="http://schemas.microsoft.com/office/powerpoint/2010/main" val="75733405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 @cornerstonebarr</a:t>
            </a:r>
          </a:p>
        </p:txBody>
      </p:sp>
      <p:pic>
        <p:nvPicPr>
          <p:cNvPr id="3" name="Graphic 2">
            <a:extLst>
              <a:ext uri="{FF2B5EF4-FFF2-40B4-BE49-F238E27FC236}">
                <a16:creationId xmlns:a16="http://schemas.microsoft.com/office/drawing/2014/main" id="{EA38D24E-3EFA-58B1-0426-258BD1BAB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7075" y="1036240"/>
            <a:ext cx="2659678" cy="380720"/>
          </a:xfrm>
          <a:prstGeom prst="rect">
            <a:avLst/>
          </a:prstGeom>
        </p:spPr>
      </p:pic>
      <p:pic>
        <p:nvPicPr>
          <p:cNvPr id="6" name="Graphic 5">
            <a:extLst>
              <a:ext uri="{FF2B5EF4-FFF2-40B4-BE49-F238E27FC236}">
                <a16:creationId xmlns:a16="http://schemas.microsoft.com/office/drawing/2014/main" id="{A0E4AB4A-2DE8-3F54-5BB4-E15B6FC1E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108561" y="5066068"/>
            <a:ext cx="2659678" cy="380720"/>
          </a:xfrm>
          <a:prstGeom prst="rect">
            <a:avLst/>
          </a:prstGeom>
        </p:spPr>
      </p:pic>
      <p:sp>
        <p:nvSpPr>
          <p:cNvPr id="2" name="Google Shape;213;p25">
            <a:extLst>
              <a:ext uri="{FF2B5EF4-FFF2-40B4-BE49-F238E27FC236}">
                <a16:creationId xmlns:a16="http://schemas.microsoft.com/office/drawing/2014/main" id="{22C5520D-ADA8-7B6C-A92C-F87D3924FD92}"/>
              </a:ext>
            </a:extLst>
          </p:cNvPr>
          <p:cNvSpPr/>
          <p:nvPr userDrawn="1"/>
        </p:nvSpPr>
        <p:spPr>
          <a:xfrm>
            <a:off x="746539" y="1240824"/>
            <a:ext cx="1432200" cy="1432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4;p25">
            <a:extLst>
              <a:ext uri="{FF2B5EF4-FFF2-40B4-BE49-F238E27FC236}">
                <a16:creationId xmlns:a16="http://schemas.microsoft.com/office/drawing/2014/main" id="{E830B0A3-AA7B-020F-0A28-7A2EA3E4877E}"/>
              </a:ext>
            </a:extLst>
          </p:cNvPr>
          <p:cNvSpPr txBox="1">
            <a:spLocks noGrp="1"/>
          </p:cNvSpPr>
          <p:nvPr>
            <p:ph type="title"/>
          </p:nvPr>
        </p:nvSpPr>
        <p:spPr>
          <a:xfrm>
            <a:off x="705475" y="3075100"/>
            <a:ext cx="6161700" cy="841800"/>
          </a:xfrm>
          <a:prstGeom prst="rect">
            <a:avLst/>
          </a:prstGeom>
        </p:spPr>
        <p:txBody>
          <a:bodyPr spcFirstLastPara="1" wrap="square" lIns="91425" tIns="91425" rIns="91425" bIns="91425" anchor="ctr" anchorCtr="0">
            <a:noAutofit/>
          </a:bodyPr>
          <a:lstStyle>
            <a:lvl1pPr>
              <a:defRPr sz="3200">
                <a:solidFill>
                  <a:schemeClr val="tx1"/>
                </a:solidFill>
              </a:defRPr>
            </a:lvl1pPr>
          </a:lstStyle>
          <a:p>
            <a:pPr marL="0" lvl="0" indent="0" algn="l" rtl="0">
              <a:spcBef>
                <a:spcPts val="0"/>
              </a:spcBef>
              <a:spcAft>
                <a:spcPts val="0"/>
              </a:spcAft>
              <a:buNone/>
            </a:pPr>
            <a:r>
              <a:rPr lang="en" dirty="0"/>
              <a:t>Name of the section</a:t>
            </a:r>
            <a:endParaRPr dirty="0"/>
          </a:p>
        </p:txBody>
      </p:sp>
      <p:sp>
        <p:nvSpPr>
          <p:cNvPr id="8" name="Google Shape;216;p25">
            <a:extLst>
              <a:ext uri="{FF2B5EF4-FFF2-40B4-BE49-F238E27FC236}">
                <a16:creationId xmlns:a16="http://schemas.microsoft.com/office/drawing/2014/main" id="{F27E0EC1-1367-7154-3B4D-885616A44096}"/>
              </a:ext>
            </a:extLst>
          </p:cNvPr>
          <p:cNvSpPr txBox="1">
            <a:spLocks noGrp="1"/>
          </p:cNvSpPr>
          <p:nvPr>
            <p:ph type="subTitle" idx="1"/>
          </p:nvPr>
        </p:nvSpPr>
        <p:spPr>
          <a:xfrm>
            <a:off x="705600" y="3855550"/>
            <a:ext cx="6161700" cy="375000"/>
          </a:xfrm>
          <a:prstGeom prst="rect">
            <a:avLst/>
          </a:prstGeom>
        </p:spPr>
        <p:txBody>
          <a:bodyPr spcFirstLastPara="1" wrap="square" lIns="91425" tIns="91425" rIns="91425" bIns="91425" anchor="t" anchorCtr="0">
            <a:noAutofit/>
          </a:bodyPr>
          <a:lstStyle>
            <a:lvl1pPr>
              <a:defRPr sz="1200">
                <a:solidFill>
                  <a:schemeClr val="tx1"/>
                </a:solidFill>
                <a:latin typeface="+mn-lt"/>
              </a:defRPr>
            </a:lvl1pPr>
          </a:lstStyle>
          <a:p>
            <a:pPr marL="0" lvl="0" indent="0" algn="l" rtl="0">
              <a:spcBef>
                <a:spcPts val="0"/>
              </a:spcBef>
              <a:spcAft>
                <a:spcPts val="0"/>
              </a:spcAft>
              <a:buNone/>
            </a:pPr>
            <a:r>
              <a:rPr lang="en" dirty="0"/>
              <a:t>You can enter a subtitle here if you need it</a:t>
            </a:r>
            <a:endParaRPr dirty="0"/>
          </a:p>
        </p:txBody>
      </p:sp>
      <p:sp>
        <p:nvSpPr>
          <p:cNvPr id="50" name="Text Placeholder 49">
            <a:extLst>
              <a:ext uri="{FF2B5EF4-FFF2-40B4-BE49-F238E27FC236}">
                <a16:creationId xmlns:a16="http://schemas.microsoft.com/office/drawing/2014/main" id="{33C7017C-4B1C-BA88-55D5-818E95549D56}"/>
              </a:ext>
            </a:extLst>
          </p:cNvPr>
          <p:cNvSpPr>
            <a:spLocks noGrp="1"/>
          </p:cNvSpPr>
          <p:nvPr>
            <p:ph type="body" sz="quarter" idx="10" hasCustomPrompt="1"/>
          </p:nvPr>
        </p:nvSpPr>
        <p:spPr>
          <a:xfrm>
            <a:off x="705475" y="1160463"/>
            <a:ext cx="1472575" cy="1512887"/>
          </a:xfrm>
          <a:prstGeom prst="rect">
            <a:avLst/>
          </a:prstGeom>
        </p:spPr>
        <p:txBody>
          <a:bodyPr anchor="ctr"/>
          <a:lstStyle>
            <a:lvl1pPr algn="ctr">
              <a:defRPr sz="6000" b="1">
                <a:solidFill>
                  <a:schemeClr val="tx1"/>
                </a:solidFill>
                <a:latin typeface="+mj-lt"/>
              </a:defRPr>
            </a:lvl1pPr>
          </a:lstStyle>
          <a:p>
            <a:pPr lvl="0"/>
            <a:r>
              <a:rPr lang="en-US" dirty="0"/>
              <a:t>01</a:t>
            </a:r>
            <a:endParaRPr lang="en-GB" dirty="0"/>
          </a:p>
        </p:txBody>
      </p:sp>
    </p:spTree>
    <p:extLst>
      <p:ext uri="{BB962C8B-B14F-4D97-AF65-F5344CB8AC3E}">
        <p14:creationId xmlns:p14="http://schemas.microsoft.com/office/powerpoint/2010/main" val="249463753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Ref idx="1001">
        <a:schemeClr val="bg1"/>
      </p:bgRef>
    </p:bg>
    <p:spTree>
      <p:nvGrpSpPr>
        <p:cNvPr id="1" name="Shape 5"/>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648" r:id="rId2"/>
    <p:sldLayoutId id="2147483726" r:id="rId3"/>
    <p:sldLayoutId id="2147483727" r:id="rId4"/>
    <p:sldLayoutId id="2147483666" r:id="rId5"/>
    <p:sldLayoutId id="2147483684" r:id="rId6"/>
    <p:sldLayoutId id="2147483724" r:id="rId7"/>
    <p:sldLayoutId id="2147483725" r:id="rId8"/>
    <p:sldLayoutId id="2147483694" r:id="rId9"/>
    <p:sldLayoutId id="2147483728" r:id="rId10"/>
    <p:sldLayoutId id="2147483695" r:id="rId11"/>
    <p:sldLayoutId id="2147483680" r:id="rId12"/>
    <p:sldLayoutId id="2147483701" r:id="rId13"/>
    <p:sldLayoutId id="2147483702" r:id="rId14"/>
    <p:sldLayoutId id="2147483700" r:id="rId15"/>
    <p:sldLayoutId id="2147483681" r:id="rId16"/>
    <p:sldLayoutId id="2147483692" r:id="rId17"/>
    <p:sldLayoutId id="2147483693" r:id="rId18"/>
    <p:sldLayoutId id="2147483691" r:id="rId19"/>
    <p:sldLayoutId id="2147483696" r:id="rId20"/>
    <p:sldLayoutId id="2147483698" r:id="rId21"/>
    <p:sldLayoutId id="2147483699" r:id="rId22"/>
    <p:sldLayoutId id="2147483697" r:id="rId23"/>
    <p:sldLayoutId id="2147483723" r:id="rId24"/>
    <p:sldLayoutId id="2147483685" r:id="rId25"/>
    <p:sldLayoutId id="2147483688" r:id="rId26"/>
    <p:sldLayoutId id="2147483686" r:id="rId27"/>
    <p:sldLayoutId id="2147483690" r:id="rId28"/>
    <p:sldLayoutId id="2147483687" r:id="rId29"/>
    <p:sldLayoutId id="2147483689"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hyperlink" Target="https://www.bailii.org/cgi-bin/format.cgi?doc=/uk/cases/UKUT/LC/2023/14.html&amp;query=(anchor)+AND+(hanover)+AND+(cox)" TargetMode="Externa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hyperlink" Target="https://www.housing-ombudsman.org.uk/decisions/livewest-homes-limited-202203429/" TargetMode="External"/><Relationship Id="rId2" Type="http://schemas.openxmlformats.org/officeDocument/2006/relationships/hyperlink" Target="https://www.housing-ombudsman.org.uk/decisions/newham-council-202123428/" TargetMode="External"/><Relationship Id="rId1" Type="http://schemas.openxmlformats.org/officeDocument/2006/relationships/slideLayout" Target="../slideLayouts/slideLayout37.xml"/><Relationship Id="rId5" Type="http://schemas.openxmlformats.org/officeDocument/2006/relationships/hyperlink" Target="https://www.housing-ombudsman.org.uk/2023/07/18/livv-housing-group-ordered-to-pay-nearly-3000-after-severe-record-failings-left-resident-in-damp-home-for-four-years/" TargetMode="External"/><Relationship Id="rId4" Type="http://schemas.openxmlformats.org/officeDocument/2006/relationships/hyperlink" Target="https://www.housing-ombudsman.org.uk/decisions/london-quadrant-housing-trust-202104537/"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hyperlink" Target="https://freesvg.org/vector-drawing-of-database-server" TargetMode="External"/><Relationship Id="rId3" Type="http://schemas.openxmlformats.org/officeDocument/2006/relationships/hyperlink" Target="https://pngimg.com/download/11400" TargetMode="External"/><Relationship Id="rId7" Type="http://schemas.openxmlformats.org/officeDocument/2006/relationships/hyperlink" Target="https://www.mynextmove.org/vets/profile/summary/43-1011.00" TargetMode="External"/><Relationship Id="rId12" Type="http://schemas.openxmlformats.org/officeDocument/2006/relationships/image" Target="../media/image26.png"/><Relationship Id="rId17" Type="http://schemas.openxmlformats.org/officeDocument/2006/relationships/hyperlink" Target="https://www.pngall.com/envelope-png" TargetMode="External"/><Relationship Id="rId2" Type="http://schemas.openxmlformats.org/officeDocument/2006/relationships/image" Target="../media/image21.png"/><Relationship Id="rId16" Type="http://schemas.openxmlformats.org/officeDocument/2006/relationships/image" Target="../media/image28.png"/><Relationship Id="rId1" Type="http://schemas.openxmlformats.org/officeDocument/2006/relationships/slideLayout" Target="../slideLayouts/slideLayout17.xml"/><Relationship Id="rId6" Type="http://schemas.openxmlformats.org/officeDocument/2006/relationships/image" Target="../media/image23.jpg"/><Relationship Id="rId11" Type="http://schemas.openxmlformats.org/officeDocument/2006/relationships/hyperlink" Target="https://pixabay.com/en/iphone-cellphone-smartphone-mobile-37856/" TargetMode="External"/><Relationship Id="rId5" Type="http://schemas.openxmlformats.org/officeDocument/2006/relationships/hyperlink" Target="https://www.flickr.com/photos/usacehq/50196358447/" TargetMode="External"/><Relationship Id="rId15" Type="http://schemas.openxmlformats.org/officeDocument/2006/relationships/hyperlink" Target="https://freepngimg.com/png/11873-email-internet-png" TargetMode="External"/><Relationship Id="rId10" Type="http://schemas.openxmlformats.org/officeDocument/2006/relationships/image" Target="../media/image25.png"/><Relationship Id="rId4" Type="http://schemas.openxmlformats.org/officeDocument/2006/relationships/image" Target="../media/image22.jpg"/><Relationship Id="rId9" Type="http://schemas.openxmlformats.org/officeDocument/2006/relationships/hyperlink" Target="https://www.publicdomainpictures.net/view-image.php?image=169804&amp;picture=camera" TargetMode="External"/><Relationship Id="rId14" Type="http://schemas.openxmlformats.org/officeDocument/2006/relationships/image" Target="../media/image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0D8FF74-A0D5-F5C3-766B-69BB97C2CD01}"/>
              </a:ext>
            </a:extLst>
          </p:cNvPr>
          <p:cNvSpPr>
            <a:spLocks noGrp="1"/>
          </p:cNvSpPr>
          <p:nvPr>
            <p:ph type="body" sz="quarter" idx="10"/>
          </p:nvPr>
        </p:nvSpPr>
        <p:spPr/>
        <p:txBody>
          <a:bodyPr/>
          <a:lstStyle/>
          <a:p>
            <a:r>
              <a:rPr lang="en-GB" dirty="0"/>
              <a:t>Disrepair update 2023</a:t>
            </a:r>
          </a:p>
        </p:txBody>
      </p:sp>
      <p:sp>
        <p:nvSpPr>
          <p:cNvPr id="6" name="Text Placeholder 5">
            <a:extLst>
              <a:ext uri="{FF2B5EF4-FFF2-40B4-BE49-F238E27FC236}">
                <a16:creationId xmlns:a16="http://schemas.microsoft.com/office/drawing/2014/main" id="{5E581971-7969-86BB-8CAF-12AF09DA4FDD}"/>
              </a:ext>
            </a:extLst>
          </p:cNvPr>
          <p:cNvSpPr>
            <a:spLocks noGrp="1"/>
          </p:cNvSpPr>
          <p:nvPr>
            <p:ph type="body" sz="quarter" idx="11"/>
          </p:nvPr>
        </p:nvSpPr>
        <p:spPr/>
        <p:txBody>
          <a:bodyPr/>
          <a:lstStyle/>
          <a:p>
            <a:r>
              <a:rPr lang="en-GB" dirty="0"/>
              <a:t>Catherine Rowlands</a:t>
            </a:r>
          </a:p>
          <a:p>
            <a:r>
              <a:rPr lang="en-GB" dirty="0"/>
              <a:t>Alexander Campbell</a:t>
            </a:r>
          </a:p>
        </p:txBody>
      </p:sp>
      <p:sp>
        <p:nvSpPr>
          <p:cNvPr id="7" name="Text Placeholder 6">
            <a:extLst>
              <a:ext uri="{FF2B5EF4-FFF2-40B4-BE49-F238E27FC236}">
                <a16:creationId xmlns:a16="http://schemas.microsoft.com/office/drawing/2014/main" id="{6E02506A-1B01-6457-6BD6-89DEF4D44F27}"/>
              </a:ext>
            </a:extLst>
          </p:cNvPr>
          <p:cNvSpPr>
            <a:spLocks noGrp="1"/>
          </p:cNvSpPr>
          <p:nvPr>
            <p:ph type="body" sz="quarter" idx="12"/>
          </p:nvPr>
        </p:nvSpPr>
        <p:spPr/>
        <p:txBody>
          <a:bodyPr/>
          <a:lstStyle/>
          <a:p>
            <a:r>
              <a:rPr lang="en-GB"/>
              <a:t>21 July 2023</a:t>
            </a:r>
          </a:p>
        </p:txBody>
      </p:sp>
    </p:spTree>
    <p:extLst>
      <p:ext uri="{BB962C8B-B14F-4D97-AF65-F5344CB8AC3E}">
        <p14:creationId xmlns:p14="http://schemas.microsoft.com/office/powerpoint/2010/main" val="1119832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EA89462-9212-7FF1-8638-F67F06A55866}"/>
              </a:ext>
            </a:extLst>
          </p:cNvPr>
          <p:cNvPicPr>
            <a:picLocks noGrp="1" noChangeAspect="1"/>
          </p:cNvPicPr>
          <p:nvPr>
            <p:ph type="pic" sz="quarter" idx="13"/>
          </p:nvPr>
        </p:nvPicPr>
        <p:blipFill rotWithShape="1">
          <a:blip r:embed="rId2"/>
          <a:srcRect r="5113" b="-5"/>
          <a:stretch/>
        </p:blipFill>
        <p:spPr>
          <a:xfrm>
            <a:off x="4747098" y="725183"/>
            <a:ext cx="3677052" cy="3875391"/>
          </a:xfrm>
          <a:noFill/>
        </p:spPr>
      </p:pic>
      <p:sp>
        <p:nvSpPr>
          <p:cNvPr id="10" name="Text Placeholder 2">
            <a:extLst>
              <a:ext uri="{FF2B5EF4-FFF2-40B4-BE49-F238E27FC236}">
                <a16:creationId xmlns:a16="http://schemas.microsoft.com/office/drawing/2014/main" id="{966C7AB7-731A-07C9-E699-8005138FA127}"/>
              </a:ext>
            </a:extLst>
          </p:cNvPr>
          <p:cNvSpPr>
            <a:spLocks noGrp="1"/>
          </p:cNvSpPr>
          <p:nvPr>
            <p:ph type="body" sz="quarter" idx="10"/>
          </p:nvPr>
        </p:nvSpPr>
        <p:spPr>
          <a:xfrm>
            <a:off x="719850" y="1747737"/>
            <a:ext cx="3806113" cy="2885678"/>
          </a:xfrm>
        </p:spPr>
        <p:txBody>
          <a:bodyPr>
            <a:normAutofit/>
          </a:bodyPr>
          <a:lstStyle/>
          <a:p>
            <a:pPr>
              <a:spcAft>
                <a:spcPts val="600"/>
              </a:spcAft>
            </a:pPr>
            <a:r>
              <a:rPr lang="en-US" sz="1800" b="1" dirty="0"/>
              <a:t>‘Health and safety requirement’:</a:t>
            </a:r>
          </a:p>
          <a:p>
            <a:pPr marL="285750" indent="-285750">
              <a:spcAft>
                <a:spcPts val="600"/>
              </a:spcAft>
              <a:buFont typeface="Arial" panose="020B0604020202020204" pitchFamily="34" charset="0"/>
              <a:buChar char="•"/>
            </a:pPr>
            <a:r>
              <a:rPr lang="en-US" sz="1800" dirty="0"/>
              <a:t>A statutory requirement relating to H&amp;S of social housing tenants</a:t>
            </a:r>
          </a:p>
          <a:p>
            <a:pPr marL="285750" indent="-285750">
              <a:spcAft>
                <a:spcPts val="600"/>
              </a:spcAft>
              <a:buFont typeface="Arial" panose="020B0604020202020204" pitchFamily="34" charset="0"/>
              <a:buChar char="•"/>
            </a:pPr>
            <a:r>
              <a:rPr lang="en-US" sz="1800" dirty="0"/>
              <a:t>Includes statutory implied covenant e.g. s9A L&amp;TA 1985</a:t>
            </a:r>
          </a:p>
          <a:p>
            <a:pPr marL="285750" indent="-285750">
              <a:spcAft>
                <a:spcPts val="600"/>
              </a:spcAft>
              <a:buFont typeface="Arial" panose="020B0604020202020204" pitchFamily="34" charset="0"/>
              <a:buChar char="•"/>
            </a:pPr>
            <a:r>
              <a:rPr lang="en-US" sz="1800" dirty="0"/>
              <a:t>Includes a requirement imposed by a notice given under legislation or enforcement action (e.g. HA 2004)</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a:xfrm>
            <a:off x="719138" y="725184"/>
            <a:ext cx="3806113" cy="531886"/>
          </a:xfrm>
        </p:spPr>
        <p:txBody>
          <a:bodyPr>
            <a:normAutofit/>
          </a:bodyPr>
          <a:lstStyle/>
          <a:p>
            <a:pPr>
              <a:lnSpc>
                <a:spcPct val="90000"/>
              </a:lnSpc>
              <a:spcAft>
                <a:spcPts val="600"/>
              </a:spcAft>
            </a:pPr>
            <a:r>
              <a:rPr lang="en-GB" sz="2400" dirty="0"/>
              <a:t>Health and safety lead</a:t>
            </a:r>
          </a:p>
        </p:txBody>
      </p:sp>
    </p:spTree>
    <p:extLst>
      <p:ext uri="{BB962C8B-B14F-4D97-AF65-F5344CB8AC3E}">
        <p14:creationId xmlns:p14="http://schemas.microsoft.com/office/powerpoint/2010/main" val="859422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66C7AB7-731A-07C9-E699-8005138FA127}"/>
              </a:ext>
            </a:extLst>
          </p:cNvPr>
          <p:cNvSpPr>
            <a:spLocks noGrp="1"/>
          </p:cNvSpPr>
          <p:nvPr>
            <p:ph type="body" sz="quarter" idx="10"/>
          </p:nvPr>
        </p:nvSpPr>
        <p:spPr>
          <a:xfrm>
            <a:off x="3841212" y="1747737"/>
            <a:ext cx="3806113" cy="2885678"/>
          </a:xfrm>
        </p:spPr>
        <p:txBody>
          <a:bodyPr>
            <a:normAutofit/>
          </a:bodyPr>
          <a:lstStyle/>
          <a:p>
            <a:pPr algn="ctr">
              <a:spcAft>
                <a:spcPts val="600"/>
              </a:spcAft>
            </a:pPr>
            <a:r>
              <a:rPr lang="en-US" sz="2400" b="1" dirty="0"/>
              <a:t>Who?</a:t>
            </a:r>
          </a:p>
          <a:p>
            <a:pPr>
              <a:spcAft>
                <a:spcPts val="600"/>
              </a:spcAft>
            </a:pPr>
            <a:r>
              <a:rPr lang="en-US" sz="1600" dirty="0"/>
              <a:t> </a:t>
            </a:r>
          </a:p>
          <a:p>
            <a:pPr marL="285750" indent="-285750">
              <a:spcAft>
                <a:spcPts val="600"/>
              </a:spcAft>
              <a:buFont typeface="Arial" panose="020B0604020202020204" pitchFamily="34" charset="0"/>
              <a:buChar char="•"/>
            </a:pPr>
            <a:r>
              <a:rPr lang="en-US" sz="1600" dirty="0"/>
              <a:t>Registered provider or LHA?</a:t>
            </a:r>
          </a:p>
          <a:p>
            <a:pPr marL="285750" indent="-285750">
              <a:spcAft>
                <a:spcPts val="600"/>
              </a:spcAft>
              <a:buFont typeface="Arial" panose="020B0604020202020204" pitchFamily="34" charset="0"/>
              <a:buChar char="•"/>
            </a:pPr>
            <a:r>
              <a:rPr lang="en-US" sz="1600" dirty="0"/>
              <a:t>Type of LHA</a:t>
            </a:r>
          </a:p>
          <a:p>
            <a:pPr marL="285750" indent="-285750">
              <a:spcAft>
                <a:spcPts val="600"/>
              </a:spcAft>
              <a:buFont typeface="Arial" panose="020B0604020202020204" pitchFamily="34" charset="0"/>
              <a:buChar char="•"/>
            </a:pPr>
            <a:r>
              <a:rPr lang="en-US" sz="1600" dirty="0"/>
              <a:t>Size</a:t>
            </a:r>
          </a:p>
          <a:p>
            <a:pPr marL="285750" indent="-285750">
              <a:spcAft>
                <a:spcPts val="600"/>
              </a:spcAft>
              <a:buFont typeface="Arial" panose="020B0604020202020204" pitchFamily="34" charset="0"/>
              <a:buChar char="•"/>
            </a:pPr>
            <a:r>
              <a:rPr lang="en-US" sz="1600" dirty="0"/>
              <a:t>Substitute in case of illness</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a:xfrm>
            <a:off x="3840500" y="725184"/>
            <a:ext cx="3806113" cy="531886"/>
          </a:xfrm>
        </p:spPr>
        <p:txBody>
          <a:bodyPr>
            <a:normAutofit/>
          </a:bodyPr>
          <a:lstStyle/>
          <a:p>
            <a:pPr>
              <a:lnSpc>
                <a:spcPct val="90000"/>
              </a:lnSpc>
              <a:spcAft>
                <a:spcPts val="600"/>
              </a:spcAft>
            </a:pPr>
            <a:r>
              <a:rPr lang="en-GB" sz="2400" dirty="0"/>
              <a:t>Health and safety lead</a:t>
            </a:r>
          </a:p>
        </p:txBody>
      </p:sp>
      <p:pic>
        <p:nvPicPr>
          <p:cNvPr id="4" name="Graphic 3" descr="Users with solid fill">
            <a:extLst>
              <a:ext uri="{FF2B5EF4-FFF2-40B4-BE49-F238E27FC236}">
                <a16:creationId xmlns:a16="http://schemas.microsoft.com/office/drawing/2014/main" id="{71173A50-FF53-E1B1-9D0F-6F9F57CD6B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9474" y="725183"/>
            <a:ext cx="2769131" cy="2769131"/>
          </a:xfrm>
          <a:prstGeom prst="rect">
            <a:avLst/>
          </a:prstGeom>
        </p:spPr>
      </p:pic>
      <p:sp>
        <p:nvSpPr>
          <p:cNvPr id="7" name="Picture Placeholder 6">
            <a:extLst>
              <a:ext uri="{FF2B5EF4-FFF2-40B4-BE49-F238E27FC236}">
                <a16:creationId xmlns:a16="http://schemas.microsoft.com/office/drawing/2014/main" id="{7BA476EB-8CB3-BE23-6BF0-BBB45682471F}"/>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600772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66C7AB7-731A-07C9-E699-8005138FA127}"/>
              </a:ext>
            </a:extLst>
          </p:cNvPr>
          <p:cNvSpPr>
            <a:spLocks noGrp="1"/>
          </p:cNvSpPr>
          <p:nvPr>
            <p:ph type="body" sz="quarter" idx="10"/>
          </p:nvPr>
        </p:nvSpPr>
        <p:spPr>
          <a:xfrm>
            <a:off x="284166" y="1382484"/>
            <a:ext cx="3427863" cy="3250931"/>
          </a:xfrm>
        </p:spPr>
        <p:txBody>
          <a:bodyPr>
            <a:normAutofit/>
          </a:bodyPr>
          <a:lstStyle/>
          <a:p>
            <a:pPr>
              <a:spcAft>
                <a:spcPts val="600"/>
              </a:spcAft>
            </a:pPr>
            <a:r>
              <a:rPr lang="en-US" sz="2000" b="1" dirty="0"/>
              <a:t>Duties of registered provider</a:t>
            </a:r>
          </a:p>
          <a:p>
            <a:pPr>
              <a:spcAft>
                <a:spcPts val="600"/>
              </a:spcAft>
            </a:pPr>
            <a:r>
              <a:rPr lang="en-US" sz="1800" dirty="0"/>
              <a:t> </a:t>
            </a:r>
          </a:p>
          <a:p>
            <a:pPr marL="285750" indent="-285750">
              <a:spcAft>
                <a:spcPts val="600"/>
              </a:spcAft>
              <a:buFont typeface="Arial" panose="020B0604020202020204" pitchFamily="34" charset="0"/>
              <a:buChar char="•"/>
            </a:pPr>
            <a:r>
              <a:rPr lang="en-US" sz="1800" dirty="0"/>
              <a:t>H&amp;S lead has sufficient </a:t>
            </a:r>
            <a:r>
              <a:rPr lang="en-US" sz="1800" b="1" dirty="0"/>
              <a:t>authority</a:t>
            </a:r>
            <a:r>
              <a:rPr lang="en-US" sz="1800" dirty="0"/>
              <a:t>…</a:t>
            </a:r>
          </a:p>
          <a:p>
            <a:pPr marL="285750" indent="-285750">
              <a:spcAft>
                <a:spcPts val="600"/>
              </a:spcAft>
              <a:buFont typeface="Arial" panose="020B0604020202020204" pitchFamily="34" charset="0"/>
              <a:buChar char="•"/>
            </a:pPr>
            <a:r>
              <a:rPr lang="en-US" sz="1800" dirty="0"/>
              <a:t>can devote sufficient </a:t>
            </a:r>
            <a:r>
              <a:rPr lang="en-US" sz="1800" b="1" dirty="0"/>
              <a:t>time</a:t>
            </a:r>
            <a:r>
              <a:rPr lang="en-US" sz="1800" dirty="0"/>
              <a:t>…</a:t>
            </a:r>
          </a:p>
          <a:p>
            <a:pPr marL="285750" indent="-285750">
              <a:spcAft>
                <a:spcPts val="600"/>
              </a:spcAft>
              <a:buFont typeface="Arial" panose="020B0604020202020204" pitchFamily="34" charset="0"/>
              <a:buChar char="•"/>
            </a:pPr>
            <a:r>
              <a:rPr lang="en-US" sz="1800" dirty="0"/>
              <a:t>has </a:t>
            </a:r>
            <a:r>
              <a:rPr lang="en-US" sz="1800" b="1" dirty="0"/>
              <a:t>resources </a:t>
            </a:r>
            <a:r>
              <a:rPr lang="en-US" sz="1800" dirty="0"/>
              <a:t>needed…</a:t>
            </a:r>
          </a:p>
          <a:p>
            <a:pPr>
              <a:spcAft>
                <a:spcPts val="600"/>
              </a:spcAft>
            </a:pPr>
            <a:r>
              <a:rPr lang="en-US" sz="1800" dirty="0"/>
              <a:t> </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a:xfrm>
            <a:off x="719138" y="725184"/>
            <a:ext cx="3806113" cy="531886"/>
          </a:xfrm>
        </p:spPr>
        <p:txBody>
          <a:bodyPr>
            <a:normAutofit/>
          </a:bodyPr>
          <a:lstStyle/>
          <a:p>
            <a:pPr>
              <a:lnSpc>
                <a:spcPct val="90000"/>
              </a:lnSpc>
              <a:spcAft>
                <a:spcPts val="600"/>
              </a:spcAft>
            </a:pPr>
            <a:r>
              <a:rPr lang="en-GB" sz="2400" dirty="0"/>
              <a:t>Health and safety lead</a:t>
            </a:r>
          </a:p>
        </p:txBody>
      </p:sp>
      <p:pic>
        <p:nvPicPr>
          <p:cNvPr id="5" name="Picture 4" descr="Pastel checklist and pencil">
            <a:extLst>
              <a:ext uri="{FF2B5EF4-FFF2-40B4-BE49-F238E27FC236}">
                <a16:creationId xmlns:a16="http://schemas.microsoft.com/office/drawing/2014/main" id="{F9E36FF7-5CED-C15D-7B42-95A3A09557E5}"/>
              </a:ext>
            </a:extLst>
          </p:cNvPr>
          <p:cNvPicPr>
            <a:picLocks noChangeAspect="1"/>
          </p:cNvPicPr>
          <p:nvPr/>
        </p:nvPicPr>
        <p:blipFill>
          <a:blip r:embed="rId2"/>
          <a:stretch>
            <a:fillRect/>
          </a:stretch>
        </p:blipFill>
        <p:spPr>
          <a:xfrm>
            <a:off x="3867150" y="1382484"/>
            <a:ext cx="3427863" cy="2804615"/>
          </a:xfrm>
          <a:prstGeom prst="rect">
            <a:avLst/>
          </a:prstGeom>
        </p:spPr>
      </p:pic>
    </p:spTree>
    <p:extLst>
      <p:ext uri="{BB962C8B-B14F-4D97-AF65-F5344CB8AC3E}">
        <p14:creationId xmlns:p14="http://schemas.microsoft.com/office/powerpoint/2010/main" val="4033012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66C7AB7-731A-07C9-E699-8005138FA127}"/>
              </a:ext>
            </a:extLst>
          </p:cNvPr>
          <p:cNvSpPr>
            <a:spLocks noGrp="1"/>
          </p:cNvSpPr>
          <p:nvPr>
            <p:ph type="body" sz="quarter" idx="10"/>
          </p:nvPr>
        </p:nvSpPr>
        <p:spPr>
          <a:xfrm>
            <a:off x="284166" y="1382484"/>
            <a:ext cx="3427863" cy="3250931"/>
          </a:xfrm>
        </p:spPr>
        <p:txBody>
          <a:bodyPr>
            <a:normAutofit/>
          </a:bodyPr>
          <a:lstStyle/>
          <a:p>
            <a:pPr>
              <a:spcAft>
                <a:spcPts val="600"/>
              </a:spcAft>
            </a:pPr>
            <a:r>
              <a:rPr lang="en-US" sz="2000" b="1" dirty="0"/>
              <a:t>Duties of registered provider</a:t>
            </a:r>
          </a:p>
          <a:p>
            <a:pPr>
              <a:spcAft>
                <a:spcPts val="600"/>
              </a:spcAft>
            </a:pPr>
            <a:r>
              <a:rPr lang="en-US" sz="1800" dirty="0"/>
              <a:t> </a:t>
            </a:r>
          </a:p>
          <a:p>
            <a:pPr marL="285750" indent="-285750">
              <a:spcAft>
                <a:spcPts val="600"/>
              </a:spcAft>
              <a:buFont typeface="Arial" panose="020B0604020202020204" pitchFamily="34" charset="0"/>
              <a:buChar char="•"/>
            </a:pPr>
            <a:r>
              <a:rPr lang="en-US" sz="1800" dirty="0"/>
              <a:t>Publish name and contact details and inform Regulator</a:t>
            </a:r>
          </a:p>
          <a:p>
            <a:pPr>
              <a:spcAft>
                <a:spcPts val="600"/>
              </a:spcAft>
            </a:pPr>
            <a:r>
              <a:rPr lang="en-US" sz="1800" dirty="0"/>
              <a:t> </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a:xfrm>
            <a:off x="719138" y="725184"/>
            <a:ext cx="3806113" cy="531886"/>
          </a:xfrm>
        </p:spPr>
        <p:txBody>
          <a:bodyPr>
            <a:normAutofit/>
          </a:bodyPr>
          <a:lstStyle/>
          <a:p>
            <a:pPr>
              <a:lnSpc>
                <a:spcPct val="90000"/>
              </a:lnSpc>
              <a:spcAft>
                <a:spcPts val="600"/>
              </a:spcAft>
            </a:pPr>
            <a:r>
              <a:rPr lang="en-GB" sz="2400" dirty="0"/>
              <a:t>Health and safety lead</a:t>
            </a:r>
          </a:p>
        </p:txBody>
      </p:sp>
      <p:pic>
        <p:nvPicPr>
          <p:cNvPr id="5" name="Picture 4" descr="Pastel checklist and pencil">
            <a:extLst>
              <a:ext uri="{FF2B5EF4-FFF2-40B4-BE49-F238E27FC236}">
                <a16:creationId xmlns:a16="http://schemas.microsoft.com/office/drawing/2014/main" id="{F9E36FF7-5CED-C15D-7B42-95A3A09557E5}"/>
              </a:ext>
            </a:extLst>
          </p:cNvPr>
          <p:cNvPicPr>
            <a:picLocks noChangeAspect="1"/>
          </p:cNvPicPr>
          <p:nvPr/>
        </p:nvPicPr>
        <p:blipFill>
          <a:blip r:embed="rId2"/>
          <a:stretch>
            <a:fillRect/>
          </a:stretch>
        </p:blipFill>
        <p:spPr>
          <a:xfrm>
            <a:off x="3867150" y="1382484"/>
            <a:ext cx="3427863" cy="2804615"/>
          </a:xfrm>
          <a:prstGeom prst="rect">
            <a:avLst/>
          </a:prstGeom>
        </p:spPr>
      </p:pic>
    </p:spTree>
    <p:extLst>
      <p:ext uri="{BB962C8B-B14F-4D97-AF65-F5344CB8AC3E}">
        <p14:creationId xmlns:p14="http://schemas.microsoft.com/office/powerpoint/2010/main" val="2324705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66C7AB7-731A-07C9-E699-8005138FA127}"/>
              </a:ext>
            </a:extLst>
          </p:cNvPr>
          <p:cNvSpPr>
            <a:spLocks noGrp="1"/>
          </p:cNvSpPr>
          <p:nvPr>
            <p:ph type="body" sz="quarter" idx="10"/>
          </p:nvPr>
        </p:nvSpPr>
        <p:spPr>
          <a:xfrm>
            <a:off x="3841212" y="1747737"/>
            <a:ext cx="3806113" cy="2885678"/>
          </a:xfrm>
        </p:spPr>
        <p:txBody>
          <a:bodyPr/>
          <a:lstStyle/>
          <a:p>
            <a:pPr algn="ctr"/>
            <a:r>
              <a:rPr lang="en-US" sz="2000" b="1" dirty="0"/>
              <a:t>Where the buck stops!</a:t>
            </a:r>
          </a:p>
          <a:p>
            <a:pPr algn="ctr"/>
            <a:endParaRPr lang="en-US" sz="2000" b="1" dirty="0"/>
          </a:p>
          <a:p>
            <a:pPr marL="285750" indent="-285750">
              <a:buFont typeface="Arial" panose="020B0604020202020204" pitchFamily="34" charset="0"/>
              <a:buChar char="•"/>
            </a:pPr>
            <a:r>
              <a:rPr lang="en-US" sz="1600" dirty="0"/>
              <a:t>Registered provider still liable</a:t>
            </a:r>
            <a:r>
              <a:rPr lang="en-US" sz="1600" b="1" dirty="0"/>
              <a:t>	</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a:xfrm>
            <a:off x="3840500" y="725184"/>
            <a:ext cx="3806113" cy="531886"/>
          </a:xfrm>
        </p:spPr>
        <p:txBody>
          <a:bodyPr>
            <a:normAutofit/>
          </a:bodyPr>
          <a:lstStyle/>
          <a:p>
            <a:pPr>
              <a:lnSpc>
                <a:spcPct val="90000"/>
              </a:lnSpc>
              <a:spcAft>
                <a:spcPts val="600"/>
              </a:spcAft>
            </a:pPr>
            <a:r>
              <a:rPr lang="en-GB" sz="2400" dirty="0"/>
              <a:t>Health and safety lead</a:t>
            </a:r>
          </a:p>
        </p:txBody>
      </p:sp>
      <p:pic>
        <p:nvPicPr>
          <p:cNvPr id="4" name="Picture 3" descr="Judge holding a wooden gavel">
            <a:extLst>
              <a:ext uri="{FF2B5EF4-FFF2-40B4-BE49-F238E27FC236}">
                <a16:creationId xmlns:a16="http://schemas.microsoft.com/office/drawing/2014/main" id="{6C4A30C3-0C3A-CF4C-3853-F612C3257784}"/>
              </a:ext>
            </a:extLst>
          </p:cNvPr>
          <p:cNvPicPr>
            <a:picLocks noChangeAspect="1"/>
          </p:cNvPicPr>
          <p:nvPr/>
        </p:nvPicPr>
        <p:blipFill>
          <a:blip r:embed="rId2"/>
          <a:stretch>
            <a:fillRect/>
          </a:stretch>
        </p:blipFill>
        <p:spPr>
          <a:xfrm>
            <a:off x="983000" y="1783326"/>
            <a:ext cx="2753092" cy="2037560"/>
          </a:xfrm>
          <a:prstGeom prst="rect">
            <a:avLst/>
          </a:prstGeom>
        </p:spPr>
      </p:pic>
      <p:sp>
        <p:nvSpPr>
          <p:cNvPr id="7" name="Picture Placeholder 6">
            <a:extLst>
              <a:ext uri="{FF2B5EF4-FFF2-40B4-BE49-F238E27FC236}">
                <a16:creationId xmlns:a16="http://schemas.microsoft.com/office/drawing/2014/main" id="{44174501-060E-87CC-95D6-91398D0629C9}"/>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048001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444514C-DDA6-4344-BA63-3B5005CC5404}"/>
              </a:ext>
            </a:extLst>
          </p:cNvPr>
          <p:cNvSpPr>
            <a:spLocks noGrp="1"/>
          </p:cNvSpPr>
          <p:nvPr>
            <p:ph type="body" sz="quarter" idx="12"/>
          </p:nvPr>
        </p:nvSpPr>
        <p:spPr/>
        <p:txBody>
          <a:bodyPr/>
          <a:lstStyle/>
          <a:p>
            <a:r>
              <a:rPr lang="en-GB" dirty="0"/>
              <a:t>Standards</a:t>
            </a:r>
          </a:p>
        </p:txBody>
      </p:sp>
      <p:sp>
        <p:nvSpPr>
          <p:cNvPr id="6" name="Text Placeholder 5">
            <a:extLst>
              <a:ext uri="{FF2B5EF4-FFF2-40B4-BE49-F238E27FC236}">
                <a16:creationId xmlns:a16="http://schemas.microsoft.com/office/drawing/2014/main" id="{9B6EC9E6-EFCF-D7C7-B352-907BFAA30A4D}"/>
              </a:ext>
            </a:extLst>
          </p:cNvPr>
          <p:cNvSpPr>
            <a:spLocks noGrp="1"/>
          </p:cNvSpPr>
          <p:nvPr>
            <p:ph type="body" sz="quarter" idx="13"/>
          </p:nvPr>
        </p:nvSpPr>
        <p:spPr/>
        <p:txBody>
          <a:bodyPr/>
          <a:lstStyle/>
          <a:p>
            <a:r>
              <a:rPr lang="en-GB" sz="1400" dirty="0"/>
              <a:t>Competence &amp; conduct</a:t>
            </a:r>
          </a:p>
        </p:txBody>
      </p:sp>
      <p:sp>
        <p:nvSpPr>
          <p:cNvPr id="7" name="Text Placeholder 6">
            <a:extLst>
              <a:ext uri="{FF2B5EF4-FFF2-40B4-BE49-F238E27FC236}">
                <a16:creationId xmlns:a16="http://schemas.microsoft.com/office/drawing/2014/main" id="{8220E221-0A36-8D88-E621-82FC16007FBA}"/>
              </a:ext>
            </a:extLst>
          </p:cNvPr>
          <p:cNvSpPr>
            <a:spLocks noGrp="1"/>
          </p:cNvSpPr>
          <p:nvPr>
            <p:ph type="body" sz="quarter" idx="14"/>
          </p:nvPr>
        </p:nvSpPr>
        <p:spPr/>
        <p:txBody>
          <a:bodyPr/>
          <a:lstStyle/>
          <a:p>
            <a:r>
              <a:rPr lang="en-GB" sz="1800" dirty="0"/>
              <a:t>Consumer matters</a:t>
            </a:r>
          </a:p>
        </p:txBody>
      </p:sp>
      <p:sp>
        <p:nvSpPr>
          <p:cNvPr id="8" name="Text Placeholder 7">
            <a:extLst>
              <a:ext uri="{FF2B5EF4-FFF2-40B4-BE49-F238E27FC236}">
                <a16:creationId xmlns:a16="http://schemas.microsoft.com/office/drawing/2014/main" id="{A1222386-DA35-C98E-A5BF-95D41A08E24E}"/>
              </a:ext>
            </a:extLst>
          </p:cNvPr>
          <p:cNvSpPr>
            <a:spLocks noGrp="1"/>
          </p:cNvSpPr>
          <p:nvPr>
            <p:ph type="body" sz="quarter" idx="15"/>
          </p:nvPr>
        </p:nvSpPr>
        <p:spPr/>
        <p:txBody>
          <a:bodyPr/>
          <a:lstStyle/>
          <a:p>
            <a:r>
              <a:rPr lang="en-GB" sz="1400" dirty="0"/>
              <a:t>Information &amp; transparency</a:t>
            </a:r>
          </a:p>
        </p:txBody>
      </p:sp>
      <p:sp>
        <p:nvSpPr>
          <p:cNvPr id="9" name="Text Placeholder 8">
            <a:extLst>
              <a:ext uri="{FF2B5EF4-FFF2-40B4-BE49-F238E27FC236}">
                <a16:creationId xmlns:a16="http://schemas.microsoft.com/office/drawing/2014/main" id="{2127F102-F25B-DA06-7DCE-40B3503F064C}"/>
              </a:ext>
            </a:extLst>
          </p:cNvPr>
          <p:cNvSpPr>
            <a:spLocks noGrp="1"/>
          </p:cNvSpPr>
          <p:nvPr>
            <p:ph type="body" sz="quarter" idx="20"/>
          </p:nvPr>
        </p:nvSpPr>
        <p:spPr/>
        <p:txBody>
          <a:bodyPr/>
          <a:lstStyle/>
          <a:p>
            <a:r>
              <a:rPr lang="en-GB" sz="1800" dirty="0"/>
              <a:t>Directions from SoS</a:t>
            </a:r>
          </a:p>
        </p:txBody>
      </p:sp>
      <p:sp>
        <p:nvSpPr>
          <p:cNvPr id="10" name="Text Placeholder 9">
            <a:extLst>
              <a:ext uri="{FF2B5EF4-FFF2-40B4-BE49-F238E27FC236}">
                <a16:creationId xmlns:a16="http://schemas.microsoft.com/office/drawing/2014/main" id="{635A3394-E62F-EA6B-CFFC-7620F3531C96}"/>
              </a:ext>
            </a:extLst>
          </p:cNvPr>
          <p:cNvSpPr>
            <a:spLocks noGrp="1"/>
          </p:cNvSpPr>
          <p:nvPr>
            <p:ph type="body" sz="quarter" idx="21"/>
          </p:nvPr>
        </p:nvSpPr>
        <p:spPr/>
        <p:txBody>
          <a:bodyPr/>
          <a:lstStyle/>
          <a:p>
            <a:r>
              <a:rPr lang="en-GB" sz="1400" dirty="0"/>
              <a:t>Performance monitoring</a:t>
            </a:r>
          </a:p>
        </p:txBody>
      </p:sp>
      <p:sp>
        <p:nvSpPr>
          <p:cNvPr id="11" name="Text Placeholder 10">
            <a:extLst>
              <a:ext uri="{FF2B5EF4-FFF2-40B4-BE49-F238E27FC236}">
                <a16:creationId xmlns:a16="http://schemas.microsoft.com/office/drawing/2014/main" id="{13C755E8-6899-8CBF-AFE9-C8DA72EBE122}"/>
              </a:ext>
            </a:extLst>
          </p:cNvPr>
          <p:cNvSpPr>
            <a:spLocks noGrp="1"/>
          </p:cNvSpPr>
          <p:nvPr>
            <p:ph type="body" sz="quarter" idx="22"/>
          </p:nvPr>
        </p:nvSpPr>
        <p:spPr/>
        <p:txBody>
          <a:bodyPr/>
          <a:lstStyle/>
          <a:p>
            <a:r>
              <a:rPr lang="en-GB" sz="1600" dirty="0"/>
              <a:t>Intervention </a:t>
            </a:r>
            <a:r>
              <a:rPr lang="en-GB" sz="1800" dirty="0"/>
              <a:t>powers</a:t>
            </a:r>
          </a:p>
        </p:txBody>
      </p:sp>
    </p:spTree>
    <p:extLst>
      <p:ext uri="{BB962C8B-B14F-4D97-AF65-F5344CB8AC3E}">
        <p14:creationId xmlns:p14="http://schemas.microsoft.com/office/powerpoint/2010/main" val="2586781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Brown high building and blue sky">
            <a:extLst>
              <a:ext uri="{FF2B5EF4-FFF2-40B4-BE49-F238E27FC236}">
                <a16:creationId xmlns:a16="http://schemas.microsoft.com/office/drawing/2014/main" id="{E192DDAD-6904-3436-AE1E-BEB234AE4CFF}"/>
              </a:ext>
            </a:extLst>
          </p:cNvPr>
          <p:cNvPicPr>
            <a:picLocks noGrp="1" noChangeAspect="1"/>
          </p:cNvPicPr>
          <p:nvPr>
            <p:ph type="pic" sz="quarter" idx="13"/>
          </p:nvPr>
        </p:nvPicPr>
        <p:blipFill>
          <a:blip r:embed="rId2"/>
          <a:srcRect l="26247" r="26247"/>
          <a:stretch>
            <a:fillRect/>
          </a:stretch>
        </p:blipFill>
        <p:spPr/>
      </p:pic>
      <p:sp>
        <p:nvSpPr>
          <p:cNvPr id="5" name="Text Placeholder 4">
            <a:extLst>
              <a:ext uri="{FF2B5EF4-FFF2-40B4-BE49-F238E27FC236}">
                <a16:creationId xmlns:a16="http://schemas.microsoft.com/office/drawing/2014/main" id="{3B4EBDDB-40A0-CAF2-1429-1BCD239B3ADA}"/>
              </a:ext>
            </a:extLst>
          </p:cNvPr>
          <p:cNvSpPr>
            <a:spLocks noGrp="1"/>
          </p:cNvSpPr>
          <p:nvPr>
            <p:ph type="body" sz="quarter" idx="10"/>
          </p:nvPr>
        </p:nvSpPr>
        <p:spPr/>
        <p:txBody>
          <a:bodyPr/>
          <a:lstStyle/>
          <a:p>
            <a:pPr marL="285750" indent="-285750">
              <a:buFont typeface="Arial" panose="020B0604020202020204" pitchFamily="34" charset="0"/>
              <a:buChar char="•"/>
            </a:pPr>
            <a:r>
              <a:rPr lang="en-GB" sz="2000" dirty="0"/>
              <a:t>Property condition surveys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Minimum notice period: 48 hours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Obtaining warrants</a:t>
            </a:r>
          </a:p>
          <a:p>
            <a:pPr marL="285750" indent="-285750">
              <a:buFont typeface="Arial" panose="020B0604020202020204" pitchFamily="34" charset="0"/>
              <a:buChar char="•"/>
            </a:pPr>
            <a:endParaRPr lang="en-GB" sz="1600" dirty="0"/>
          </a:p>
        </p:txBody>
      </p:sp>
      <p:sp>
        <p:nvSpPr>
          <p:cNvPr id="6" name="Text Placeholder 5">
            <a:extLst>
              <a:ext uri="{FF2B5EF4-FFF2-40B4-BE49-F238E27FC236}">
                <a16:creationId xmlns:a16="http://schemas.microsoft.com/office/drawing/2014/main" id="{9C119F87-83C9-74A1-2997-A2C8E3C2E27A}"/>
              </a:ext>
            </a:extLst>
          </p:cNvPr>
          <p:cNvSpPr>
            <a:spLocks noGrp="1"/>
          </p:cNvSpPr>
          <p:nvPr>
            <p:ph type="body" sz="quarter" idx="12"/>
          </p:nvPr>
        </p:nvSpPr>
        <p:spPr/>
        <p:txBody>
          <a:bodyPr/>
          <a:lstStyle/>
          <a:p>
            <a:r>
              <a:rPr lang="en-GB" dirty="0"/>
              <a:t>Surveys</a:t>
            </a:r>
          </a:p>
        </p:txBody>
      </p:sp>
      <p:sp>
        <p:nvSpPr>
          <p:cNvPr id="8" name="Text Placeholder 7">
            <a:extLst>
              <a:ext uri="{FF2B5EF4-FFF2-40B4-BE49-F238E27FC236}">
                <a16:creationId xmlns:a16="http://schemas.microsoft.com/office/drawing/2014/main" id="{C6EF69A7-CDCC-D4C2-C3C5-FC37C5CA6B65}"/>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2764289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4EBDDB-40A0-CAF2-1429-1BCD239B3ADA}"/>
              </a:ext>
            </a:extLst>
          </p:cNvPr>
          <p:cNvSpPr>
            <a:spLocks noGrp="1"/>
          </p:cNvSpPr>
          <p:nvPr>
            <p:ph type="body" sz="quarter" idx="10"/>
          </p:nvPr>
        </p:nvSpPr>
        <p:spPr>
          <a:xfrm>
            <a:off x="719850" y="1747737"/>
            <a:ext cx="3806113" cy="2885678"/>
          </a:xfrm>
        </p:spPr>
        <p:txBody>
          <a:bodyPr>
            <a:normAutofit/>
          </a:bodyPr>
          <a:lstStyle/>
          <a:p>
            <a:pPr marL="285750" indent="-285750">
              <a:spcAft>
                <a:spcPts val="600"/>
              </a:spcAft>
              <a:buFont typeface="Arial" panose="020B0604020202020204" pitchFamily="34" charset="0"/>
              <a:buChar char="•"/>
            </a:pPr>
            <a:r>
              <a:rPr lang="en-GB" sz="2000" dirty="0"/>
              <a:t>Make</a:t>
            </a:r>
          </a:p>
          <a:p>
            <a:pPr marL="285750" indent="-285750">
              <a:spcAft>
                <a:spcPts val="600"/>
              </a:spcAft>
              <a:buFont typeface="Arial" panose="020B0604020202020204" pitchFamily="34" charset="0"/>
              <a:buChar char="•"/>
            </a:pPr>
            <a:endParaRPr lang="en-GB" sz="2000" dirty="0"/>
          </a:p>
          <a:p>
            <a:pPr marL="285750" indent="-285750">
              <a:spcAft>
                <a:spcPts val="600"/>
              </a:spcAft>
              <a:buFont typeface="Arial" panose="020B0604020202020204" pitchFamily="34" charset="0"/>
              <a:buChar char="•"/>
            </a:pPr>
            <a:r>
              <a:rPr lang="en-GB" sz="2000" dirty="0"/>
              <a:t>Implement</a:t>
            </a:r>
          </a:p>
          <a:p>
            <a:pPr marL="285750" indent="-285750">
              <a:spcAft>
                <a:spcPts val="600"/>
              </a:spcAft>
              <a:buFont typeface="Arial" panose="020B0604020202020204" pitchFamily="34" charset="0"/>
              <a:buChar char="•"/>
            </a:pPr>
            <a:endParaRPr lang="en-GB" sz="2000" dirty="0"/>
          </a:p>
          <a:p>
            <a:pPr marL="285750" indent="-285750">
              <a:spcAft>
                <a:spcPts val="600"/>
              </a:spcAft>
              <a:buFont typeface="Arial" panose="020B0604020202020204" pitchFamily="34" charset="0"/>
              <a:buChar char="•"/>
            </a:pPr>
            <a:r>
              <a:rPr lang="en-GB" sz="2000" dirty="0"/>
              <a:t>Publish</a:t>
            </a:r>
          </a:p>
          <a:p>
            <a:pPr marL="285750" indent="-285750">
              <a:spcAft>
                <a:spcPts val="600"/>
              </a:spcAft>
              <a:buFont typeface="Arial" panose="020B0604020202020204" pitchFamily="34" charset="0"/>
              <a:buChar char="•"/>
            </a:pPr>
            <a:endParaRPr lang="en-GB" sz="2000" dirty="0"/>
          </a:p>
          <a:p>
            <a:pPr marL="285750" indent="-285750">
              <a:spcAft>
                <a:spcPts val="600"/>
              </a:spcAft>
              <a:buFont typeface="Arial" panose="020B0604020202020204" pitchFamily="34" charset="0"/>
              <a:buChar char="•"/>
            </a:pPr>
            <a:r>
              <a:rPr lang="en-GB" sz="2000" dirty="0"/>
              <a:t>Review</a:t>
            </a:r>
          </a:p>
          <a:p>
            <a:pPr marL="285750" indent="-285750">
              <a:spcAft>
                <a:spcPts val="600"/>
              </a:spcAft>
              <a:buFont typeface="Arial" panose="020B0604020202020204" pitchFamily="34" charset="0"/>
              <a:buChar char="•"/>
            </a:pPr>
            <a:endParaRPr lang="en-GB" sz="2000" dirty="0"/>
          </a:p>
          <a:p>
            <a:pPr marL="285750" indent="-285750">
              <a:spcAft>
                <a:spcPts val="600"/>
              </a:spcAft>
              <a:buFont typeface="Arial" panose="020B0604020202020204" pitchFamily="34" charset="0"/>
              <a:buChar char="•"/>
            </a:pPr>
            <a:endParaRPr lang="en-GB" sz="2000" dirty="0"/>
          </a:p>
          <a:p>
            <a:pPr marL="285750" indent="-285750">
              <a:spcAft>
                <a:spcPts val="600"/>
              </a:spcAft>
              <a:buFont typeface="Arial" panose="020B0604020202020204" pitchFamily="34" charset="0"/>
              <a:buChar char="•"/>
            </a:pPr>
            <a:endParaRPr lang="en-GB" sz="2000" dirty="0"/>
          </a:p>
          <a:p>
            <a:pPr marL="285750" indent="-285750">
              <a:spcAft>
                <a:spcPts val="600"/>
              </a:spcAft>
              <a:buFont typeface="Arial" panose="020B0604020202020204" pitchFamily="34" charset="0"/>
              <a:buChar char="•"/>
            </a:pPr>
            <a:endParaRPr lang="en-GB" sz="2000" dirty="0"/>
          </a:p>
        </p:txBody>
      </p:sp>
      <p:sp>
        <p:nvSpPr>
          <p:cNvPr id="6" name="Text Placeholder 5">
            <a:extLst>
              <a:ext uri="{FF2B5EF4-FFF2-40B4-BE49-F238E27FC236}">
                <a16:creationId xmlns:a16="http://schemas.microsoft.com/office/drawing/2014/main" id="{9C119F87-83C9-74A1-2997-A2C8E3C2E27A}"/>
              </a:ext>
            </a:extLst>
          </p:cNvPr>
          <p:cNvSpPr>
            <a:spLocks noGrp="1"/>
          </p:cNvSpPr>
          <p:nvPr>
            <p:ph type="body" sz="quarter" idx="12"/>
          </p:nvPr>
        </p:nvSpPr>
        <p:spPr>
          <a:xfrm>
            <a:off x="719138" y="725184"/>
            <a:ext cx="3806113" cy="531886"/>
          </a:xfrm>
        </p:spPr>
        <p:txBody>
          <a:bodyPr>
            <a:normAutofit/>
          </a:bodyPr>
          <a:lstStyle/>
          <a:p>
            <a:pPr>
              <a:spcAft>
                <a:spcPts val="600"/>
              </a:spcAft>
            </a:pPr>
            <a:r>
              <a:rPr lang="en-GB" dirty="0"/>
              <a:t>Inspection plans</a:t>
            </a:r>
          </a:p>
        </p:txBody>
      </p:sp>
      <p:pic>
        <p:nvPicPr>
          <p:cNvPr id="4" name="Graphic 3" descr="Blueprint with solid fill">
            <a:extLst>
              <a:ext uri="{FF2B5EF4-FFF2-40B4-BE49-F238E27FC236}">
                <a16:creationId xmlns:a16="http://schemas.microsoft.com/office/drawing/2014/main" id="{5A157A01-ACD7-7404-08D7-749C9A323C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00601" y="824352"/>
            <a:ext cx="3677052" cy="3677052"/>
          </a:xfrm>
          <a:prstGeom prst="rect">
            <a:avLst/>
          </a:prstGeom>
        </p:spPr>
      </p:pic>
      <p:sp>
        <p:nvSpPr>
          <p:cNvPr id="9" name="Picture Placeholder 8">
            <a:extLst>
              <a:ext uri="{FF2B5EF4-FFF2-40B4-BE49-F238E27FC236}">
                <a16:creationId xmlns:a16="http://schemas.microsoft.com/office/drawing/2014/main" id="{A321A92A-435A-420A-DFA9-9C43A9CD2191}"/>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886156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4EBDDB-40A0-CAF2-1429-1BCD239B3ADA}"/>
              </a:ext>
            </a:extLst>
          </p:cNvPr>
          <p:cNvSpPr>
            <a:spLocks noGrp="1"/>
          </p:cNvSpPr>
          <p:nvPr>
            <p:ph type="body" sz="quarter" idx="10"/>
          </p:nvPr>
        </p:nvSpPr>
        <p:spPr/>
        <p:txBody>
          <a:bodyPr/>
          <a:lstStyle/>
          <a:p>
            <a:pPr marL="285750" indent="-285750">
              <a:buFont typeface="Arial" panose="020B0604020202020204" pitchFamily="34" charset="0"/>
              <a:buChar char="•"/>
            </a:pPr>
            <a:r>
              <a:rPr lang="en-GB" sz="2000" dirty="0"/>
              <a:t>Performance improvement plan</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PIP notice…</a:t>
            </a:r>
          </a:p>
          <a:p>
            <a:pPr marL="285750" indent="-285750">
              <a:buFont typeface="Arial" panose="020B0604020202020204" pitchFamily="34" charset="0"/>
              <a:buChar char="•"/>
            </a:pPr>
            <a:r>
              <a:rPr lang="en-GB" sz="2000" dirty="0"/>
              <a:t>…then PIP…</a:t>
            </a:r>
          </a:p>
          <a:p>
            <a:pPr marL="285750" indent="-285750">
              <a:buFont typeface="Arial" panose="020B0604020202020204" pitchFamily="34" charset="0"/>
              <a:buChar char="•"/>
            </a:pPr>
            <a:r>
              <a:rPr lang="en-GB" sz="2000" dirty="0"/>
              <a:t>…then enforcement action…</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Appeal to High Court against notice</a:t>
            </a:r>
          </a:p>
          <a:p>
            <a:pPr marL="285750" indent="-285750">
              <a:buFont typeface="Arial" panose="020B0604020202020204" pitchFamily="34" charset="0"/>
              <a:buChar char="•"/>
            </a:pPr>
            <a:endParaRPr lang="en-GB" sz="1600" dirty="0"/>
          </a:p>
        </p:txBody>
      </p:sp>
      <p:sp>
        <p:nvSpPr>
          <p:cNvPr id="6" name="Text Placeholder 5">
            <a:extLst>
              <a:ext uri="{FF2B5EF4-FFF2-40B4-BE49-F238E27FC236}">
                <a16:creationId xmlns:a16="http://schemas.microsoft.com/office/drawing/2014/main" id="{9C119F87-83C9-74A1-2997-A2C8E3C2E27A}"/>
              </a:ext>
            </a:extLst>
          </p:cNvPr>
          <p:cNvSpPr>
            <a:spLocks noGrp="1"/>
          </p:cNvSpPr>
          <p:nvPr>
            <p:ph type="body" sz="quarter" idx="12"/>
          </p:nvPr>
        </p:nvSpPr>
        <p:spPr/>
        <p:txBody>
          <a:bodyPr/>
          <a:lstStyle/>
          <a:p>
            <a:r>
              <a:rPr lang="en-GB" dirty="0"/>
              <a:t>PIP</a:t>
            </a:r>
          </a:p>
        </p:txBody>
      </p:sp>
      <p:sp>
        <p:nvSpPr>
          <p:cNvPr id="8" name="Text Placeholder 7">
            <a:extLst>
              <a:ext uri="{FF2B5EF4-FFF2-40B4-BE49-F238E27FC236}">
                <a16:creationId xmlns:a16="http://schemas.microsoft.com/office/drawing/2014/main" id="{C6EF69A7-CDCC-D4C2-C3C5-FC37C5CA6B65}"/>
              </a:ext>
            </a:extLst>
          </p:cNvPr>
          <p:cNvSpPr>
            <a:spLocks noGrp="1"/>
          </p:cNvSpPr>
          <p:nvPr>
            <p:ph type="body" sz="quarter" idx="14"/>
          </p:nvPr>
        </p:nvSpPr>
        <p:spPr/>
        <p:txBody>
          <a:bodyPr/>
          <a:lstStyle/>
          <a:p>
            <a:endParaRPr lang="en-GB"/>
          </a:p>
        </p:txBody>
      </p:sp>
      <p:pic>
        <p:nvPicPr>
          <p:cNvPr id="4" name="Graphic 3" descr="Warning with solid fill">
            <a:extLst>
              <a:ext uri="{FF2B5EF4-FFF2-40B4-BE49-F238E27FC236}">
                <a16:creationId xmlns:a16="http://schemas.microsoft.com/office/drawing/2014/main" id="{19A24169-396E-0307-2C49-CE34398938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3001" y="1127640"/>
            <a:ext cx="2791218" cy="2791218"/>
          </a:xfrm>
          <a:prstGeom prst="rect">
            <a:avLst/>
          </a:prstGeom>
        </p:spPr>
      </p:pic>
      <p:sp>
        <p:nvSpPr>
          <p:cNvPr id="9" name="Picture Placeholder 8">
            <a:extLst>
              <a:ext uri="{FF2B5EF4-FFF2-40B4-BE49-F238E27FC236}">
                <a16:creationId xmlns:a16="http://schemas.microsoft.com/office/drawing/2014/main" id="{EEF9230D-7F7E-553B-6292-85991496C31D}"/>
              </a:ext>
            </a:extLst>
          </p:cNvPr>
          <p:cNvSpPr>
            <a:spLocks noGrp="1"/>
          </p:cNvSpPr>
          <p:nvPr>
            <p:ph type="pic" sz="quarter" idx="13"/>
          </p:nvPr>
        </p:nvSpPr>
        <p:spPr>
          <a:xfrm>
            <a:off x="983000" y="990600"/>
            <a:ext cx="1292114" cy="3609974"/>
          </a:xfrm>
        </p:spPr>
        <p:txBody>
          <a:bodyPr/>
          <a:lstStyle/>
          <a:p>
            <a:endParaRPr lang="en-US"/>
          </a:p>
        </p:txBody>
      </p:sp>
    </p:spTree>
    <p:extLst>
      <p:ext uri="{BB962C8B-B14F-4D97-AF65-F5344CB8AC3E}">
        <p14:creationId xmlns:p14="http://schemas.microsoft.com/office/powerpoint/2010/main" val="1516727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4EBDDB-40A0-CAF2-1429-1BCD239B3ADA}"/>
              </a:ext>
            </a:extLst>
          </p:cNvPr>
          <p:cNvSpPr>
            <a:spLocks noGrp="1"/>
          </p:cNvSpPr>
          <p:nvPr>
            <p:ph type="body" sz="quarter" idx="10"/>
          </p:nvPr>
        </p:nvSpPr>
        <p:spPr>
          <a:xfrm>
            <a:off x="719850" y="1747737"/>
            <a:ext cx="3806113" cy="2885678"/>
          </a:xfrm>
        </p:spPr>
        <p:txBody>
          <a:bodyPr>
            <a:normAutofit fontScale="92500" lnSpcReduction="10000"/>
          </a:bodyPr>
          <a:lstStyle/>
          <a:p>
            <a:pPr marL="285750" indent="-285750">
              <a:spcAft>
                <a:spcPts val="600"/>
              </a:spcAft>
              <a:buFont typeface="Arial" panose="020B0604020202020204" pitchFamily="34" charset="0"/>
              <a:buChar char="•"/>
            </a:pPr>
            <a:r>
              <a:rPr lang="en-GB" sz="2000" dirty="0"/>
              <a:t>Conditions</a:t>
            </a:r>
          </a:p>
          <a:p>
            <a:pPr marL="285750" indent="-285750">
              <a:spcAft>
                <a:spcPts val="600"/>
              </a:spcAft>
              <a:buFont typeface="Arial" panose="020B0604020202020204" pitchFamily="34" charset="0"/>
              <a:buChar char="•"/>
            </a:pPr>
            <a:endParaRPr lang="en-GB" sz="2000" dirty="0"/>
          </a:p>
          <a:p>
            <a:pPr marL="285750" indent="-285750">
              <a:spcAft>
                <a:spcPts val="600"/>
              </a:spcAft>
              <a:buFont typeface="Arial" panose="020B0604020202020204" pitchFamily="34" charset="0"/>
              <a:buChar char="•"/>
            </a:pPr>
            <a:r>
              <a:rPr lang="en-GB" sz="2000" dirty="0"/>
              <a:t>Entering without warrant</a:t>
            </a:r>
          </a:p>
          <a:p>
            <a:pPr marL="285750" indent="-285750">
              <a:spcAft>
                <a:spcPts val="600"/>
              </a:spcAft>
              <a:buFont typeface="Arial" panose="020B0604020202020204" pitchFamily="34" charset="0"/>
              <a:buChar char="•"/>
            </a:pPr>
            <a:r>
              <a:rPr lang="en-GB" sz="2000" dirty="0"/>
              <a:t>Pre-entry notice</a:t>
            </a:r>
          </a:p>
          <a:p>
            <a:pPr marL="285750" indent="-285750">
              <a:spcAft>
                <a:spcPts val="600"/>
              </a:spcAft>
              <a:buFont typeface="Arial" panose="020B0604020202020204" pitchFamily="34" charset="0"/>
              <a:buChar char="•"/>
            </a:pPr>
            <a:r>
              <a:rPr lang="en-GB" sz="2000" dirty="0"/>
              <a:t>Warrant from a JP</a:t>
            </a:r>
          </a:p>
          <a:p>
            <a:pPr marL="285750" indent="-285750">
              <a:spcAft>
                <a:spcPts val="600"/>
              </a:spcAft>
              <a:buFont typeface="Arial" panose="020B0604020202020204" pitchFamily="34" charset="0"/>
              <a:buChar char="•"/>
            </a:pPr>
            <a:endParaRPr lang="en-GB" sz="2000" dirty="0"/>
          </a:p>
          <a:p>
            <a:pPr marL="285750" indent="-285750">
              <a:spcAft>
                <a:spcPts val="600"/>
              </a:spcAft>
              <a:buFont typeface="Arial" panose="020B0604020202020204" pitchFamily="34" charset="0"/>
              <a:buChar char="•"/>
            </a:pPr>
            <a:r>
              <a:rPr lang="en-GB" sz="2000" dirty="0"/>
              <a:t>Offences</a:t>
            </a:r>
          </a:p>
          <a:p>
            <a:pPr marL="285750" indent="-285750">
              <a:spcAft>
                <a:spcPts val="600"/>
              </a:spcAft>
              <a:buFont typeface="Arial" panose="020B0604020202020204" pitchFamily="34" charset="0"/>
              <a:buChar char="•"/>
            </a:pPr>
            <a:r>
              <a:rPr lang="en-GB" sz="2000" dirty="0"/>
              <a:t>Appeals to the High Court</a:t>
            </a:r>
          </a:p>
          <a:p>
            <a:pPr marL="285750" indent="-285750">
              <a:spcAft>
                <a:spcPts val="600"/>
              </a:spcAft>
              <a:buFont typeface="Arial" panose="020B0604020202020204" pitchFamily="34" charset="0"/>
              <a:buChar char="•"/>
            </a:pPr>
            <a:endParaRPr lang="en-GB" sz="2000" dirty="0"/>
          </a:p>
          <a:p>
            <a:pPr marL="285750" indent="-285750">
              <a:spcAft>
                <a:spcPts val="600"/>
              </a:spcAft>
              <a:buFont typeface="Arial" panose="020B0604020202020204" pitchFamily="34" charset="0"/>
              <a:buChar char="•"/>
            </a:pPr>
            <a:endParaRPr lang="en-GB" sz="2000" dirty="0"/>
          </a:p>
          <a:p>
            <a:pPr marL="285750" indent="-285750">
              <a:spcAft>
                <a:spcPts val="600"/>
              </a:spcAft>
              <a:buFont typeface="Arial" panose="020B0604020202020204" pitchFamily="34" charset="0"/>
              <a:buChar char="•"/>
            </a:pPr>
            <a:endParaRPr lang="en-GB" sz="2000" dirty="0"/>
          </a:p>
          <a:p>
            <a:pPr marL="285750" indent="-285750">
              <a:spcAft>
                <a:spcPts val="600"/>
              </a:spcAft>
              <a:buFont typeface="Arial" panose="020B0604020202020204" pitchFamily="34" charset="0"/>
              <a:buChar char="•"/>
            </a:pPr>
            <a:endParaRPr lang="en-GB" sz="2000" dirty="0"/>
          </a:p>
        </p:txBody>
      </p:sp>
      <p:sp>
        <p:nvSpPr>
          <p:cNvPr id="6" name="Text Placeholder 5">
            <a:extLst>
              <a:ext uri="{FF2B5EF4-FFF2-40B4-BE49-F238E27FC236}">
                <a16:creationId xmlns:a16="http://schemas.microsoft.com/office/drawing/2014/main" id="{9C119F87-83C9-74A1-2997-A2C8E3C2E27A}"/>
              </a:ext>
            </a:extLst>
          </p:cNvPr>
          <p:cNvSpPr>
            <a:spLocks noGrp="1"/>
          </p:cNvSpPr>
          <p:nvPr>
            <p:ph type="body" sz="quarter" idx="12"/>
          </p:nvPr>
        </p:nvSpPr>
        <p:spPr>
          <a:xfrm>
            <a:off x="719138" y="725184"/>
            <a:ext cx="3806113" cy="875016"/>
          </a:xfrm>
        </p:spPr>
        <p:txBody>
          <a:bodyPr>
            <a:normAutofit fontScale="92500" lnSpcReduction="10000"/>
          </a:bodyPr>
          <a:lstStyle/>
          <a:p>
            <a:pPr>
              <a:spcAft>
                <a:spcPts val="600"/>
              </a:spcAft>
            </a:pPr>
            <a:r>
              <a:rPr lang="en-GB" dirty="0"/>
              <a:t>Emergency remedial action</a:t>
            </a:r>
          </a:p>
        </p:txBody>
      </p:sp>
      <p:pic>
        <p:nvPicPr>
          <p:cNvPr id="3" name="Picture Placeholder 2" descr="Red classic buildings with stairs and balconies">
            <a:extLst>
              <a:ext uri="{FF2B5EF4-FFF2-40B4-BE49-F238E27FC236}">
                <a16:creationId xmlns:a16="http://schemas.microsoft.com/office/drawing/2014/main" id="{965A89DF-1122-18FB-1C91-18FCF03AAE53}"/>
              </a:ext>
            </a:extLst>
          </p:cNvPr>
          <p:cNvPicPr>
            <a:picLocks noGrp="1" noChangeAspect="1"/>
          </p:cNvPicPr>
          <p:nvPr>
            <p:ph type="pic" sz="quarter" idx="13"/>
          </p:nvPr>
        </p:nvPicPr>
        <p:blipFill>
          <a:blip r:embed="rId2"/>
          <a:srcRect l="18218" r="18218"/>
          <a:stretch>
            <a:fillRect/>
          </a:stretch>
        </p:blipFill>
        <p:spPr>
          <a:xfrm>
            <a:off x="4747098" y="725184"/>
            <a:ext cx="3677052" cy="3875391"/>
          </a:xfrm>
        </p:spPr>
      </p:pic>
    </p:spTree>
    <p:extLst>
      <p:ext uri="{BB962C8B-B14F-4D97-AF65-F5344CB8AC3E}">
        <p14:creationId xmlns:p14="http://schemas.microsoft.com/office/powerpoint/2010/main" val="3074907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8BAA66-F770-EAA7-19AA-A3301A82C00E}"/>
              </a:ext>
            </a:extLst>
          </p:cNvPr>
          <p:cNvSpPr>
            <a:spLocks noGrp="1"/>
          </p:cNvSpPr>
          <p:nvPr>
            <p:ph type="body" sz="quarter" idx="10"/>
          </p:nvPr>
        </p:nvSpPr>
        <p:spPr/>
        <p:txBody>
          <a:bodyPr/>
          <a:lstStyle/>
          <a:p>
            <a:r>
              <a:rPr lang="en-GB" dirty="0"/>
              <a:t>New legislation</a:t>
            </a:r>
          </a:p>
        </p:txBody>
      </p:sp>
      <p:sp>
        <p:nvSpPr>
          <p:cNvPr id="3" name="Text Placeholder 2">
            <a:extLst>
              <a:ext uri="{FF2B5EF4-FFF2-40B4-BE49-F238E27FC236}">
                <a16:creationId xmlns:a16="http://schemas.microsoft.com/office/drawing/2014/main" id="{758E6318-DB98-07D1-B0A8-92C1BB7E716E}"/>
              </a:ext>
            </a:extLst>
          </p:cNvPr>
          <p:cNvSpPr>
            <a:spLocks noGrp="1"/>
          </p:cNvSpPr>
          <p:nvPr>
            <p:ph type="body" sz="quarter" idx="11"/>
          </p:nvPr>
        </p:nvSpPr>
        <p:spPr/>
        <p:txBody>
          <a:bodyPr/>
          <a:lstStyle/>
          <a:p>
            <a:r>
              <a:rPr lang="en-GB" dirty="0"/>
              <a:t>Alexander Campbell</a:t>
            </a:r>
          </a:p>
        </p:txBody>
      </p:sp>
      <p:sp>
        <p:nvSpPr>
          <p:cNvPr id="4" name="Text Placeholder 3">
            <a:extLst>
              <a:ext uri="{FF2B5EF4-FFF2-40B4-BE49-F238E27FC236}">
                <a16:creationId xmlns:a16="http://schemas.microsoft.com/office/drawing/2014/main" id="{14DBA231-BC5B-D52B-5238-97AD3F9984D9}"/>
              </a:ext>
            </a:extLst>
          </p:cNvPr>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2177540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2BC8A7-4CE5-1C06-E5FA-C8BCC8CC9756}"/>
              </a:ext>
            </a:extLst>
          </p:cNvPr>
          <p:cNvSpPr>
            <a:spLocks noGrp="1"/>
          </p:cNvSpPr>
          <p:nvPr>
            <p:ph type="body" sz="quarter" idx="10"/>
          </p:nvPr>
        </p:nvSpPr>
        <p:spPr/>
        <p:txBody>
          <a:bodyPr/>
          <a:lstStyle/>
          <a:p>
            <a:r>
              <a:rPr lang="en-GB" dirty="0"/>
              <a:t>Case law update	</a:t>
            </a:r>
          </a:p>
        </p:txBody>
      </p:sp>
      <p:sp>
        <p:nvSpPr>
          <p:cNvPr id="6" name="Text Placeholder 5">
            <a:extLst>
              <a:ext uri="{FF2B5EF4-FFF2-40B4-BE49-F238E27FC236}">
                <a16:creationId xmlns:a16="http://schemas.microsoft.com/office/drawing/2014/main" id="{20331D1C-23B8-27EE-F6C2-258FB848D033}"/>
              </a:ext>
            </a:extLst>
          </p:cNvPr>
          <p:cNvSpPr>
            <a:spLocks noGrp="1"/>
          </p:cNvSpPr>
          <p:nvPr>
            <p:ph type="body" sz="quarter" idx="11"/>
          </p:nvPr>
        </p:nvSpPr>
        <p:spPr/>
        <p:txBody>
          <a:bodyPr/>
          <a:lstStyle/>
          <a:p>
            <a:r>
              <a:rPr lang="en-GB" dirty="0"/>
              <a:t>Catherine Rowlands</a:t>
            </a:r>
          </a:p>
        </p:txBody>
      </p:sp>
      <p:sp>
        <p:nvSpPr>
          <p:cNvPr id="7" name="Text Placeholder 6">
            <a:extLst>
              <a:ext uri="{FF2B5EF4-FFF2-40B4-BE49-F238E27FC236}">
                <a16:creationId xmlns:a16="http://schemas.microsoft.com/office/drawing/2014/main" id="{7B913316-7A01-3B8E-C5C2-3A16A6FC46CE}"/>
              </a:ext>
            </a:extLst>
          </p:cNvPr>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4212139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8A4D7-E9C9-43C6-15B4-CAD01C8AB40F}"/>
              </a:ext>
            </a:extLst>
          </p:cNvPr>
          <p:cNvSpPr>
            <a:spLocks noGrp="1"/>
          </p:cNvSpPr>
          <p:nvPr>
            <p:ph type="body" sz="quarter" idx="10"/>
          </p:nvPr>
        </p:nvSpPr>
        <p:spPr/>
        <p:txBody>
          <a:bodyPr/>
          <a:lstStyle/>
          <a:p>
            <a:pPr algn="ctr"/>
            <a:r>
              <a:rPr lang="en-GB" dirty="0"/>
              <a:t>ZOHRA KHAN</a:t>
            </a:r>
          </a:p>
          <a:p>
            <a:pPr algn="ctr"/>
            <a:r>
              <a:rPr lang="en-GB" dirty="0"/>
              <a:t>				Claimant/Appellant</a:t>
            </a:r>
          </a:p>
          <a:p>
            <a:pPr algn="ctr"/>
            <a:endParaRPr lang="en-GB" dirty="0"/>
          </a:p>
          <a:p>
            <a:pPr algn="ctr"/>
            <a:r>
              <a:rPr lang="en-GB" dirty="0"/>
              <a:t>- and –</a:t>
            </a:r>
          </a:p>
          <a:p>
            <a:pPr algn="ctr"/>
            <a:endParaRPr lang="en-GB" dirty="0"/>
          </a:p>
          <a:p>
            <a:pPr algn="ctr"/>
            <a:endParaRPr lang="en-GB" dirty="0"/>
          </a:p>
          <a:p>
            <a:pPr algn="ctr"/>
            <a:r>
              <a:rPr lang="en-GB" dirty="0"/>
              <a:t>TARIQ MEHMOOD</a:t>
            </a:r>
          </a:p>
          <a:p>
            <a:pPr algn="ctr"/>
            <a:r>
              <a:rPr lang="en-GB" dirty="0"/>
              <a:t>				Defendant/Respondent</a:t>
            </a:r>
          </a:p>
          <a:p>
            <a:pPr algn="ctr"/>
            <a:endParaRPr lang="en-GB" dirty="0"/>
          </a:p>
          <a:p>
            <a:pPr algn="ctr"/>
            <a:r>
              <a:rPr lang="en-GB" dirty="0"/>
              <a:t>-and-</a:t>
            </a:r>
          </a:p>
          <a:p>
            <a:pPr algn="ctr"/>
            <a:endParaRPr lang="en-GB" dirty="0"/>
          </a:p>
          <a:p>
            <a:pPr algn="ctr"/>
            <a:endParaRPr lang="en-GB" dirty="0"/>
          </a:p>
          <a:p>
            <a:pPr algn="ctr"/>
            <a:r>
              <a:rPr lang="en-GB" dirty="0"/>
              <a:t>THE HOUSING LAW PRACTITIONERS' ASSOCIATION</a:t>
            </a:r>
          </a:p>
          <a:p>
            <a:pPr algn="ctr"/>
            <a:r>
              <a:rPr lang="en-GB" dirty="0"/>
              <a:t>			Intervenor</a:t>
            </a:r>
          </a:p>
          <a:p>
            <a:pPr algn="ctr"/>
            <a:endParaRPr lang="en-GB" dirty="0"/>
          </a:p>
          <a:p>
            <a:pPr algn="ctr"/>
            <a:r>
              <a:rPr lang="en-GB" b="1" i="0" dirty="0">
                <a:solidFill>
                  <a:srgbClr val="000000"/>
                </a:solidFill>
                <a:effectLst/>
                <a:latin typeface="Times New Roman" panose="02020603050405020304" pitchFamily="18" charset="0"/>
              </a:rPr>
              <a:t>[2022] EWCA Civ 791 https://www.bailii.org/ew/cases/EWCA/Civ/2022/791.html</a:t>
            </a:r>
            <a:endParaRPr lang="en-GB" dirty="0"/>
          </a:p>
          <a:p>
            <a:pPr algn="ctr"/>
            <a:endParaRPr lang="en-GB" dirty="0"/>
          </a:p>
        </p:txBody>
      </p:sp>
      <p:sp>
        <p:nvSpPr>
          <p:cNvPr id="3" name="Text Placeholder 2">
            <a:extLst>
              <a:ext uri="{FF2B5EF4-FFF2-40B4-BE49-F238E27FC236}">
                <a16:creationId xmlns:a16="http://schemas.microsoft.com/office/drawing/2014/main" id="{1FC15B8C-160C-9009-1CCE-7445305DCE0D}"/>
              </a:ext>
            </a:extLst>
          </p:cNvPr>
          <p:cNvSpPr>
            <a:spLocks noGrp="1"/>
          </p:cNvSpPr>
          <p:nvPr>
            <p:ph type="body" sz="quarter" idx="12"/>
          </p:nvPr>
        </p:nvSpPr>
        <p:spPr/>
        <p:txBody>
          <a:bodyPr/>
          <a:lstStyle/>
          <a:p>
            <a:r>
              <a:rPr lang="en-GB" dirty="0"/>
              <a:t>Court of Appeal - quantum</a:t>
            </a:r>
          </a:p>
        </p:txBody>
      </p:sp>
    </p:spTree>
    <p:extLst>
      <p:ext uri="{BB962C8B-B14F-4D97-AF65-F5344CB8AC3E}">
        <p14:creationId xmlns:p14="http://schemas.microsoft.com/office/powerpoint/2010/main" val="2642133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842A3E02-41DC-9EA6-ACCC-EC4CF4F6E1C8}"/>
              </a:ext>
            </a:extLst>
          </p:cNvPr>
          <p:cNvSpPr>
            <a:spLocks noGrp="1"/>
          </p:cNvSpPr>
          <p:nvPr>
            <p:ph type="title"/>
          </p:nvPr>
        </p:nvSpPr>
        <p:spPr/>
        <p:txBody>
          <a:bodyPr/>
          <a:lstStyle/>
          <a:p>
            <a:r>
              <a:rPr lang="en-GB" dirty="0"/>
              <a:t>Court of Appeal - quantum</a:t>
            </a:r>
          </a:p>
        </p:txBody>
      </p:sp>
      <p:sp>
        <p:nvSpPr>
          <p:cNvPr id="23" name="Subtitle 22">
            <a:extLst>
              <a:ext uri="{FF2B5EF4-FFF2-40B4-BE49-F238E27FC236}">
                <a16:creationId xmlns:a16="http://schemas.microsoft.com/office/drawing/2014/main" id="{E030F83F-5C55-94DC-6BD5-5AC251F7678F}"/>
              </a:ext>
            </a:extLst>
          </p:cNvPr>
          <p:cNvSpPr>
            <a:spLocks noGrp="1"/>
          </p:cNvSpPr>
          <p:nvPr>
            <p:ph type="subTitle" idx="1"/>
          </p:nvPr>
        </p:nvSpPr>
        <p:spPr/>
        <p:txBody>
          <a:bodyPr/>
          <a:lstStyle/>
          <a:p>
            <a:pPr algn="ctr"/>
            <a:r>
              <a:rPr lang="en-GB" b="1" i="0" dirty="0">
                <a:solidFill>
                  <a:srgbClr val="000000"/>
                </a:solidFill>
                <a:effectLst/>
                <a:latin typeface="Times New Roman" panose="02020603050405020304" pitchFamily="18" charset="0"/>
              </a:rPr>
              <a:t>The landlord</a:t>
            </a:r>
            <a:endParaRPr lang="en-GB" dirty="0"/>
          </a:p>
        </p:txBody>
      </p:sp>
      <p:sp>
        <p:nvSpPr>
          <p:cNvPr id="24" name="Text Placeholder 23">
            <a:extLst>
              <a:ext uri="{FF2B5EF4-FFF2-40B4-BE49-F238E27FC236}">
                <a16:creationId xmlns:a16="http://schemas.microsoft.com/office/drawing/2014/main" id="{7A3AFC10-BB6F-665F-DFEF-0F946ED77B19}"/>
              </a:ext>
            </a:extLst>
          </p:cNvPr>
          <p:cNvSpPr>
            <a:spLocks noGrp="1"/>
          </p:cNvSpPr>
          <p:nvPr>
            <p:ph type="body" sz="quarter" idx="10"/>
          </p:nvPr>
        </p:nvSpPr>
        <p:spPr/>
        <p:txBody>
          <a:bodyPr/>
          <a:lstStyle/>
          <a:p>
            <a:pPr algn="ctr"/>
            <a:r>
              <a:rPr lang="en-GB" b="1" i="0" dirty="0">
                <a:solidFill>
                  <a:srgbClr val="000000"/>
                </a:solidFill>
                <a:effectLst/>
                <a:latin typeface="Times New Roman" panose="02020603050405020304" pitchFamily="18" charset="0"/>
              </a:rPr>
              <a:t>The tenant – or one of them!</a:t>
            </a:r>
            <a:endParaRPr lang="en-GB" dirty="0"/>
          </a:p>
        </p:txBody>
      </p:sp>
      <p:sp>
        <p:nvSpPr>
          <p:cNvPr id="25" name="Text Placeholder 24">
            <a:extLst>
              <a:ext uri="{FF2B5EF4-FFF2-40B4-BE49-F238E27FC236}">
                <a16:creationId xmlns:a16="http://schemas.microsoft.com/office/drawing/2014/main" id="{A92448C2-65E3-5A70-7768-E1B5532B1B57}"/>
              </a:ext>
            </a:extLst>
          </p:cNvPr>
          <p:cNvSpPr>
            <a:spLocks noGrp="1"/>
          </p:cNvSpPr>
          <p:nvPr>
            <p:ph type="body" sz="quarter" idx="11"/>
          </p:nvPr>
        </p:nvSpPr>
        <p:spPr/>
        <p:txBody>
          <a:bodyPr/>
          <a:lstStyle/>
          <a:p>
            <a:r>
              <a:rPr lang="en-GB" dirty="0"/>
              <a:t>Khan</a:t>
            </a:r>
          </a:p>
        </p:txBody>
      </p:sp>
      <p:sp>
        <p:nvSpPr>
          <p:cNvPr id="26" name="Text Placeholder 25">
            <a:extLst>
              <a:ext uri="{FF2B5EF4-FFF2-40B4-BE49-F238E27FC236}">
                <a16:creationId xmlns:a16="http://schemas.microsoft.com/office/drawing/2014/main" id="{4A2DDB14-0F97-C826-D7CC-13E82BCDD4AA}"/>
              </a:ext>
            </a:extLst>
          </p:cNvPr>
          <p:cNvSpPr>
            <a:spLocks noGrp="1"/>
          </p:cNvSpPr>
          <p:nvPr>
            <p:ph type="body" sz="quarter" idx="12"/>
          </p:nvPr>
        </p:nvSpPr>
        <p:spPr/>
        <p:txBody>
          <a:bodyPr/>
          <a:lstStyle/>
          <a:p>
            <a:r>
              <a:rPr lang="en-GB" dirty="0"/>
              <a:t>Mehmood</a:t>
            </a:r>
          </a:p>
        </p:txBody>
      </p:sp>
    </p:spTree>
    <p:extLst>
      <p:ext uri="{BB962C8B-B14F-4D97-AF65-F5344CB8AC3E}">
        <p14:creationId xmlns:p14="http://schemas.microsoft.com/office/powerpoint/2010/main" val="3468970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7F9AE7-DDFF-22DA-3299-6F5A2CBB1447}"/>
              </a:ext>
            </a:extLst>
          </p:cNvPr>
          <p:cNvSpPr>
            <a:spLocks noGrp="1"/>
          </p:cNvSpPr>
          <p:nvPr>
            <p:ph type="body" sz="quarter" idx="12"/>
          </p:nvPr>
        </p:nvSpPr>
        <p:spPr/>
        <p:txBody>
          <a:bodyPr/>
          <a:lstStyle/>
          <a:p>
            <a:r>
              <a:rPr lang="en-GB" dirty="0"/>
              <a:t>Allegations of disrepair</a:t>
            </a:r>
          </a:p>
        </p:txBody>
      </p:sp>
      <p:sp>
        <p:nvSpPr>
          <p:cNvPr id="6" name="Text Placeholder 5">
            <a:extLst>
              <a:ext uri="{FF2B5EF4-FFF2-40B4-BE49-F238E27FC236}">
                <a16:creationId xmlns:a16="http://schemas.microsoft.com/office/drawing/2014/main" id="{108850A7-4557-45CE-93E2-18D6CACBFD1C}"/>
              </a:ext>
            </a:extLst>
          </p:cNvPr>
          <p:cNvSpPr>
            <a:spLocks noGrp="1"/>
          </p:cNvSpPr>
          <p:nvPr>
            <p:ph type="body" sz="quarter" idx="13"/>
          </p:nvPr>
        </p:nvSpPr>
        <p:spPr/>
        <p:txBody>
          <a:bodyPr/>
          <a:lstStyle/>
          <a:p>
            <a:r>
              <a:rPr lang="en-GB" sz="1400" dirty="0"/>
              <a:t>Unstable floors</a:t>
            </a:r>
          </a:p>
        </p:txBody>
      </p:sp>
      <p:sp>
        <p:nvSpPr>
          <p:cNvPr id="7" name="Text Placeholder 6">
            <a:extLst>
              <a:ext uri="{FF2B5EF4-FFF2-40B4-BE49-F238E27FC236}">
                <a16:creationId xmlns:a16="http://schemas.microsoft.com/office/drawing/2014/main" id="{A6E19FDC-8B6D-1CA7-EC22-283BC4176B01}"/>
              </a:ext>
            </a:extLst>
          </p:cNvPr>
          <p:cNvSpPr>
            <a:spLocks noGrp="1"/>
          </p:cNvSpPr>
          <p:nvPr>
            <p:ph type="body" sz="quarter" idx="15"/>
          </p:nvPr>
        </p:nvSpPr>
        <p:spPr/>
        <p:txBody>
          <a:bodyPr/>
          <a:lstStyle/>
          <a:p>
            <a:r>
              <a:rPr lang="en-GB" dirty="0"/>
              <a:t>Damp</a:t>
            </a:r>
          </a:p>
        </p:txBody>
      </p:sp>
      <p:sp>
        <p:nvSpPr>
          <p:cNvPr id="8" name="Text Placeholder 7">
            <a:extLst>
              <a:ext uri="{FF2B5EF4-FFF2-40B4-BE49-F238E27FC236}">
                <a16:creationId xmlns:a16="http://schemas.microsoft.com/office/drawing/2014/main" id="{DC8F1FC9-6CAA-5A6B-FEAE-34B588504870}"/>
              </a:ext>
            </a:extLst>
          </p:cNvPr>
          <p:cNvSpPr>
            <a:spLocks noGrp="1"/>
          </p:cNvSpPr>
          <p:nvPr>
            <p:ph type="body" sz="quarter" idx="16"/>
          </p:nvPr>
        </p:nvSpPr>
        <p:spPr/>
        <p:txBody>
          <a:bodyPr/>
          <a:lstStyle/>
          <a:p>
            <a:r>
              <a:rPr lang="en-GB" dirty="0"/>
              <a:t>Roof leak</a:t>
            </a:r>
          </a:p>
        </p:txBody>
      </p:sp>
      <p:sp>
        <p:nvSpPr>
          <p:cNvPr id="9" name="Text Placeholder 8">
            <a:extLst>
              <a:ext uri="{FF2B5EF4-FFF2-40B4-BE49-F238E27FC236}">
                <a16:creationId xmlns:a16="http://schemas.microsoft.com/office/drawing/2014/main" id="{ECB0B3A9-9015-783A-0A2B-7DDFD8A487C6}"/>
              </a:ext>
            </a:extLst>
          </p:cNvPr>
          <p:cNvSpPr>
            <a:spLocks noGrp="1"/>
          </p:cNvSpPr>
          <p:nvPr>
            <p:ph type="body" sz="quarter" idx="17"/>
          </p:nvPr>
        </p:nvSpPr>
        <p:spPr/>
        <p:txBody>
          <a:bodyPr/>
          <a:lstStyle/>
          <a:p>
            <a:r>
              <a:rPr lang="en-GB" dirty="0"/>
              <a:t>Gas cooker unsafe</a:t>
            </a:r>
          </a:p>
        </p:txBody>
      </p:sp>
      <p:sp>
        <p:nvSpPr>
          <p:cNvPr id="10" name="Text Placeholder 9">
            <a:extLst>
              <a:ext uri="{FF2B5EF4-FFF2-40B4-BE49-F238E27FC236}">
                <a16:creationId xmlns:a16="http://schemas.microsoft.com/office/drawing/2014/main" id="{5A73DB43-926B-0F46-A2E9-240C7C8D369E}"/>
              </a:ext>
            </a:extLst>
          </p:cNvPr>
          <p:cNvSpPr>
            <a:spLocks noGrp="1"/>
          </p:cNvSpPr>
          <p:nvPr>
            <p:ph type="body" sz="quarter" idx="18"/>
          </p:nvPr>
        </p:nvSpPr>
        <p:spPr/>
        <p:txBody>
          <a:bodyPr/>
          <a:lstStyle/>
          <a:p>
            <a:r>
              <a:rPr lang="en-GB" i="1" dirty="0"/>
              <a:t>deteriorated</a:t>
            </a:r>
          </a:p>
        </p:txBody>
      </p:sp>
      <p:sp>
        <p:nvSpPr>
          <p:cNvPr id="11" name="Text Placeholder 10">
            <a:extLst>
              <a:ext uri="{FF2B5EF4-FFF2-40B4-BE49-F238E27FC236}">
                <a16:creationId xmlns:a16="http://schemas.microsoft.com/office/drawing/2014/main" id="{B472B53A-91E7-5B51-B563-D5F8BA29CE05}"/>
              </a:ext>
            </a:extLst>
          </p:cNvPr>
          <p:cNvSpPr>
            <a:spLocks noGrp="1"/>
          </p:cNvSpPr>
          <p:nvPr>
            <p:ph type="body" sz="quarter" idx="19"/>
          </p:nvPr>
        </p:nvSpPr>
        <p:spPr/>
        <p:txBody>
          <a:bodyPr/>
          <a:lstStyle/>
          <a:p>
            <a:r>
              <a:rPr lang="en-GB" sz="1800" dirty="0"/>
              <a:t>Filthy carpets</a:t>
            </a:r>
            <a:r>
              <a:rPr lang="en-GB" dirty="0"/>
              <a:t>	</a:t>
            </a:r>
          </a:p>
        </p:txBody>
      </p:sp>
      <p:sp>
        <p:nvSpPr>
          <p:cNvPr id="12" name="Text Placeholder 11">
            <a:extLst>
              <a:ext uri="{FF2B5EF4-FFF2-40B4-BE49-F238E27FC236}">
                <a16:creationId xmlns:a16="http://schemas.microsoft.com/office/drawing/2014/main" id="{125DC852-B698-5A45-CD17-08FFD947921D}"/>
              </a:ext>
            </a:extLst>
          </p:cNvPr>
          <p:cNvSpPr>
            <a:spLocks noGrp="1"/>
          </p:cNvSpPr>
          <p:nvPr>
            <p:ph type="body" sz="quarter" idx="20"/>
          </p:nvPr>
        </p:nvSpPr>
        <p:spPr/>
        <p:txBody>
          <a:bodyPr/>
          <a:lstStyle/>
          <a:p>
            <a:r>
              <a:rPr lang="en-GB" sz="1200" dirty="0"/>
              <a:t>Repairs inadequate</a:t>
            </a:r>
          </a:p>
        </p:txBody>
      </p:sp>
    </p:spTree>
    <p:extLst>
      <p:ext uri="{BB962C8B-B14F-4D97-AF65-F5344CB8AC3E}">
        <p14:creationId xmlns:p14="http://schemas.microsoft.com/office/powerpoint/2010/main" val="3305689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28AC4A6-E679-8B6A-69EB-782800EFF693}"/>
              </a:ext>
            </a:extLst>
          </p:cNvPr>
          <p:cNvSpPr>
            <a:spLocks noGrp="1"/>
          </p:cNvSpPr>
          <p:nvPr>
            <p:ph type="body" sz="quarter" idx="12"/>
          </p:nvPr>
        </p:nvSpPr>
        <p:spPr/>
        <p:txBody>
          <a:bodyPr/>
          <a:lstStyle/>
          <a:p>
            <a:r>
              <a:rPr lang="en-GB" dirty="0"/>
              <a:t>Effect on the tenant</a:t>
            </a:r>
          </a:p>
        </p:txBody>
      </p:sp>
      <p:sp>
        <p:nvSpPr>
          <p:cNvPr id="6" name="Text Placeholder 5">
            <a:extLst>
              <a:ext uri="{FF2B5EF4-FFF2-40B4-BE49-F238E27FC236}">
                <a16:creationId xmlns:a16="http://schemas.microsoft.com/office/drawing/2014/main" id="{88FEF8A3-26C5-7CD0-2BBA-85D07707E368}"/>
              </a:ext>
            </a:extLst>
          </p:cNvPr>
          <p:cNvSpPr>
            <a:spLocks noGrp="1"/>
          </p:cNvSpPr>
          <p:nvPr>
            <p:ph type="body" sz="quarter" idx="13"/>
          </p:nvPr>
        </p:nvSpPr>
        <p:spPr/>
        <p:txBody>
          <a:bodyPr/>
          <a:lstStyle/>
          <a:p>
            <a:r>
              <a:rPr lang="en-GB" dirty="0">
                <a:latin typeface="Verdana" panose="020B0604030504040204" pitchFamily="34" charset="0"/>
                <a:ea typeface="Verdana" panose="020B0604030504040204" pitchFamily="34" charset="0"/>
              </a:rPr>
              <a:t>Ill</a:t>
            </a:r>
          </a:p>
        </p:txBody>
      </p:sp>
      <p:sp>
        <p:nvSpPr>
          <p:cNvPr id="7" name="Text Placeholder 6">
            <a:extLst>
              <a:ext uri="{FF2B5EF4-FFF2-40B4-BE49-F238E27FC236}">
                <a16:creationId xmlns:a16="http://schemas.microsoft.com/office/drawing/2014/main" id="{1560AB55-6909-19CE-6B08-8B83611987A8}"/>
              </a:ext>
            </a:extLst>
          </p:cNvPr>
          <p:cNvSpPr>
            <a:spLocks noGrp="1"/>
          </p:cNvSpPr>
          <p:nvPr>
            <p:ph type="body" sz="quarter" idx="14"/>
          </p:nvPr>
        </p:nvSpPr>
        <p:spPr/>
        <p:txBody>
          <a:bodyPr/>
          <a:lstStyle/>
          <a:p>
            <a:r>
              <a:rPr lang="en-GB" dirty="0"/>
              <a:t>Got into arrears</a:t>
            </a:r>
          </a:p>
        </p:txBody>
      </p:sp>
      <p:sp>
        <p:nvSpPr>
          <p:cNvPr id="8" name="Text Placeholder 7">
            <a:extLst>
              <a:ext uri="{FF2B5EF4-FFF2-40B4-BE49-F238E27FC236}">
                <a16:creationId xmlns:a16="http://schemas.microsoft.com/office/drawing/2014/main" id="{23A9ACE5-DBE7-0190-D3D7-1543F5D54AF7}"/>
              </a:ext>
            </a:extLst>
          </p:cNvPr>
          <p:cNvSpPr>
            <a:spLocks noGrp="1"/>
          </p:cNvSpPr>
          <p:nvPr>
            <p:ph type="body" sz="quarter" idx="15"/>
          </p:nvPr>
        </p:nvSpPr>
        <p:spPr/>
        <p:txBody>
          <a:bodyPr/>
          <a:lstStyle/>
          <a:p>
            <a:r>
              <a:rPr lang="en-GB" dirty="0"/>
              <a:t>Unable to work</a:t>
            </a:r>
          </a:p>
        </p:txBody>
      </p:sp>
    </p:spTree>
    <p:extLst>
      <p:ext uri="{BB962C8B-B14F-4D97-AF65-F5344CB8AC3E}">
        <p14:creationId xmlns:p14="http://schemas.microsoft.com/office/powerpoint/2010/main" val="2221026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p:txBody>
          <a:bodyPr/>
          <a:lstStyle/>
          <a:p>
            <a:r>
              <a:rPr lang="en-GB" dirty="0"/>
              <a:t>Litigation ensued…</a:t>
            </a:r>
          </a:p>
        </p:txBody>
      </p:sp>
      <p:sp>
        <p:nvSpPr>
          <p:cNvPr id="13" name="Text Placeholder 12">
            <a:extLst>
              <a:ext uri="{FF2B5EF4-FFF2-40B4-BE49-F238E27FC236}">
                <a16:creationId xmlns:a16="http://schemas.microsoft.com/office/drawing/2014/main" id="{BA46F5E3-9499-798E-6687-9750DAB8BF5E}"/>
              </a:ext>
            </a:extLst>
          </p:cNvPr>
          <p:cNvSpPr>
            <a:spLocks noGrp="1"/>
          </p:cNvSpPr>
          <p:nvPr>
            <p:ph type="body" sz="quarter" idx="13"/>
          </p:nvPr>
        </p:nvSpPr>
        <p:spPr/>
        <p:txBody>
          <a:bodyPr/>
          <a:lstStyle/>
          <a:p>
            <a:r>
              <a:rPr lang="en-GB" dirty="0"/>
              <a:t>12/7/13	possession claim</a:t>
            </a:r>
          </a:p>
          <a:p>
            <a:r>
              <a:rPr lang="en-GB" dirty="0"/>
              <a:t>9/8/13		defence and counterclaim</a:t>
            </a:r>
          </a:p>
          <a:p>
            <a:r>
              <a:rPr lang="en-GB" dirty="0"/>
              <a:t>2/9/13		judgment (T did not attend) – set aside</a:t>
            </a:r>
          </a:p>
          <a:p>
            <a:r>
              <a:rPr lang="en-GB" dirty="0"/>
              <a:t>19/2/14	Reply and Defence to counterclaim</a:t>
            </a:r>
          </a:p>
          <a:p>
            <a:pPr lvl="1"/>
            <a:r>
              <a:rPr lang="en-GB" dirty="0"/>
              <a:t>14/8/14	listed for final hearing – L did not attend!</a:t>
            </a:r>
          </a:p>
          <a:p>
            <a:endParaRPr lang="en-GB" dirty="0"/>
          </a:p>
        </p:txBody>
      </p:sp>
    </p:spTree>
    <p:extLst>
      <p:ext uri="{BB962C8B-B14F-4D97-AF65-F5344CB8AC3E}">
        <p14:creationId xmlns:p14="http://schemas.microsoft.com/office/powerpoint/2010/main" val="2114986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p:txBody>
          <a:bodyPr/>
          <a:lstStyle/>
          <a:p>
            <a:r>
              <a:rPr lang="en-GB" dirty="0"/>
              <a:t>District Judge’s judgment</a:t>
            </a:r>
          </a:p>
        </p:txBody>
      </p:sp>
      <p:sp>
        <p:nvSpPr>
          <p:cNvPr id="13" name="Text Placeholder 12">
            <a:extLst>
              <a:ext uri="{FF2B5EF4-FFF2-40B4-BE49-F238E27FC236}">
                <a16:creationId xmlns:a16="http://schemas.microsoft.com/office/drawing/2014/main" id="{BA46F5E3-9499-798E-6687-9750DAB8BF5E}"/>
              </a:ext>
            </a:extLst>
          </p:cNvPr>
          <p:cNvSpPr>
            <a:spLocks noGrp="1"/>
          </p:cNvSpPr>
          <p:nvPr>
            <p:ph type="body" sz="quarter" idx="13"/>
          </p:nvPr>
        </p:nvSpPr>
        <p:spPr/>
        <p:txBody>
          <a:bodyPr/>
          <a:lstStyle/>
          <a:p>
            <a:r>
              <a:rPr lang="en-GB" dirty="0"/>
              <a:t>Possession claim dismissed </a:t>
            </a:r>
          </a:p>
          <a:p>
            <a:r>
              <a:rPr lang="en-GB" dirty="0"/>
              <a:t>Judgment on counterclaim:</a:t>
            </a:r>
          </a:p>
          <a:p>
            <a:pPr lvl="2"/>
            <a:r>
              <a:rPr lang="en-GB" dirty="0"/>
              <a:t>50% reduction in rent (bumped up to take account of special damages as to which there was no evidence) and increased by 10% on the basis of </a:t>
            </a:r>
            <a:r>
              <a:rPr lang="en-GB" i="1" dirty="0"/>
              <a:t>Simmons v Castle</a:t>
            </a:r>
            <a:endParaRPr lang="en-GB" dirty="0"/>
          </a:p>
          <a:p>
            <a:pPr lvl="1"/>
            <a:r>
              <a:rPr lang="en-GB" dirty="0"/>
              <a:t>Deposit + penalty</a:t>
            </a:r>
          </a:p>
          <a:p>
            <a:pPr lvl="1"/>
            <a:r>
              <a:rPr lang="en-GB" dirty="0"/>
              <a:t>interest</a:t>
            </a:r>
          </a:p>
          <a:p>
            <a:pPr lvl="1"/>
            <a:endParaRPr lang="en-GB" dirty="0"/>
          </a:p>
        </p:txBody>
      </p:sp>
    </p:spTree>
    <p:extLst>
      <p:ext uri="{BB962C8B-B14F-4D97-AF65-F5344CB8AC3E}">
        <p14:creationId xmlns:p14="http://schemas.microsoft.com/office/powerpoint/2010/main" val="2629132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p:txBody>
          <a:bodyPr/>
          <a:lstStyle/>
          <a:p>
            <a:r>
              <a:rPr lang="en-GB" dirty="0"/>
              <a:t>What happened next?</a:t>
            </a:r>
          </a:p>
        </p:txBody>
      </p:sp>
      <p:sp>
        <p:nvSpPr>
          <p:cNvPr id="13" name="Text Placeholder 12">
            <a:extLst>
              <a:ext uri="{FF2B5EF4-FFF2-40B4-BE49-F238E27FC236}">
                <a16:creationId xmlns:a16="http://schemas.microsoft.com/office/drawing/2014/main" id="{BA46F5E3-9499-798E-6687-9750DAB8BF5E}"/>
              </a:ext>
            </a:extLst>
          </p:cNvPr>
          <p:cNvSpPr>
            <a:spLocks noGrp="1"/>
          </p:cNvSpPr>
          <p:nvPr>
            <p:ph type="body" sz="quarter" idx="13"/>
          </p:nvPr>
        </p:nvSpPr>
        <p:spPr/>
        <p:txBody>
          <a:bodyPr/>
          <a:lstStyle/>
          <a:p>
            <a:r>
              <a:rPr lang="en-GB" dirty="0"/>
              <a:t>L applied to set aside the judgment – dismissed in 2015</a:t>
            </a:r>
          </a:p>
          <a:p>
            <a:r>
              <a:rPr lang="en-GB" dirty="0"/>
              <a:t>Also appealed the judgment – not heard until 2019!</a:t>
            </a:r>
          </a:p>
          <a:p>
            <a:r>
              <a:rPr lang="en-GB" dirty="0"/>
              <a:t>In the meantime took separate possession proceedings and evicted T</a:t>
            </a:r>
          </a:p>
          <a:p>
            <a:endParaRPr lang="en-GB" dirty="0"/>
          </a:p>
        </p:txBody>
      </p:sp>
    </p:spTree>
    <p:extLst>
      <p:ext uri="{BB962C8B-B14F-4D97-AF65-F5344CB8AC3E}">
        <p14:creationId xmlns:p14="http://schemas.microsoft.com/office/powerpoint/2010/main" val="3831561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p:txBody>
          <a:bodyPr/>
          <a:lstStyle/>
          <a:p>
            <a:r>
              <a:rPr lang="en-GB" dirty="0"/>
              <a:t>Grounds of appeal to CJ </a:t>
            </a:r>
          </a:p>
        </p:txBody>
      </p:sp>
      <p:sp>
        <p:nvSpPr>
          <p:cNvPr id="13" name="Text Placeholder 12">
            <a:extLst>
              <a:ext uri="{FF2B5EF4-FFF2-40B4-BE49-F238E27FC236}">
                <a16:creationId xmlns:a16="http://schemas.microsoft.com/office/drawing/2014/main" id="{BA46F5E3-9499-798E-6687-9750DAB8BF5E}"/>
              </a:ext>
            </a:extLst>
          </p:cNvPr>
          <p:cNvSpPr>
            <a:spLocks noGrp="1"/>
          </p:cNvSpPr>
          <p:nvPr>
            <p:ph type="body" sz="quarter" idx="13"/>
          </p:nvPr>
        </p:nvSpPr>
        <p:spPr/>
        <p:txBody>
          <a:bodyPr/>
          <a:lstStyle/>
          <a:p>
            <a:pPr>
              <a:lnSpc>
                <a:spcPct val="100000"/>
              </a:lnSpc>
            </a:pPr>
            <a:r>
              <a:rPr lang="en-GB" b="0" i="0" dirty="0">
                <a:solidFill>
                  <a:srgbClr val="000000"/>
                </a:solidFill>
                <a:effectLst/>
                <a:latin typeface="Times New Roman" panose="02020603050405020304" pitchFamily="18" charset="0"/>
              </a:rPr>
              <a:t> (1) The district judge awarded damages for an excessive period. The obligation to repair which </a:t>
            </a:r>
            <a:r>
              <a:rPr lang="en-GB" b="0" i="0" dirty="0" err="1">
                <a:solidFill>
                  <a:srgbClr val="000000"/>
                </a:solidFill>
                <a:effectLst/>
                <a:latin typeface="Times New Roman" panose="02020603050405020304" pitchFamily="18" charset="0"/>
              </a:rPr>
              <a:t>s.11</a:t>
            </a:r>
            <a:r>
              <a:rPr lang="en-GB" b="0" i="0" dirty="0">
                <a:solidFill>
                  <a:srgbClr val="000000"/>
                </a:solidFill>
                <a:effectLst/>
                <a:latin typeface="Times New Roman" panose="02020603050405020304" pitchFamily="18" charset="0"/>
              </a:rPr>
              <a:t> of the Landlord and Tenant Act 1985 implies into every applicable lease is owed only to the tenant, not to a licensee and, as a result, the defendant had no claim for damages for the period between 2007 and 2011 when he was in occupation but not a tenant. </a:t>
            </a:r>
          </a:p>
          <a:p>
            <a:pPr>
              <a:lnSpc>
                <a:spcPct val="100000"/>
              </a:lnSpc>
            </a:pPr>
            <a:r>
              <a:rPr lang="en-GB" b="0" i="0" dirty="0">
                <a:solidFill>
                  <a:srgbClr val="000000"/>
                </a:solidFill>
                <a:effectLst/>
                <a:latin typeface="Times New Roman" panose="02020603050405020304" pitchFamily="18" charset="0"/>
              </a:rPr>
              <a:t>(2) The district judge failed to set off rent arrears, which the defendant admitted he owed, against the damages awarded. </a:t>
            </a:r>
          </a:p>
          <a:p>
            <a:pPr>
              <a:lnSpc>
                <a:spcPct val="100000"/>
              </a:lnSpc>
            </a:pPr>
            <a:r>
              <a:rPr lang="en-GB" b="0" i="0" dirty="0">
                <a:solidFill>
                  <a:srgbClr val="000000"/>
                </a:solidFill>
                <a:effectLst/>
                <a:latin typeface="Times New Roman" panose="02020603050405020304" pitchFamily="18" charset="0"/>
              </a:rPr>
              <a:t>(3) The order for the return of the deposit, plus a penalty, was erroneous because the deposit had already been repaid. </a:t>
            </a:r>
          </a:p>
          <a:p>
            <a:pPr>
              <a:lnSpc>
                <a:spcPct val="100000"/>
              </a:lnSpc>
            </a:pPr>
            <a:r>
              <a:rPr lang="en-GB" b="0" i="0" dirty="0">
                <a:solidFill>
                  <a:srgbClr val="000000"/>
                </a:solidFill>
                <a:effectLst/>
                <a:latin typeface="Times New Roman" panose="02020603050405020304" pitchFamily="18" charset="0"/>
              </a:rPr>
              <a:t>(4) There was no proper basis for the order to carry out works. </a:t>
            </a:r>
          </a:p>
          <a:p>
            <a:pPr>
              <a:lnSpc>
                <a:spcPct val="100000"/>
              </a:lnSpc>
            </a:pPr>
            <a:r>
              <a:rPr lang="en-GB" b="0" i="0" dirty="0">
                <a:solidFill>
                  <a:srgbClr val="000000"/>
                </a:solidFill>
                <a:effectLst/>
                <a:latin typeface="Times New Roman" panose="02020603050405020304" pitchFamily="18" charset="0"/>
              </a:rPr>
              <a:t>In addition, the claimant asserted as a "subsidiary point" that it was wrong as a matter of law to increase the damages by 10% under the principle in </a:t>
            </a:r>
            <a:r>
              <a:rPr lang="en-GB" b="0" i="1" dirty="0">
                <a:solidFill>
                  <a:srgbClr val="000000"/>
                </a:solidFill>
                <a:effectLst/>
                <a:latin typeface="Times New Roman" panose="02020603050405020304" pitchFamily="18" charset="0"/>
              </a:rPr>
              <a:t>Simmons v Castle</a:t>
            </a:r>
            <a:r>
              <a:rPr lang="en-GB" b="0" i="0" dirty="0">
                <a:solidFill>
                  <a:srgbClr val="000000"/>
                </a:solidFill>
                <a:effectLst/>
                <a:latin typeface="Times New Roman" panose="02020603050405020304" pitchFamily="18" charset="0"/>
              </a:rPr>
              <a:t>. </a:t>
            </a:r>
            <a:endParaRPr lang="en-GB" dirty="0"/>
          </a:p>
        </p:txBody>
      </p:sp>
    </p:spTree>
    <p:extLst>
      <p:ext uri="{BB962C8B-B14F-4D97-AF65-F5344CB8AC3E}">
        <p14:creationId xmlns:p14="http://schemas.microsoft.com/office/powerpoint/2010/main" val="1401382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p:txBody>
          <a:bodyPr/>
          <a:lstStyle/>
          <a:p>
            <a:r>
              <a:rPr lang="en-GB" dirty="0"/>
              <a:t>Appeal to HHJ Saunders</a:t>
            </a:r>
          </a:p>
        </p:txBody>
      </p:sp>
      <p:sp>
        <p:nvSpPr>
          <p:cNvPr id="13" name="Text Placeholder 12">
            <a:extLst>
              <a:ext uri="{FF2B5EF4-FFF2-40B4-BE49-F238E27FC236}">
                <a16:creationId xmlns:a16="http://schemas.microsoft.com/office/drawing/2014/main" id="{BA46F5E3-9499-798E-6687-9750DAB8BF5E}"/>
              </a:ext>
            </a:extLst>
          </p:cNvPr>
          <p:cNvSpPr>
            <a:spLocks noGrp="1"/>
          </p:cNvSpPr>
          <p:nvPr>
            <p:ph type="body" sz="quarter" idx="13"/>
          </p:nvPr>
        </p:nvSpPr>
        <p:spPr/>
        <p:txBody>
          <a:bodyPr/>
          <a:lstStyle/>
          <a:p>
            <a:pPr>
              <a:lnSpc>
                <a:spcPct val="100000"/>
              </a:lnSpc>
            </a:pPr>
            <a:r>
              <a:rPr lang="en-GB" b="0" i="0" dirty="0">
                <a:solidFill>
                  <a:srgbClr val="000000"/>
                </a:solidFill>
                <a:effectLst/>
                <a:latin typeface="Times New Roman" panose="02020603050405020304" pitchFamily="18" charset="0"/>
              </a:rPr>
              <a:t> All grounds dismissed</a:t>
            </a:r>
          </a:p>
          <a:p>
            <a:pPr>
              <a:lnSpc>
                <a:spcPct val="100000"/>
              </a:lnSpc>
            </a:pPr>
            <a:r>
              <a:rPr lang="en-GB" dirty="0"/>
              <a:t>"38. Although it does not strictly fall within the grounds of appeal, the appellant has raised an issue with regard to the district judge's decision to increase the general damages that he has awarded in his final order by 10% invoking Simmons v Castle. The appellant says this is a wrong approach and that a rent rebate approach should be adopted. I disagree. …this is the case involving physical inconvenience and discomfort to the defendant and it was a civil claim. The district judge was correct in applying the Simmons v Castle uplift to the facts of this case…."</a:t>
            </a:r>
          </a:p>
        </p:txBody>
      </p:sp>
    </p:spTree>
    <p:extLst>
      <p:ext uri="{BB962C8B-B14F-4D97-AF65-F5344CB8AC3E}">
        <p14:creationId xmlns:p14="http://schemas.microsoft.com/office/powerpoint/2010/main" val="2710854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546E25-B095-4825-0139-F2DE762A5A7B}"/>
              </a:ext>
            </a:extLst>
          </p:cNvPr>
          <p:cNvSpPr>
            <a:spLocks noGrp="1"/>
          </p:cNvSpPr>
          <p:nvPr>
            <p:ph type="body" sz="quarter" idx="10"/>
          </p:nvPr>
        </p:nvSpPr>
        <p:spPr/>
        <p:txBody>
          <a:bodyPr/>
          <a:lstStyle/>
          <a:p>
            <a:endParaRPr lang="en-GB"/>
          </a:p>
        </p:txBody>
      </p:sp>
      <p:sp>
        <p:nvSpPr>
          <p:cNvPr id="3" name="Text Placeholder 2">
            <a:extLst>
              <a:ext uri="{FF2B5EF4-FFF2-40B4-BE49-F238E27FC236}">
                <a16:creationId xmlns:a16="http://schemas.microsoft.com/office/drawing/2014/main" id="{5D6EECC9-467D-7F19-AC2B-5C9F384DBCDF}"/>
              </a:ext>
            </a:extLst>
          </p:cNvPr>
          <p:cNvSpPr>
            <a:spLocks noGrp="1"/>
          </p:cNvSpPr>
          <p:nvPr>
            <p:ph type="body" sz="quarter" idx="11"/>
          </p:nvPr>
        </p:nvSpPr>
        <p:spPr/>
        <p:txBody>
          <a:bodyPr/>
          <a:lstStyle/>
          <a:p>
            <a:endParaRPr lang="en-GB"/>
          </a:p>
        </p:txBody>
      </p:sp>
      <p:sp>
        <p:nvSpPr>
          <p:cNvPr id="4" name="Text Placeholder 3">
            <a:extLst>
              <a:ext uri="{FF2B5EF4-FFF2-40B4-BE49-F238E27FC236}">
                <a16:creationId xmlns:a16="http://schemas.microsoft.com/office/drawing/2014/main" id="{CA043BDE-6BC8-F1D5-710B-B3893E045B06}"/>
              </a:ext>
            </a:extLst>
          </p:cNvPr>
          <p:cNvSpPr>
            <a:spLocks noGrp="1"/>
          </p:cNvSpPr>
          <p:nvPr>
            <p:ph type="body" sz="quarter" idx="12"/>
          </p:nvPr>
        </p:nvSpPr>
        <p:spPr/>
        <p:txBody>
          <a:bodyPr/>
          <a:lstStyle/>
          <a:p>
            <a:endParaRPr lang="en-GB"/>
          </a:p>
        </p:txBody>
      </p:sp>
      <p:pic>
        <p:nvPicPr>
          <p:cNvPr id="7" name="Picture 6">
            <a:extLst>
              <a:ext uri="{FF2B5EF4-FFF2-40B4-BE49-F238E27FC236}">
                <a16:creationId xmlns:a16="http://schemas.microsoft.com/office/drawing/2014/main" id="{F9EFB5BA-E186-20A6-1093-B9A07723E350}"/>
              </a:ext>
            </a:extLst>
          </p:cNvPr>
          <p:cNvPicPr>
            <a:picLocks noChangeAspect="1"/>
          </p:cNvPicPr>
          <p:nvPr/>
        </p:nvPicPr>
        <p:blipFill>
          <a:blip r:embed="rId2"/>
          <a:stretch>
            <a:fillRect/>
          </a:stretch>
        </p:blipFill>
        <p:spPr>
          <a:xfrm>
            <a:off x="2582461" y="725184"/>
            <a:ext cx="3979078" cy="3661421"/>
          </a:xfrm>
          <a:prstGeom prst="rect">
            <a:avLst/>
          </a:prstGeom>
        </p:spPr>
      </p:pic>
    </p:spTree>
    <p:extLst>
      <p:ext uri="{BB962C8B-B14F-4D97-AF65-F5344CB8AC3E}">
        <p14:creationId xmlns:p14="http://schemas.microsoft.com/office/powerpoint/2010/main" val="2963953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0ACA8D-DF96-C4AF-771B-E5DC39FC4287}"/>
              </a:ext>
            </a:extLst>
          </p:cNvPr>
          <p:cNvSpPr>
            <a:spLocks noGrp="1"/>
          </p:cNvSpPr>
          <p:nvPr>
            <p:ph type="body" sz="quarter" idx="12"/>
          </p:nvPr>
        </p:nvSpPr>
        <p:spPr/>
        <p:txBody>
          <a:bodyPr/>
          <a:lstStyle/>
          <a:p>
            <a:r>
              <a:rPr lang="en-GB" dirty="0"/>
              <a:t>Two grounds of appeal to the Court of Appeal</a:t>
            </a:r>
          </a:p>
        </p:txBody>
      </p:sp>
      <p:sp>
        <p:nvSpPr>
          <p:cNvPr id="4" name="Text Placeholder 3">
            <a:extLst>
              <a:ext uri="{FF2B5EF4-FFF2-40B4-BE49-F238E27FC236}">
                <a16:creationId xmlns:a16="http://schemas.microsoft.com/office/drawing/2014/main" id="{286E59B0-E713-11BD-0152-730A16191BB3}"/>
              </a:ext>
            </a:extLst>
          </p:cNvPr>
          <p:cNvSpPr>
            <a:spLocks noGrp="1"/>
          </p:cNvSpPr>
          <p:nvPr>
            <p:ph type="body" sz="quarter" idx="13"/>
          </p:nvPr>
        </p:nvSpPr>
        <p:spPr/>
        <p:txBody>
          <a:bodyPr/>
          <a:lstStyle/>
          <a:p>
            <a:r>
              <a:rPr lang="en-GB" dirty="0"/>
              <a:t>The period of claim</a:t>
            </a:r>
          </a:p>
        </p:txBody>
      </p:sp>
      <p:sp>
        <p:nvSpPr>
          <p:cNvPr id="8" name="Text Placeholder 7">
            <a:extLst>
              <a:ext uri="{FF2B5EF4-FFF2-40B4-BE49-F238E27FC236}">
                <a16:creationId xmlns:a16="http://schemas.microsoft.com/office/drawing/2014/main" id="{F3156A39-AA65-08EC-4220-DDFDC04BE034}"/>
              </a:ext>
            </a:extLst>
          </p:cNvPr>
          <p:cNvSpPr>
            <a:spLocks noGrp="1"/>
          </p:cNvSpPr>
          <p:nvPr>
            <p:ph type="body" sz="quarter" idx="15"/>
          </p:nvPr>
        </p:nvSpPr>
        <p:spPr/>
        <p:txBody>
          <a:bodyPr/>
          <a:lstStyle/>
          <a:p>
            <a:r>
              <a:rPr lang="en-GB" i="1" dirty="0"/>
              <a:t>Simmons v Castle</a:t>
            </a:r>
          </a:p>
        </p:txBody>
      </p:sp>
      <p:sp>
        <p:nvSpPr>
          <p:cNvPr id="2" name="Text Placeholder 1">
            <a:extLst>
              <a:ext uri="{FF2B5EF4-FFF2-40B4-BE49-F238E27FC236}">
                <a16:creationId xmlns:a16="http://schemas.microsoft.com/office/drawing/2014/main" id="{C47D399D-4C6F-04C0-468E-0B1D2FB1232F}"/>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697751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B0465A-EFC5-9609-F6EC-64F1A05C77C1}"/>
              </a:ext>
            </a:extLst>
          </p:cNvPr>
          <p:cNvSpPr>
            <a:spLocks noGrp="1"/>
          </p:cNvSpPr>
          <p:nvPr>
            <p:ph type="title"/>
          </p:nvPr>
        </p:nvSpPr>
        <p:spPr/>
        <p:txBody>
          <a:bodyPr/>
          <a:lstStyle/>
          <a:p>
            <a:r>
              <a:rPr lang="en-GB" i="1" dirty="0"/>
              <a:t>Simmons v Castle </a:t>
            </a:r>
            <a:r>
              <a:rPr lang="de-DE" b="0" i="0" u="sng" dirty="0">
                <a:effectLst/>
                <a:latin typeface="Times New Roman" panose="02020603050405020304" pitchFamily="18" charset="0"/>
              </a:rPr>
              <a:t>[2013] 1 WLR 1239</a:t>
            </a:r>
            <a:endParaRPr lang="en-GB" i="1" u="sng" dirty="0"/>
          </a:p>
        </p:txBody>
      </p:sp>
      <p:sp>
        <p:nvSpPr>
          <p:cNvPr id="6" name="Subtitle 5">
            <a:extLst>
              <a:ext uri="{FF2B5EF4-FFF2-40B4-BE49-F238E27FC236}">
                <a16:creationId xmlns:a16="http://schemas.microsoft.com/office/drawing/2014/main" id="{AA1461C1-6609-B03D-7349-5A015F5D1FB9}"/>
              </a:ext>
            </a:extLst>
          </p:cNvPr>
          <p:cNvSpPr>
            <a:spLocks noGrp="1"/>
          </p:cNvSpPr>
          <p:nvPr>
            <p:ph type="subTitle" idx="1"/>
          </p:nvPr>
        </p:nvSpPr>
        <p:spPr/>
        <p:txBody>
          <a:bodyPr/>
          <a:lstStyle/>
          <a:p>
            <a:r>
              <a:rPr lang="en-GB" b="0" i="0" dirty="0">
                <a:solidFill>
                  <a:srgbClr val="000000"/>
                </a:solidFill>
                <a:effectLst/>
                <a:latin typeface="Times New Roman" panose="02020603050405020304" pitchFamily="18" charset="0"/>
              </a:rPr>
              <a:t>"with effect from 1 April 2013, the proper level of general damages in all civil claims for (</a:t>
            </a:r>
            <a:r>
              <a:rPr lang="en-GB" b="0" i="0" dirty="0" err="1">
                <a:solidFill>
                  <a:srgbClr val="000000"/>
                </a:solidFill>
                <a:effectLst/>
                <a:latin typeface="Times New Roman" panose="02020603050405020304" pitchFamily="18" charset="0"/>
              </a:rPr>
              <a:t>i</a:t>
            </a:r>
            <a:r>
              <a:rPr lang="en-GB" b="0" i="0" dirty="0">
                <a:solidFill>
                  <a:srgbClr val="000000"/>
                </a:solidFill>
                <a:effectLst/>
                <a:latin typeface="Times New Roman" panose="02020603050405020304" pitchFamily="18" charset="0"/>
              </a:rPr>
              <a:t>) pain and suffering, (ii) loss of amenity, (iii) physical inconvenience and discomfort, (iv) social discredit, or (v) mental distress, will be 10% higher than previously, unless the claimant falls within section 44(6) of </a:t>
            </a:r>
            <a:r>
              <a:rPr lang="en-GB" b="0" i="0" dirty="0" err="1">
                <a:solidFill>
                  <a:srgbClr val="000000"/>
                </a:solidFill>
                <a:effectLst/>
                <a:latin typeface="Times New Roman" panose="02020603050405020304" pitchFamily="18" charset="0"/>
              </a:rPr>
              <a:t>LASPO</a:t>
            </a:r>
            <a:r>
              <a:rPr lang="en-GB" b="0" i="0" dirty="0">
                <a:solidFill>
                  <a:srgbClr val="000000"/>
                </a:solidFill>
                <a:effectLst/>
                <a:latin typeface="Times New Roman" panose="02020603050405020304" pitchFamily="18" charset="0"/>
              </a:rPr>
              <a:t> </a:t>
            </a:r>
            <a:endParaRPr lang="en-GB" dirty="0"/>
          </a:p>
        </p:txBody>
      </p:sp>
    </p:spTree>
    <p:extLst>
      <p:ext uri="{BB962C8B-B14F-4D97-AF65-F5344CB8AC3E}">
        <p14:creationId xmlns:p14="http://schemas.microsoft.com/office/powerpoint/2010/main" val="568822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p:txBody>
          <a:bodyPr/>
          <a:lstStyle/>
          <a:p>
            <a:r>
              <a:rPr lang="en-GB" i="1" dirty="0"/>
              <a:t>Simmons v Castle</a:t>
            </a:r>
          </a:p>
        </p:txBody>
      </p:sp>
      <p:sp>
        <p:nvSpPr>
          <p:cNvPr id="13" name="Text Placeholder 12">
            <a:extLst>
              <a:ext uri="{FF2B5EF4-FFF2-40B4-BE49-F238E27FC236}">
                <a16:creationId xmlns:a16="http://schemas.microsoft.com/office/drawing/2014/main" id="{BA46F5E3-9499-798E-6687-9750DAB8BF5E}"/>
              </a:ext>
            </a:extLst>
          </p:cNvPr>
          <p:cNvSpPr>
            <a:spLocks noGrp="1"/>
          </p:cNvSpPr>
          <p:nvPr>
            <p:ph type="body" sz="quarter" idx="13"/>
          </p:nvPr>
        </p:nvSpPr>
        <p:spPr/>
        <p:txBody>
          <a:bodyPr/>
          <a:lstStyle/>
          <a:p>
            <a:pPr>
              <a:lnSpc>
                <a:spcPct val="100000"/>
              </a:lnSpc>
            </a:pPr>
            <a:r>
              <a:rPr lang="en-GB" b="0" i="0" dirty="0">
                <a:solidFill>
                  <a:srgbClr val="000000"/>
                </a:solidFill>
                <a:effectLst/>
                <a:latin typeface="Times New Roman" panose="02020603050405020304" pitchFamily="18" charset="0"/>
              </a:rPr>
              <a:t>The introduction of Conditional Fee Agreements in 2013 </a:t>
            </a:r>
          </a:p>
          <a:p>
            <a:pPr>
              <a:lnSpc>
                <a:spcPct val="100000"/>
              </a:lnSpc>
            </a:pPr>
            <a:r>
              <a:rPr lang="en-GB" b="0" dirty="0">
                <a:latin typeface="Times New Roman" panose="02020603050405020304" pitchFamily="18" charset="0"/>
              </a:rPr>
              <a:t>Recommendation in Jackson report that damages increase by 10% to compensate for the fact that the success fee was not recoverable</a:t>
            </a:r>
          </a:p>
          <a:p>
            <a:pPr>
              <a:lnSpc>
                <a:spcPct val="100000"/>
              </a:lnSpc>
            </a:pPr>
            <a:r>
              <a:rPr lang="en-GB" b="0" i="1" dirty="0">
                <a:solidFill>
                  <a:srgbClr val="000000"/>
                </a:solidFill>
                <a:effectLst/>
                <a:latin typeface="Times New Roman" panose="02020603050405020304" pitchFamily="18" charset="0"/>
              </a:rPr>
              <a:t>the increase "may appear to be a windfall for claimants who are not on CFAs", but [Jackson] pointed out that "the level of general damages in England and Wales is not high at the moment", so "[t]he abolition of 'recoverability' would be an opportune moment for raising the level of such damages generally."</a:t>
            </a:r>
            <a:endParaRPr lang="en-GB" i="1" dirty="0"/>
          </a:p>
        </p:txBody>
      </p:sp>
    </p:spTree>
    <p:extLst>
      <p:ext uri="{BB962C8B-B14F-4D97-AF65-F5344CB8AC3E}">
        <p14:creationId xmlns:p14="http://schemas.microsoft.com/office/powerpoint/2010/main" val="3852481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p:txBody>
          <a:bodyPr/>
          <a:lstStyle/>
          <a:p>
            <a:r>
              <a:rPr lang="en-GB" i="1" dirty="0"/>
              <a:t>Simmons v Castle </a:t>
            </a:r>
            <a:r>
              <a:rPr lang="en-GB" dirty="0"/>
              <a:t>in disrepair?</a:t>
            </a:r>
          </a:p>
        </p:txBody>
      </p:sp>
      <p:sp>
        <p:nvSpPr>
          <p:cNvPr id="13" name="Text Placeholder 12">
            <a:extLst>
              <a:ext uri="{FF2B5EF4-FFF2-40B4-BE49-F238E27FC236}">
                <a16:creationId xmlns:a16="http://schemas.microsoft.com/office/drawing/2014/main" id="{BA46F5E3-9499-798E-6687-9750DAB8BF5E}"/>
              </a:ext>
            </a:extLst>
          </p:cNvPr>
          <p:cNvSpPr>
            <a:spLocks noGrp="1"/>
          </p:cNvSpPr>
          <p:nvPr>
            <p:ph type="body" sz="quarter" idx="13"/>
          </p:nvPr>
        </p:nvSpPr>
        <p:spPr/>
        <p:txBody>
          <a:bodyPr/>
          <a:lstStyle/>
          <a:p>
            <a:pPr>
              <a:lnSpc>
                <a:spcPct val="100000"/>
              </a:lnSpc>
            </a:pPr>
            <a:r>
              <a:rPr lang="en-GB" b="0" i="0" dirty="0">
                <a:solidFill>
                  <a:srgbClr val="000000"/>
                </a:solidFill>
                <a:effectLst/>
                <a:latin typeface="Times New Roman" panose="02020603050405020304" pitchFamily="18" charset="0"/>
              </a:rPr>
              <a:t>The Landlord argued that the uplift should not apply. The Jackson Report did not intend to uplift damages for disrepair which are contractual</a:t>
            </a:r>
          </a:p>
          <a:p>
            <a:pPr>
              <a:lnSpc>
                <a:spcPct val="100000"/>
              </a:lnSpc>
            </a:pPr>
            <a:r>
              <a:rPr lang="en-GB" b="0" i="0" dirty="0">
                <a:solidFill>
                  <a:srgbClr val="000000"/>
                </a:solidFill>
                <a:effectLst/>
                <a:latin typeface="Times New Roman" panose="02020603050405020304" pitchFamily="18" charset="0"/>
              </a:rPr>
              <a:t>General damages for breach of repairing covenant are based on the compensatory principle, application of which, by itself, corrects for inflation and other matters which might lead personal injuries awards to fall behind. </a:t>
            </a:r>
            <a:endParaRPr lang="en-GB" b="0" dirty="0">
              <a:latin typeface="Times New Roman" panose="02020603050405020304" pitchFamily="18" charset="0"/>
            </a:endParaRPr>
          </a:p>
          <a:p>
            <a:pPr>
              <a:lnSpc>
                <a:spcPct val="100000"/>
              </a:lnSpc>
            </a:pPr>
            <a:r>
              <a:rPr lang="en-GB" b="0" i="0" dirty="0">
                <a:solidFill>
                  <a:srgbClr val="000000"/>
                </a:solidFill>
                <a:effectLst/>
                <a:latin typeface="Times New Roman" panose="02020603050405020304" pitchFamily="18" charset="0"/>
              </a:rPr>
              <a:t>(On the specific facts of this case, the general damages awarded to the defendant included an element of compensation for special damage. Even if the uplift is held to apply to general damages for breach of the implied covenant, it cannot extend to that element.)</a:t>
            </a:r>
          </a:p>
          <a:p>
            <a:br>
              <a:rPr lang="en-GB" dirty="0"/>
            </a:br>
            <a:endParaRPr lang="en-GB" b="0" i="0" dirty="0">
              <a:solidFill>
                <a:srgbClr val="000000"/>
              </a:solidFill>
              <a:effectLst/>
              <a:latin typeface="Times New Roman" panose="02020603050405020304" pitchFamily="18" charset="0"/>
            </a:endParaRPr>
          </a:p>
          <a:p>
            <a:pPr>
              <a:lnSpc>
                <a:spcPct val="100000"/>
              </a:lnSpc>
            </a:pPr>
            <a:endParaRPr lang="en-GB" i="1" dirty="0"/>
          </a:p>
        </p:txBody>
      </p:sp>
    </p:spTree>
    <p:extLst>
      <p:ext uri="{BB962C8B-B14F-4D97-AF65-F5344CB8AC3E}">
        <p14:creationId xmlns:p14="http://schemas.microsoft.com/office/powerpoint/2010/main" val="3765650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p:txBody>
          <a:bodyPr/>
          <a:lstStyle/>
          <a:p>
            <a:r>
              <a:rPr lang="en-GB" i="1" dirty="0"/>
              <a:t>Simmons v Castle </a:t>
            </a:r>
            <a:r>
              <a:rPr lang="en-GB" dirty="0"/>
              <a:t>in disrepair?</a:t>
            </a:r>
          </a:p>
        </p:txBody>
      </p:sp>
      <p:sp>
        <p:nvSpPr>
          <p:cNvPr id="13" name="Text Placeholder 12">
            <a:extLst>
              <a:ext uri="{FF2B5EF4-FFF2-40B4-BE49-F238E27FC236}">
                <a16:creationId xmlns:a16="http://schemas.microsoft.com/office/drawing/2014/main" id="{BA46F5E3-9499-798E-6687-9750DAB8BF5E}"/>
              </a:ext>
            </a:extLst>
          </p:cNvPr>
          <p:cNvSpPr>
            <a:spLocks noGrp="1"/>
          </p:cNvSpPr>
          <p:nvPr>
            <p:ph type="body" sz="quarter" idx="13"/>
          </p:nvPr>
        </p:nvSpPr>
        <p:spPr/>
        <p:txBody>
          <a:bodyPr/>
          <a:lstStyle/>
          <a:p>
            <a:pPr>
              <a:lnSpc>
                <a:spcPct val="100000"/>
              </a:lnSpc>
            </a:pPr>
            <a:r>
              <a:rPr lang="en-GB" b="0" i="0" dirty="0" err="1">
                <a:solidFill>
                  <a:srgbClr val="000000"/>
                </a:solidFill>
                <a:effectLst/>
                <a:latin typeface="Times New Roman" panose="02020603050405020304" pitchFamily="18" charset="0"/>
              </a:rPr>
              <a:t>HLPA</a:t>
            </a:r>
            <a:r>
              <a:rPr lang="en-GB" b="0" i="0" dirty="0">
                <a:solidFill>
                  <a:srgbClr val="000000"/>
                </a:solidFill>
                <a:effectLst/>
                <a:latin typeface="Times New Roman" panose="02020603050405020304" pitchFamily="18" charset="0"/>
              </a:rPr>
              <a:t> intervened to argue that the uplift should apply to disrepair claims</a:t>
            </a:r>
          </a:p>
          <a:p>
            <a:pPr>
              <a:lnSpc>
                <a:spcPct val="100000"/>
              </a:lnSpc>
            </a:pPr>
            <a:r>
              <a:rPr lang="en-GB" b="0" dirty="0">
                <a:latin typeface="Times New Roman" panose="02020603050405020304" pitchFamily="18" charset="0"/>
              </a:rPr>
              <a:t>The judgment was said to apply to </a:t>
            </a:r>
            <a:r>
              <a:rPr lang="en-GB" b="0" i="1" dirty="0">
                <a:latin typeface="Times New Roman" panose="02020603050405020304" pitchFamily="18" charset="0"/>
              </a:rPr>
              <a:t>all </a:t>
            </a:r>
            <a:r>
              <a:rPr lang="en-GB" b="0" dirty="0">
                <a:latin typeface="Times New Roman" panose="02020603050405020304" pitchFamily="18" charset="0"/>
              </a:rPr>
              <a:t>civil cases</a:t>
            </a:r>
          </a:p>
          <a:p>
            <a:pPr>
              <a:lnSpc>
                <a:spcPct val="100000"/>
              </a:lnSpc>
            </a:pPr>
            <a:r>
              <a:rPr lang="en-GB" b="0" i="0" dirty="0">
                <a:solidFill>
                  <a:srgbClr val="000000"/>
                </a:solidFill>
                <a:effectLst/>
                <a:latin typeface="Times New Roman" panose="02020603050405020304" pitchFamily="18" charset="0"/>
              </a:rPr>
              <a:t>The fact that the assessment of damages for loss of amenity starts with a calculation based on rent does not put these cases into the type of case where the cause of action or nature of the damages is such that it is outside the Court of Appeal's reasoning. The reference to a percentage of rent in the award of damages is a broad-brush approach, not a precise calculation.</a:t>
            </a:r>
          </a:p>
          <a:p>
            <a:pPr algn="l">
              <a:lnSpc>
                <a:spcPct val="100000"/>
              </a:lnSpc>
            </a:pPr>
            <a:r>
              <a:rPr lang="en-GB" b="0" i="0" dirty="0">
                <a:solidFill>
                  <a:srgbClr val="000000"/>
                </a:solidFill>
                <a:effectLst/>
                <a:latin typeface="Times New Roman" panose="02020603050405020304" pitchFamily="18" charset="0"/>
              </a:rPr>
              <a:t>The fact that the level of rent is usually taken as the starting point does not necessarily mean that the effect of inflation is already taken into account.</a:t>
            </a:r>
          </a:p>
          <a:p>
            <a:pPr algn="l">
              <a:lnSpc>
                <a:spcPct val="100000"/>
              </a:lnSpc>
            </a:pPr>
            <a:r>
              <a:rPr lang="en-GB" b="0" i="0" dirty="0">
                <a:solidFill>
                  <a:srgbClr val="000000"/>
                </a:solidFill>
                <a:effectLst/>
                <a:latin typeface="Times New Roman" panose="02020603050405020304" pitchFamily="18" charset="0"/>
              </a:rPr>
              <a:t>In addition to breach of repairing covenant, claims for damages arising out of disrepair may brought by tenants against landlords in nuisance or for personal injury under the Defective Premises Act 1972, both of which would plainly attract the 10% uplift.</a:t>
            </a:r>
            <a:endParaRPr lang="en-GB" i="0" dirty="0">
              <a:solidFill>
                <a:srgbClr val="000000"/>
              </a:solidFill>
              <a:effectLst/>
              <a:latin typeface="Times New Roman" panose="02020603050405020304" pitchFamily="18" charset="0"/>
            </a:endParaRPr>
          </a:p>
          <a:p>
            <a:br>
              <a:rPr lang="en-GB" dirty="0"/>
            </a:br>
            <a:endParaRPr lang="en-GB" b="0" i="0" dirty="0">
              <a:solidFill>
                <a:srgbClr val="000000"/>
              </a:solidFill>
              <a:effectLst/>
              <a:latin typeface="Times New Roman" panose="02020603050405020304" pitchFamily="18" charset="0"/>
            </a:endParaRPr>
          </a:p>
          <a:p>
            <a:pPr>
              <a:lnSpc>
                <a:spcPct val="100000"/>
              </a:lnSpc>
            </a:pPr>
            <a:endParaRPr lang="en-GB" i="1" dirty="0"/>
          </a:p>
        </p:txBody>
      </p:sp>
    </p:spTree>
    <p:extLst>
      <p:ext uri="{BB962C8B-B14F-4D97-AF65-F5344CB8AC3E}">
        <p14:creationId xmlns:p14="http://schemas.microsoft.com/office/powerpoint/2010/main" val="30940287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p:txBody>
          <a:bodyPr/>
          <a:lstStyle/>
          <a:p>
            <a:r>
              <a:rPr lang="en-GB" i="1" dirty="0"/>
              <a:t>Simmons v Castle </a:t>
            </a:r>
            <a:r>
              <a:rPr lang="en-GB" dirty="0"/>
              <a:t>in disrepair?</a:t>
            </a:r>
          </a:p>
        </p:txBody>
      </p:sp>
      <p:sp>
        <p:nvSpPr>
          <p:cNvPr id="13" name="Text Placeholder 12">
            <a:extLst>
              <a:ext uri="{FF2B5EF4-FFF2-40B4-BE49-F238E27FC236}">
                <a16:creationId xmlns:a16="http://schemas.microsoft.com/office/drawing/2014/main" id="{BA46F5E3-9499-798E-6687-9750DAB8BF5E}"/>
              </a:ext>
            </a:extLst>
          </p:cNvPr>
          <p:cNvSpPr>
            <a:spLocks noGrp="1"/>
          </p:cNvSpPr>
          <p:nvPr>
            <p:ph type="body" sz="quarter" idx="13"/>
          </p:nvPr>
        </p:nvSpPr>
        <p:spPr/>
        <p:txBody>
          <a:bodyPr/>
          <a:lstStyle/>
          <a:p>
            <a:pPr>
              <a:lnSpc>
                <a:spcPct val="100000"/>
              </a:lnSpc>
            </a:pPr>
            <a:r>
              <a:rPr lang="en-GB" b="0" i="0" dirty="0" err="1">
                <a:solidFill>
                  <a:srgbClr val="000000"/>
                </a:solidFill>
                <a:effectLst/>
                <a:latin typeface="Times New Roman" panose="02020603050405020304" pitchFamily="18" charset="0"/>
              </a:rPr>
              <a:t>HLPA</a:t>
            </a:r>
            <a:r>
              <a:rPr lang="en-GB" b="0" i="0" dirty="0">
                <a:solidFill>
                  <a:srgbClr val="000000"/>
                </a:solidFill>
                <a:effectLst/>
                <a:latin typeface="Times New Roman" panose="02020603050405020304" pitchFamily="18" charset="0"/>
              </a:rPr>
              <a:t> intervened to argue that the uplift should apply to disrepair claims</a:t>
            </a:r>
          </a:p>
          <a:p>
            <a:pPr>
              <a:lnSpc>
                <a:spcPct val="100000"/>
              </a:lnSpc>
            </a:pPr>
            <a:r>
              <a:rPr lang="en-GB" b="0" dirty="0">
                <a:latin typeface="Times New Roman" panose="02020603050405020304" pitchFamily="18" charset="0"/>
              </a:rPr>
              <a:t>Many claims are CFA-funded so the rationale for </a:t>
            </a:r>
            <a:r>
              <a:rPr lang="en-GB" b="0" i="1" dirty="0" err="1">
                <a:latin typeface="Times New Roman" panose="02020603050405020304" pitchFamily="18" charset="0"/>
              </a:rPr>
              <a:t>SvC</a:t>
            </a:r>
            <a:r>
              <a:rPr lang="en-GB" b="0" dirty="0">
                <a:latin typeface="Times New Roman" panose="02020603050405020304" pitchFamily="18" charset="0"/>
              </a:rPr>
              <a:t> applies</a:t>
            </a:r>
          </a:p>
          <a:p>
            <a:pPr>
              <a:lnSpc>
                <a:spcPct val="100000"/>
              </a:lnSpc>
            </a:pPr>
            <a:r>
              <a:rPr lang="en-GB" b="0" i="1" dirty="0">
                <a:solidFill>
                  <a:srgbClr val="000000"/>
                </a:solidFill>
                <a:effectLst/>
                <a:latin typeface="Times New Roman" panose="02020603050405020304" pitchFamily="18" charset="0"/>
              </a:rPr>
              <a:t>Another consequence of </a:t>
            </a:r>
            <a:r>
              <a:rPr lang="en-GB" b="0" i="1" dirty="0" err="1">
                <a:solidFill>
                  <a:srgbClr val="000000"/>
                </a:solidFill>
                <a:effectLst/>
                <a:latin typeface="Times New Roman" panose="02020603050405020304" pitchFamily="18" charset="0"/>
              </a:rPr>
              <a:t>LASPO</a:t>
            </a:r>
            <a:r>
              <a:rPr lang="en-GB" b="0" i="1" dirty="0">
                <a:solidFill>
                  <a:srgbClr val="000000"/>
                </a:solidFill>
                <a:effectLst/>
                <a:latin typeface="Times New Roman" panose="02020603050405020304" pitchFamily="18" charset="0"/>
              </a:rPr>
              <a:t> was to reduce the scope of legal aid for housing disrepair cases. The number of legal aid practitioners specialising in this area is falling. Representation by CFA is therefore increasingly common and necessary for potential claimants. The success fee is a vital part of the sustainability of representation for tenants, particularly for those in social housing or at the lower end of the private housing market who are unable to afford legal fees out of their own resources. Removing the Simmons v Castle uplift, and thereby reducing the level of general damages, would have an adverse impact on success fees and the availability of legal representation for such claimants.</a:t>
            </a:r>
          </a:p>
          <a:p>
            <a:br>
              <a:rPr lang="en-GB" dirty="0"/>
            </a:br>
            <a:endParaRPr lang="en-GB" b="0" i="0" dirty="0">
              <a:solidFill>
                <a:srgbClr val="000000"/>
              </a:solidFill>
              <a:effectLst/>
              <a:latin typeface="Times New Roman" panose="02020603050405020304" pitchFamily="18" charset="0"/>
            </a:endParaRPr>
          </a:p>
          <a:p>
            <a:pPr>
              <a:lnSpc>
                <a:spcPct val="100000"/>
              </a:lnSpc>
            </a:pPr>
            <a:endParaRPr lang="en-GB" i="1" dirty="0"/>
          </a:p>
        </p:txBody>
      </p:sp>
    </p:spTree>
    <p:extLst>
      <p:ext uri="{BB962C8B-B14F-4D97-AF65-F5344CB8AC3E}">
        <p14:creationId xmlns:p14="http://schemas.microsoft.com/office/powerpoint/2010/main" val="3684889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p:txBody>
          <a:bodyPr/>
          <a:lstStyle/>
          <a:p>
            <a:r>
              <a:rPr lang="en-GB" i="1" dirty="0"/>
              <a:t>Simmons v Castle </a:t>
            </a:r>
            <a:r>
              <a:rPr lang="en-GB" dirty="0"/>
              <a:t>in disrepair?</a:t>
            </a:r>
          </a:p>
        </p:txBody>
      </p:sp>
      <p:sp>
        <p:nvSpPr>
          <p:cNvPr id="13" name="Text Placeholder 12">
            <a:extLst>
              <a:ext uri="{FF2B5EF4-FFF2-40B4-BE49-F238E27FC236}">
                <a16:creationId xmlns:a16="http://schemas.microsoft.com/office/drawing/2014/main" id="{BA46F5E3-9499-798E-6687-9750DAB8BF5E}"/>
              </a:ext>
            </a:extLst>
          </p:cNvPr>
          <p:cNvSpPr>
            <a:spLocks noGrp="1"/>
          </p:cNvSpPr>
          <p:nvPr>
            <p:ph type="body" sz="quarter" idx="13"/>
          </p:nvPr>
        </p:nvSpPr>
        <p:spPr/>
        <p:txBody>
          <a:bodyPr/>
          <a:lstStyle/>
          <a:p>
            <a:pPr>
              <a:lnSpc>
                <a:spcPct val="100000"/>
              </a:lnSpc>
            </a:pPr>
            <a:r>
              <a:rPr lang="en-GB" b="0" i="0" dirty="0">
                <a:solidFill>
                  <a:srgbClr val="000000"/>
                </a:solidFill>
                <a:effectLst/>
                <a:latin typeface="Times New Roman" panose="02020603050405020304" pitchFamily="18" charset="0"/>
              </a:rPr>
              <a:t>The tenant agreed:</a:t>
            </a:r>
          </a:p>
          <a:p>
            <a:pPr>
              <a:lnSpc>
                <a:spcPct val="100000"/>
              </a:lnSpc>
            </a:pPr>
            <a:r>
              <a:rPr lang="en-GB" b="0" i="1" dirty="0">
                <a:solidFill>
                  <a:srgbClr val="000000"/>
                </a:solidFill>
                <a:effectLst/>
                <a:latin typeface="Times New Roman" panose="02020603050405020304" pitchFamily="18" charset="0"/>
              </a:rPr>
              <a:t>there is no merit in the argument that the 10% uplift should be confined to cases where damages are assessed by reference to a "tariff". There is nothing in the approach to general damages for breach of a repairing covenant as propounded in the case law (see in particular </a:t>
            </a:r>
            <a:r>
              <a:rPr lang="en-GB" b="0" i="1" u="sng" dirty="0">
                <a:solidFill>
                  <a:srgbClr val="000000"/>
                </a:solidFill>
                <a:effectLst/>
                <a:latin typeface="Times New Roman" panose="02020603050405020304" pitchFamily="18" charset="0"/>
              </a:rPr>
              <a:t>Wallace v Manchester City Council </a:t>
            </a:r>
            <a:r>
              <a:rPr lang="en-GB" b="0" i="1" dirty="0">
                <a:solidFill>
                  <a:srgbClr val="000000"/>
                </a:solidFill>
                <a:effectLst/>
                <a:latin typeface="Times New Roman" panose="02020603050405020304" pitchFamily="18" charset="0"/>
              </a:rPr>
              <a:t>(1998) 30 HLR 1111 and the line of subsequent authorities) to support excluding such damages from the scope of the uplift</a:t>
            </a:r>
          </a:p>
          <a:p>
            <a:pPr marL="0" indent="0">
              <a:buNone/>
            </a:pPr>
            <a:br>
              <a:rPr lang="en-GB" dirty="0"/>
            </a:br>
            <a:endParaRPr lang="en-GB" b="0" i="0" dirty="0">
              <a:solidFill>
                <a:srgbClr val="000000"/>
              </a:solidFill>
              <a:effectLst/>
              <a:latin typeface="Times New Roman" panose="02020603050405020304" pitchFamily="18" charset="0"/>
            </a:endParaRPr>
          </a:p>
          <a:p>
            <a:pPr>
              <a:lnSpc>
                <a:spcPct val="100000"/>
              </a:lnSpc>
            </a:pPr>
            <a:endParaRPr lang="en-GB" i="1" dirty="0"/>
          </a:p>
        </p:txBody>
      </p:sp>
    </p:spTree>
    <p:extLst>
      <p:ext uri="{BB962C8B-B14F-4D97-AF65-F5344CB8AC3E}">
        <p14:creationId xmlns:p14="http://schemas.microsoft.com/office/powerpoint/2010/main" val="2718132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p:txBody>
          <a:bodyPr/>
          <a:lstStyle/>
          <a:p>
            <a:r>
              <a:rPr lang="en-GB" i="1" dirty="0"/>
              <a:t>Simmons v Castle </a:t>
            </a:r>
            <a:r>
              <a:rPr lang="en-GB" dirty="0"/>
              <a:t>in disrepair</a:t>
            </a:r>
          </a:p>
        </p:txBody>
      </p:sp>
      <p:sp>
        <p:nvSpPr>
          <p:cNvPr id="13" name="Text Placeholder 12">
            <a:extLst>
              <a:ext uri="{FF2B5EF4-FFF2-40B4-BE49-F238E27FC236}">
                <a16:creationId xmlns:a16="http://schemas.microsoft.com/office/drawing/2014/main" id="{BA46F5E3-9499-798E-6687-9750DAB8BF5E}"/>
              </a:ext>
            </a:extLst>
          </p:cNvPr>
          <p:cNvSpPr>
            <a:spLocks noGrp="1"/>
          </p:cNvSpPr>
          <p:nvPr>
            <p:ph type="body" sz="quarter" idx="13"/>
          </p:nvPr>
        </p:nvSpPr>
        <p:spPr/>
        <p:txBody>
          <a:bodyPr/>
          <a:lstStyle/>
          <a:p>
            <a:pPr>
              <a:lnSpc>
                <a:spcPct val="150000"/>
              </a:lnSpc>
            </a:pPr>
            <a:r>
              <a:rPr lang="en-GB" sz="1800" b="0" i="0" dirty="0">
                <a:solidFill>
                  <a:srgbClr val="000000"/>
                </a:solidFill>
                <a:effectLst/>
                <a:latin typeface="Times New Roman" panose="02020603050405020304" pitchFamily="18" charset="0"/>
              </a:rPr>
              <a:t>The Court of Appeal agreed that the uplift should apply.</a:t>
            </a:r>
          </a:p>
          <a:p>
            <a:pPr>
              <a:lnSpc>
                <a:spcPct val="150000"/>
              </a:lnSpc>
            </a:pPr>
            <a:r>
              <a:rPr lang="en-GB" b="0" dirty="0">
                <a:latin typeface="Times New Roman" panose="02020603050405020304" pitchFamily="18" charset="0"/>
              </a:rPr>
              <a:t>They were convinced by </a:t>
            </a:r>
            <a:r>
              <a:rPr lang="en-GB" b="0" dirty="0" err="1">
                <a:latin typeface="Times New Roman" panose="02020603050405020304" pitchFamily="18" charset="0"/>
              </a:rPr>
              <a:t>HLPA’s</a:t>
            </a:r>
            <a:r>
              <a:rPr lang="en-GB" b="0" dirty="0">
                <a:latin typeface="Times New Roman" panose="02020603050405020304" pitchFamily="18" charset="0"/>
              </a:rPr>
              <a:t> arguments that CFAs are important </a:t>
            </a:r>
          </a:p>
          <a:p>
            <a:pPr>
              <a:lnSpc>
                <a:spcPct val="150000"/>
              </a:lnSpc>
            </a:pPr>
            <a:r>
              <a:rPr lang="en-GB" b="0" i="0" dirty="0">
                <a:solidFill>
                  <a:srgbClr val="000000"/>
                </a:solidFill>
                <a:effectLst/>
                <a:latin typeface="Times New Roman" panose="02020603050405020304" pitchFamily="18" charset="0"/>
              </a:rPr>
              <a:t>Claim for damages for disrepair manifestly fell within the scope of the </a:t>
            </a:r>
            <a:r>
              <a:rPr lang="en-GB" b="0" i="1" dirty="0" err="1">
                <a:solidFill>
                  <a:srgbClr val="000000"/>
                </a:solidFill>
                <a:effectLst/>
                <a:latin typeface="Times New Roman" panose="02020603050405020304" pitchFamily="18" charset="0"/>
              </a:rPr>
              <a:t>SvC</a:t>
            </a:r>
            <a:r>
              <a:rPr lang="en-GB" b="0" dirty="0">
                <a:solidFill>
                  <a:srgbClr val="000000"/>
                </a:solidFill>
                <a:effectLst/>
                <a:latin typeface="Times New Roman" panose="02020603050405020304" pitchFamily="18" charset="0"/>
              </a:rPr>
              <a:t> judgment</a:t>
            </a:r>
          </a:p>
          <a:p>
            <a:pPr>
              <a:lnSpc>
                <a:spcPct val="100000"/>
              </a:lnSpc>
            </a:pPr>
            <a:r>
              <a:rPr lang="en-GB" b="0" i="1" dirty="0">
                <a:solidFill>
                  <a:srgbClr val="000000"/>
                </a:solidFill>
                <a:effectLst/>
                <a:latin typeface="Times New Roman" panose="02020603050405020304" pitchFamily="18" charset="0"/>
              </a:rPr>
              <a:t>Even where the rental value is used as the basis for calculation, the particular circumstances of the tenant may lead to either an increase or a reduction in the quantification. For that reason, the fact that taking a notional reduction in rent as the starting point may sometimes (though not invariably) incorporate an adjustment for inflation is no justification for excluding such damages from the scope of the uplift.</a:t>
            </a:r>
          </a:p>
          <a:p>
            <a:pPr>
              <a:lnSpc>
                <a:spcPct val="100000"/>
              </a:lnSpc>
            </a:pPr>
            <a:endParaRPr lang="en-GB"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849803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45A0A5-F6DE-6904-2717-0373B3703F4D}"/>
              </a:ext>
            </a:extLst>
          </p:cNvPr>
          <p:cNvSpPr>
            <a:spLocks noGrp="1"/>
          </p:cNvSpPr>
          <p:nvPr>
            <p:ph type="title"/>
          </p:nvPr>
        </p:nvSpPr>
        <p:spPr/>
        <p:txBody>
          <a:bodyPr/>
          <a:lstStyle/>
          <a:p>
            <a:r>
              <a:rPr lang="en-GB" b="0" dirty="0">
                <a:latin typeface="Times New Roman" panose="02020603050405020304" pitchFamily="18" charset="0"/>
              </a:rPr>
              <a:t>They reviewed the authorities on calculating the quantum of damages</a:t>
            </a:r>
            <a:endParaRPr lang="en-GB" dirty="0"/>
          </a:p>
        </p:txBody>
      </p:sp>
      <p:sp>
        <p:nvSpPr>
          <p:cNvPr id="4" name="Subtitle 3">
            <a:extLst>
              <a:ext uri="{FF2B5EF4-FFF2-40B4-BE49-F238E27FC236}">
                <a16:creationId xmlns:a16="http://schemas.microsoft.com/office/drawing/2014/main" id="{57D0A19A-0607-B3D0-5F9A-E105A3D75E3A}"/>
              </a:ext>
            </a:extLst>
          </p:cNvPr>
          <p:cNvSpPr>
            <a:spLocks noGrp="1"/>
          </p:cNvSpPr>
          <p:nvPr>
            <p:ph type="subTitle" idx="1"/>
          </p:nvPr>
        </p:nvSpPr>
        <p:spPr/>
        <p:txBody>
          <a:bodyPr/>
          <a:lstStyle/>
          <a:p>
            <a:endParaRPr lang="en-GB" b="0" i="0" dirty="0">
              <a:solidFill>
                <a:srgbClr val="000000"/>
              </a:solidFill>
              <a:effectLst/>
              <a:latin typeface="Times New Roman" panose="02020603050405020304" pitchFamily="18" charset="0"/>
            </a:endParaRPr>
          </a:p>
          <a:p>
            <a:r>
              <a:rPr lang="en-GB" dirty="0">
                <a:latin typeface="Times New Roman" panose="02020603050405020304" pitchFamily="18" charset="0"/>
              </a:rPr>
              <a:t>D</a:t>
            </a:r>
            <a:r>
              <a:rPr lang="en-GB" b="0" i="0" dirty="0">
                <a:solidFill>
                  <a:srgbClr val="000000"/>
                </a:solidFill>
                <a:effectLst/>
                <a:latin typeface="Times New Roman" panose="02020603050405020304" pitchFamily="18" charset="0"/>
              </a:rPr>
              <a:t>amages assessed by reference to a proportion of the rent</a:t>
            </a:r>
            <a:endParaRPr lang="en-GB" dirty="0"/>
          </a:p>
        </p:txBody>
      </p:sp>
      <p:sp>
        <p:nvSpPr>
          <p:cNvPr id="7" name="Text Placeholder 6">
            <a:extLst>
              <a:ext uri="{FF2B5EF4-FFF2-40B4-BE49-F238E27FC236}">
                <a16:creationId xmlns:a16="http://schemas.microsoft.com/office/drawing/2014/main" id="{9A35F655-C72F-E0C1-3D2A-FE6170D387AD}"/>
              </a:ext>
            </a:extLst>
          </p:cNvPr>
          <p:cNvSpPr>
            <a:spLocks noGrp="1"/>
          </p:cNvSpPr>
          <p:nvPr>
            <p:ph type="body" sz="quarter" idx="10"/>
          </p:nvPr>
        </p:nvSpPr>
        <p:spPr/>
        <p:txBody>
          <a:bodyPr/>
          <a:lstStyle/>
          <a:p>
            <a:endParaRPr lang="en-GB" dirty="0"/>
          </a:p>
          <a:p>
            <a:endParaRPr lang="en-GB" dirty="0"/>
          </a:p>
          <a:p>
            <a:r>
              <a:rPr lang="en-GB" dirty="0"/>
              <a:t>Global award – what is fair</a:t>
            </a:r>
          </a:p>
        </p:txBody>
      </p:sp>
      <p:sp>
        <p:nvSpPr>
          <p:cNvPr id="8" name="Text Placeholder 7">
            <a:extLst>
              <a:ext uri="{FF2B5EF4-FFF2-40B4-BE49-F238E27FC236}">
                <a16:creationId xmlns:a16="http://schemas.microsoft.com/office/drawing/2014/main" id="{0367292D-1729-4128-6485-DF5DA13166E1}"/>
              </a:ext>
            </a:extLst>
          </p:cNvPr>
          <p:cNvSpPr>
            <a:spLocks noGrp="1"/>
          </p:cNvSpPr>
          <p:nvPr>
            <p:ph type="body" sz="quarter" idx="11"/>
          </p:nvPr>
        </p:nvSpPr>
        <p:spPr/>
        <p:txBody>
          <a:bodyPr/>
          <a:lstStyle/>
          <a:p>
            <a:endParaRPr lang="en-GB" dirty="0"/>
          </a:p>
        </p:txBody>
      </p:sp>
      <p:sp>
        <p:nvSpPr>
          <p:cNvPr id="9" name="Text Placeholder 8">
            <a:extLst>
              <a:ext uri="{FF2B5EF4-FFF2-40B4-BE49-F238E27FC236}">
                <a16:creationId xmlns:a16="http://schemas.microsoft.com/office/drawing/2014/main" id="{14E18E77-758B-FB39-7B6E-A9D7922E84B9}"/>
              </a:ext>
            </a:extLst>
          </p:cNvPr>
          <p:cNvSpPr>
            <a:spLocks noGrp="1"/>
          </p:cNvSpPr>
          <p:nvPr>
            <p:ph type="body" sz="quarter" idx="12"/>
          </p:nvPr>
        </p:nvSpPr>
        <p:spPr/>
        <p:txBody>
          <a:bodyPr/>
          <a:lstStyle/>
          <a:p>
            <a:endParaRPr lang="en-GB" sz="1000" b="0" i="0" dirty="0">
              <a:solidFill>
                <a:srgbClr val="000000"/>
              </a:solidFill>
              <a:effectLst/>
              <a:latin typeface="Times New Roman" panose="02020603050405020304" pitchFamily="18" charset="0"/>
            </a:endParaRPr>
          </a:p>
          <a:p>
            <a:endParaRPr lang="en-GB" sz="1000" dirty="0">
              <a:latin typeface="Times New Roman" panose="02020603050405020304" pitchFamily="18" charset="0"/>
            </a:endParaRPr>
          </a:p>
          <a:p>
            <a:pPr algn="just"/>
            <a:r>
              <a:rPr lang="en-GB" sz="1000" b="0" i="0" dirty="0">
                <a:solidFill>
                  <a:srgbClr val="000000"/>
                </a:solidFill>
                <a:effectLst/>
                <a:latin typeface="Times New Roman" panose="02020603050405020304" pitchFamily="18" charset="0"/>
              </a:rPr>
              <a:t>if an award of damages for stress and inconvenience arising from breach of the implied covenant to repair is to exceed the level of the rental payable, clear reasons need to be given </a:t>
            </a:r>
            <a:endParaRPr lang="en-GB" sz="1000" dirty="0"/>
          </a:p>
        </p:txBody>
      </p:sp>
      <p:sp>
        <p:nvSpPr>
          <p:cNvPr id="10" name="Text Placeholder 9">
            <a:extLst>
              <a:ext uri="{FF2B5EF4-FFF2-40B4-BE49-F238E27FC236}">
                <a16:creationId xmlns:a16="http://schemas.microsoft.com/office/drawing/2014/main" id="{38B080D9-9B02-5A1B-B0FD-1C7753A519AC}"/>
              </a:ext>
            </a:extLst>
          </p:cNvPr>
          <p:cNvSpPr>
            <a:spLocks noGrp="1"/>
          </p:cNvSpPr>
          <p:nvPr>
            <p:ph type="body" sz="quarter" idx="13"/>
          </p:nvPr>
        </p:nvSpPr>
        <p:spPr/>
        <p:txBody>
          <a:bodyPr/>
          <a:lstStyle/>
          <a:p>
            <a:r>
              <a:rPr lang="en-GB" sz="1200" b="0" i="1" dirty="0">
                <a:solidFill>
                  <a:srgbClr val="000000"/>
                </a:solidFill>
                <a:effectLst/>
                <a:latin typeface="Times New Roman" panose="02020603050405020304" pitchFamily="18" charset="0"/>
              </a:rPr>
              <a:t>McCoy &amp; Co v Clark</a:t>
            </a:r>
            <a:r>
              <a:rPr lang="en-GB" sz="1200" b="0" i="0" dirty="0">
                <a:solidFill>
                  <a:srgbClr val="000000"/>
                </a:solidFill>
                <a:effectLst/>
                <a:latin typeface="Times New Roman" panose="02020603050405020304" pitchFamily="18" charset="0"/>
              </a:rPr>
              <a:t> (1982) 13 HLR 87 (CA)</a:t>
            </a:r>
            <a:endParaRPr lang="en-GB" sz="1200" dirty="0"/>
          </a:p>
        </p:txBody>
      </p:sp>
      <p:sp>
        <p:nvSpPr>
          <p:cNvPr id="11" name="Text Placeholder 10">
            <a:extLst>
              <a:ext uri="{FF2B5EF4-FFF2-40B4-BE49-F238E27FC236}">
                <a16:creationId xmlns:a16="http://schemas.microsoft.com/office/drawing/2014/main" id="{3722C49A-C61A-6BF4-E155-E88BB94A1561}"/>
              </a:ext>
            </a:extLst>
          </p:cNvPr>
          <p:cNvSpPr>
            <a:spLocks noGrp="1"/>
          </p:cNvSpPr>
          <p:nvPr>
            <p:ph type="body" sz="quarter" idx="14"/>
          </p:nvPr>
        </p:nvSpPr>
        <p:spPr/>
        <p:txBody>
          <a:bodyPr/>
          <a:lstStyle/>
          <a:p>
            <a:r>
              <a:rPr lang="en-GB" sz="1200" b="0" i="1" dirty="0">
                <a:solidFill>
                  <a:srgbClr val="000000"/>
                </a:solidFill>
                <a:effectLst/>
                <a:latin typeface="Times New Roman" panose="02020603050405020304" pitchFamily="18" charset="0"/>
              </a:rPr>
              <a:t>Calabar Properties Ltd v Stitcher</a:t>
            </a:r>
            <a:r>
              <a:rPr lang="en-GB" sz="1200" b="0" i="0" dirty="0">
                <a:solidFill>
                  <a:srgbClr val="000000"/>
                </a:solidFill>
                <a:effectLst/>
                <a:latin typeface="Times New Roman" panose="02020603050405020304" pitchFamily="18" charset="0"/>
              </a:rPr>
              <a:t> [1984] 1 WLR 287</a:t>
            </a:r>
            <a:endParaRPr lang="en-GB" sz="1200" dirty="0"/>
          </a:p>
        </p:txBody>
      </p:sp>
      <p:sp>
        <p:nvSpPr>
          <p:cNvPr id="12" name="Text Placeholder 11">
            <a:extLst>
              <a:ext uri="{FF2B5EF4-FFF2-40B4-BE49-F238E27FC236}">
                <a16:creationId xmlns:a16="http://schemas.microsoft.com/office/drawing/2014/main" id="{73B53357-223F-2927-4401-20D38F6AFF00}"/>
              </a:ext>
            </a:extLst>
          </p:cNvPr>
          <p:cNvSpPr>
            <a:spLocks noGrp="1"/>
          </p:cNvSpPr>
          <p:nvPr>
            <p:ph type="body" sz="quarter" idx="15"/>
          </p:nvPr>
        </p:nvSpPr>
        <p:spPr/>
        <p:txBody>
          <a:bodyPr/>
          <a:lstStyle/>
          <a:p>
            <a:r>
              <a:rPr lang="en-GB" sz="1200" b="0" i="1" dirty="0">
                <a:solidFill>
                  <a:srgbClr val="000000"/>
                </a:solidFill>
                <a:effectLst/>
                <a:latin typeface="Times New Roman" panose="02020603050405020304" pitchFamily="18" charset="0"/>
              </a:rPr>
              <a:t>Wallace v Manchester City Council </a:t>
            </a:r>
            <a:r>
              <a:rPr lang="en-GB" sz="1200" b="0" i="0" dirty="0">
                <a:solidFill>
                  <a:srgbClr val="000000"/>
                </a:solidFill>
                <a:effectLst/>
                <a:latin typeface="Times New Roman" panose="02020603050405020304" pitchFamily="18" charset="0"/>
              </a:rPr>
              <a:t>(1998) 30 HLR 1111</a:t>
            </a:r>
          </a:p>
          <a:p>
            <a:r>
              <a:rPr lang="en-GB" sz="1200" b="0" i="0" dirty="0">
                <a:solidFill>
                  <a:srgbClr val="000000"/>
                </a:solidFill>
                <a:effectLst/>
                <a:latin typeface="Times New Roman" panose="02020603050405020304" pitchFamily="18" charset="0"/>
              </a:rPr>
              <a:t>…diminution in the value of the property in relation to the amount of rent paid is not a separate head of damage</a:t>
            </a:r>
            <a:endParaRPr lang="en-GB" sz="1200" dirty="0"/>
          </a:p>
        </p:txBody>
      </p:sp>
      <p:sp>
        <p:nvSpPr>
          <p:cNvPr id="13" name="Text Placeholder 12">
            <a:extLst>
              <a:ext uri="{FF2B5EF4-FFF2-40B4-BE49-F238E27FC236}">
                <a16:creationId xmlns:a16="http://schemas.microsoft.com/office/drawing/2014/main" id="{06630997-7EC3-0B5F-0405-01D0C7C7302C}"/>
              </a:ext>
            </a:extLst>
          </p:cNvPr>
          <p:cNvSpPr>
            <a:spLocks noGrp="1"/>
          </p:cNvSpPr>
          <p:nvPr>
            <p:ph type="body" sz="quarter" idx="16"/>
          </p:nvPr>
        </p:nvSpPr>
        <p:spPr>
          <a:xfrm>
            <a:off x="6468978" y="2421417"/>
            <a:ext cx="1810857" cy="522288"/>
          </a:xfrm>
        </p:spPr>
        <p:txBody>
          <a:bodyPr/>
          <a:lstStyle/>
          <a:p>
            <a:r>
              <a:rPr lang="en-GB" sz="1200" b="0" i="1" dirty="0">
                <a:solidFill>
                  <a:srgbClr val="000000"/>
                </a:solidFill>
                <a:effectLst/>
                <a:latin typeface="Times New Roman" panose="02020603050405020304" pitchFamily="18" charset="0"/>
              </a:rPr>
              <a:t>Shine v English Churches Housing Group </a:t>
            </a:r>
            <a:r>
              <a:rPr lang="en-GB" sz="1200" b="0" i="0" dirty="0">
                <a:solidFill>
                  <a:srgbClr val="000000"/>
                </a:solidFill>
                <a:effectLst/>
                <a:latin typeface="Times New Roman" panose="02020603050405020304" pitchFamily="18" charset="0"/>
              </a:rPr>
              <a:t>[2004] EWCA 434</a:t>
            </a:r>
            <a:endParaRPr lang="en-GB" sz="1200" dirty="0"/>
          </a:p>
        </p:txBody>
      </p:sp>
    </p:spTree>
    <p:extLst>
      <p:ext uri="{BB962C8B-B14F-4D97-AF65-F5344CB8AC3E}">
        <p14:creationId xmlns:p14="http://schemas.microsoft.com/office/powerpoint/2010/main" val="2755655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B2AF0C-3857-8CAC-E7A5-D897F2EDAEDF}"/>
              </a:ext>
            </a:extLst>
          </p:cNvPr>
          <p:cNvSpPr>
            <a:spLocks noGrp="1"/>
          </p:cNvSpPr>
          <p:nvPr>
            <p:ph type="body" sz="quarter" idx="10"/>
          </p:nvPr>
        </p:nvSpPr>
        <p:spPr/>
        <p:txBody>
          <a:bodyPr/>
          <a:lstStyle/>
          <a:p>
            <a:endParaRPr lang="en-GB" dirty="0"/>
          </a:p>
          <a:p>
            <a:endParaRPr lang="en-GB" dirty="0"/>
          </a:p>
          <a:p>
            <a:endParaRPr lang="en-GB" dirty="0"/>
          </a:p>
          <a:p>
            <a:endParaRPr lang="en-GB" dirty="0"/>
          </a:p>
          <a:p>
            <a:endParaRPr lang="en-GB" dirty="0"/>
          </a:p>
          <a:p>
            <a:r>
              <a:rPr lang="en-GB" dirty="0"/>
              <a:t>Global assessment</a:t>
            </a:r>
          </a:p>
          <a:p>
            <a:r>
              <a:rPr lang="en-GB" dirty="0"/>
              <a:t>10% higher than would otherwise have awarded</a:t>
            </a:r>
          </a:p>
          <a:p>
            <a:r>
              <a:rPr lang="en-GB" dirty="0"/>
              <a:t>But the rent payable will still be the cap unless there are special reasons</a:t>
            </a:r>
          </a:p>
          <a:p>
            <a:endParaRPr lang="en-GB" dirty="0"/>
          </a:p>
          <a:p>
            <a:r>
              <a:rPr lang="en-GB" dirty="0"/>
              <a:t>The percentage of rent should still be the same</a:t>
            </a:r>
          </a:p>
          <a:p>
            <a:r>
              <a:rPr lang="en-GB" dirty="0"/>
              <a:t> - ie if there is a 50% loss of amenity, that should still lead to a 50% reduction in rent</a:t>
            </a:r>
          </a:p>
          <a:p>
            <a:r>
              <a:rPr lang="en-GB" dirty="0"/>
              <a:t>But </a:t>
            </a:r>
            <a:r>
              <a:rPr lang="en-GB" i="1" dirty="0"/>
              <a:t>then</a:t>
            </a:r>
            <a:r>
              <a:rPr lang="en-GB" dirty="0"/>
              <a:t> add 10% </a:t>
            </a:r>
          </a:p>
          <a:p>
            <a:r>
              <a:rPr lang="en-GB" dirty="0"/>
              <a:t>So award 55% of rent not 60%</a:t>
            </a:r>
          </a:p>
          <a:p>
            <a:r>
              <a:rPr lang="en-GB" dirty="0"/>
              <a:t>Again, cap at 100% unless special reasons</a:t>
            </a:r>
          </a:p>
          <a:p>
            <a:endParaRPr lang="en-GB" dirty="0"/>
          </a:p>
        </p:txBody>
      </p:sp>
      <p:sp>
        <p:nvSpPr>
          <p:cNvPr id="7" name="Text Placeholder 6">
            <a:extLst>
              <a:ext uri="{FF2B5EF4-FFF2-40B4-BE49-F238E27FC236}">
                <a16:creationId xmlns:a16="http://schemas.microsoft.com/office/drawing/2014/main" id="{FC48C580-E573-7F85-0252-64B5EBA425FD}"/>
              </a:ext>
            </a:extLst>
          </p:cNvPr>
          <p:cNvSpPr>
            <a:spLocks noGrp="1"/>
          </p:cNvSpPr>
          <p:nvPr>
            <p:ph type="body" sz="quarter" idx="12"/>
          </p:nvPr>
        </p:nvSpPr>
        <p:spPr/>
        <p:txBody>
          <a:bodyPr/>
          <a:lstStyle/>
          <a:p>
            <a:r>
              <a:rPr lang="en-GB" dirty="0"/>
              <a:t>But how does this work in practice?</a:t>
            </a:r>
          </a:p>
        </p:txBody>
      </p:sp>
      <p:sp>
        <p:nvSpPr>
          <p:cNvPr id="8" name="Text Placeholder 7">
            <a:extLst>
              <a:ext uri="{FF2B5EF4-FFF2-40B4-BE49-F238E27FC236}">
                <a16:creationId xmlns:a16="http://schemas.microsoft.com/office/drawing/2014/main" id="{5DEC13C9-4DE9-FBBD-7A9C-4D2D8714F1D6}"/>
              </a:ext>
            </a:extLst>
          </p:cNvPr>
          <p:cNvSpPr>
            <a:spLocks noGrp="1"/>
          </p:cNvSpPr>
          <p:nvPr>
            <p:ph type="body" sz="quarter" idx="13"/>
          </p:nvPr>
        </p:nvSpPr>
        <p:spPr/>
        <p:txBody>
          <a:bodyPr/>
          <a:lstStyle/>
          <a:p>
            <a:endParaRPr lang="en-GB" dirty="0"/>
          </a:p>
        </p:txBody>
      </p:sp>
      <p:sp>
        <p:nvSpPr>
          <p:cNvPr id="9" name="Text Placeholder 8">
            <a:extLst>
              <a:ext uri="{FF2B5EF4-FFF2-40B4-BE49-F238E27FC236}">
                <a16:creationId xmlns:a16="http://schemas.microsoft.com/office/drawing/2014/main" id="{9133DD40-9D58-002F-157D-B72345D1E1A7}"/>
              </a:ext>
            </a:extLst>
          </p:cNvPr>
          <p:cNvSpPr>
            <a:spLocks noGrp="1"/>
          </p:cNvSpPr>
          <p:nvPr>
            <p:ph type="body" sz="quarter" idx="14"/>
          </p:nvPr>
        </p:nvSpPr>
        <p:spPr>
          <a:xfrm>
            <a:off x="4848225" y="1712913"/>
            <a:ext cx="3590925" cy="1189614"/>
          </a:xfrm>
        </p:spPr>
        <p:txBody>
          <a:bodyPr/>
          <a:lstStyle/>
          <a:p>
            <a:r>
              <a:rPr lang="en-GB" sz="1400" dirty="0"/>
              <a:t>There are two options: </a:t>
            </a:r>
          </a:p>
          <a:p>
            <a:r>
              <a:rPr lang="en-GB" sz="1400" dirty="0"/>
              <a:t>Global assessment</a:t>
            </a:r>
          </a:p>
          <a:p>
            <a:r>
              <a:rPr lang="en-GB" sz="1400" dirty="0"/>
              <a:t>Percentage of rent </a:t>
            </a:r>
          </a:p>
        </p:txBody>
      </p:sp>
      <p:sp>
        <p:nvSpPr>
          <p:cNvPr id="10" name="Text Placeholder 9">
            <a:extLst>
              <a:ext uri="{FF2B5EF4-FFF2-40B4-BE49-F238E27FC236}">
                <a16:creationId xmlns:a16="http://schemas.microsoft.com/office/drawing/2014/main" id="{DCC9722E-12FC-A1D4-E0F6-0013F67F4204}"/>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2066751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8F43D-78B1-25D4-0520-07CC7EF6E1CC}"/>
              </a:ext>
            </a:extLst>
          </p:cNvPr>
          <p:cNvSpPr>
            <a:spLocks noGrp="1"/>
          </p:cNvSpPr>
          <p:nvPr>
            <p:ph type="title"/>
          </p:nvPr>
        </p:nvSpPr>
        <p:spPr/>
        <p:txBody>
          <a:bodyPr/>
          <a:lstStyle/>
          <a:p>
            <a:r>
              <a:rPr lang="en-GB" dirty="0"/>
              <a:t>Regulator of Social Housing: objectives</a:t>
            </a:r>
          </a:p>
        </p:txBody>
      </p:sp>
      <p:sp>
        <p:nvSpPr>
          <p:cNvPr id="7" name="Text Placeholder 6">
            <a:extLst>
              <a:ext uri="{FF2B5EF4-FFF2-40B4-BE49-F238E27FC236}">
                <a16:creationId xmlns:a16="http://schemas.microsoft.com/office/drawing/2014/main" id="{85C22769-F1BA-154E-CAAD-22104ADD56EC}"/>
              </a:ext>
            </a:extLst>
          </p:cNvPr>
          <p:cNvSpPr>
            <a:spLocks noGrp="1"/>
          </p:cNvSpPr>
          <p:nvPr>
            <p:ph type="body" sz="quarter" idx="10"/>
          </p:nvPr>
        </p:nvSpPr>
        <p:spPr/>
        <p:txBody>
          <a:bodyPr/>
          <a:lstStyle/>
          <a:p>
            <a:endParaRPr lang="en-GB"/>
          </a:p>
        </p:txBody>
      </p:sp>
      <p:sp>
        <p:nvSpPr>
          <p:cNvPr id="3" name="Subtitle 2">
            <a:extLst>
              <a:ext uri="{FF2B5EF4-FFF2-40B4-BE49-F238E27FC236}">
                <a16:creationId xmlns:a16="http://schemas.microsoft.com/office/drawing/2014/main" id="{70EB2344-9576-58AC-FC07-785452D4174D}"/>
              </a:ext>
            </a:extLst>
          </p:cNvPr>
          <p:cNvSpPr>
            <a:spLocks noGrp="1"/>
          </p:cNvSpPr>
          <p:nvPr>
            <p:ph type="subTitle" idx="1"/>
          </p:nvPr>
        </p:nvSpPr>
        <p:spPr/>
        <p:txBody>
          <a:bodyPr/>
          <a:lstStyle/>
          <a:p>
            <a:endParaRPr lang="en-GB"/>
          </a:p>
        </p:txBody>
      </p:sp>
      <p:sp>
        <p:nvSpPr>
          <p:cNvPr id="8" name="Text Placeholder 7">
            <a:extLst>
              <a:ext uri="{FF2B5EF4-FFF2-40B4-BE49-F238E27FC236}">
                <a16:creationId xmlns:a16="http://schemas.microsoft.com/office/drawing/2014/main" id="{3D8EA40D-E3F5-D9FF-8CEB-2506C4FCA243}"/>
              </a:ext>
            </a:extLst>
          </p:cNvPr>
          <p:cNvSpPr>
            <a:spLocks noGrp="1"/>
          </p:cNvSpPr>
          <p:nvPr>
            <p:ph type="body" sz="quarter" idx="11"/>
          </p:nvPr>
        </p:nvSpPr>
        <p:spPr/>
        <p:txBody>
          <a:bodyPr/>
          <a:lstStyle/>
          <a:p>
            <a:endParaRPr lang="en-GB" b="1" dirty="0"/>
          </a:p>
          <a:p>
            <a:r>
              <a:rPr lang="en-GB" b="1" dirty="0"/>
              <a:t>Provision of social housing that is:</a:t>
            </a:r>
          </a:p>
          <a:p>
            <a:pPr marL="171450" indent="-171450">
              <a:buFont typeface="Arial" panose="020B0604020202020204" pitchFamily="34" charset="0"/>
              <a:buChar char="•"/>
            </a:pPr>
            <a:r>
              <a:rPr lang="en-GB" dirty="0"/>
              <a:t>Safe</a:t>
            </a:r>
          </a:p>
          <a:p>
            <a:pPr marL="171450" indent="-171450">
              <a:buFont typeface="Arial" panose="020B0604020202020204" pitchFamily="34" charset="0"/>
              <a:buChar char="•"/>
            </a:pPr>
            <a:r>
              <a:rPr lang="en-GB" dirty="0"/>
              <a:t>Energy efficient</a:t>
            </a:r>
          </a:p>
          <a:p>
            <a:pPr marL="171450" indent="-171450">
              <a:buFont typeface="Arial" panose="020B0604020202020204" pitchFamily="34" charset="0"/>
              <a:buChar char="•"/>
            </a:pPr>
            <a:endParaRPr lang="en-GB" dirty="0"/>
          </a:p>
          <a:p>
            <a:r>
              <a:rPr lang="en-GB" b="1" dirty="0"/>
              <a:t>Transparency</a:t>
            </a:r>
          </a:p>
        </p:txBody>
      </p:sp>
      <p:sp>
        <p:nvSpPr>
          <p:cNvPr id="9" name="Text Placeholder 8">
            <a:extLst>
              <a:ext uri="{FF2B5EF4-FFF2-40B4-BE49-F238E27FC236}">
                <a16:creationId xmlns:a16="http://schemas.microsoft.com/office/drawing/2014/main" id="{710927DE-CF83-DA54-1B65-BF9C11E5634C}"/>
              </a:ext>
            </a:extLst>
          </p:cNvPr>
          <p:cNvSpPr>
            <a:spLocks noGrp="1"/>
          </p:cNvSpPr>
          <p:nvPr>
            <p:ph type="body" sz="quarter" idx="12"/>
          </p:nvPr>
        </p:nvSpPr>
        <p:spPr/>
        <p:txBody>
          <a:bodyPr/>
          <a:lstStyle/>
          <a:p>
            <a:r>
              <a:rPr lang="en-GB" dirty="0"/>
              <a:t>Economic regulation objective</a:t>
            </a:r>
          </a:p>
        </p:txBody>
      </p:sp>
      <p:sp>
        <p:nvSpPr>
          <p:cNvPr id="10" name="Text Placeholder 9">
            <a:extLst>
              <a:ext uri="{FF2B5EF4-FFF2-40B4-BE49-F238E27FC236}">
                <a16:creationId xmlns:a16="http://schemas.microsoft.com/office/drawing/2014/main" id="{B1596241-07F6-20E0-0F13-CD8B98161CCA}"/>
              </a:ext>
            </a:extLst>
          </p:cNvPr>
          <p:cNvSpPr>
            <a:spLocks noGrp="1"/>
          </p:cNvSpPr>
          <p:nvPr>
            <p:ph type="body" sz="quarter" idx="13"/>
          </p:nvPr>
        </p:nvSpPr>
        <p:spPr/>
        <p:txBody>
          <a:bodyPr/>
          <a:lstStyle/>
          <a:p>
            <a:r>
              <a:rPr lang="en-GB" dirty="0"/>
              <a:t>Consumer regulation objective</a:t>
            </a:r>
          </a:p>
        </p:txBody>
      </p:sp>
    </p:spTree>
    <p:extLst>
      <p:ext uri="{BB962C8B-B14F-4D97-AF65-F5344CB8AC3E}">
        <p14:creationId xmlns:p14="http://schemas.microsoft.com/office/powerpoint/2010/main" val="543958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8099BC-70F9-C717-C56F-8B96AAF807CB}"/>
              </a:ext>
            </a:extLst>
          </p:cNvPr>
          <p:cNvSpPr>
            <a:spLocks noGrp="1"/>
          </p:cNvSpPr>
          <p:nvPr>
            <p:ph type="body" sz="quarter" idx="10"/>
          </p:nvPr>
        </p:nvSpPr>
        <p:spPr/>
        <p:txBody>
          <a:bodyPr/>
          <a:lstStyle/>
          <a:p>
            <a:r>
              <a:rPr lang="en-GB" dirty="0"/>
              <a:t>The tenant had claimed damages for a period when he was not the tenant.</a:t>
            </a:r>
          </a:p>
          <a:p>
            <a:r>
              <a:rPr lang="en-GB" dirty="0"/>
              <a:t>The pleadings had established that he became tenant in 2011 and not 2007. </a:t>
            </a:r>
          </a:p>
          <a:p>
            <a:r>
              <a:rPr lang="en-GB" dirty="0"/>
              <a:t>The Judge had ignored the pleaded case as the claim and Defence to Counterclaim had been struck out, but the facts were clear as between the parties. </a:t>
            </a:r>
          </a:p>
          <a:p>
            <a:endParaRPr lang="en-GB" dirty="0"/>
          </a:p>
          <a:p>
            <a:r>
              <a:rPr lang="en-GB" b="0" i="1" dirty="0">
                <a:solidFill>
                  <a:srgbClr val="000000"/>
                </a:solidFill>
                <a:effectLst/>
                <a:latin typeface="Times New Roman" panose="02020603050405020304" pitchFamily="18" charset="0"/>
              </a:rPr>
              <a:t>the defendant only became the tenant of the property in March 2011. It was only at that point that he became entitled to the benefit of the term implied into the tenancy agreement by </a:t>
            </a:r>
            <a:r>
              <a:rPr lang="en-GB" b="0" i="1" dirty="0" err="1">
                <a:solidFill>
                  <a:srgbClr val="000000"/>
                </a:solidFill>
                <a:effectLst/>
                <a:latin typeface="Times New Roman" panose="02020603050405020304" pitchFamily="18" charset="0"/>
              </a:rPr>
              <a:t>s.11</a:t>
            </a:r>
            <a:r>
              <a:rPr lang="en-GB" b="0" i="1" dirty="0">
                <a:solidFill>
                  <a:srgbClr val="000000"/>
                </a:solidFill>
                <a:effectLst/>
                <a:latin typeface="Times New Roman" panose="02020603050405020304" pitchFamily="18" charset="0"/>
              </a:rPr>
              <a:t> of the 1985 Act. He was therefore only entitled to damages for breach of the implied term from that date. The damages to which he is therefore entitled are equal to 50% of the rent paid under the tenancy from 23 March 2011. The award of damages calculated by reference to a reduction in rent dating back to 2007 was therefore excessive.</a:t>
            </a:r>
          </a:p>
          <a:p>
            <a:endParaRPr lang="en-GB" i="1" dirty="0">
              <a:solidFill>
                <a:srgbClr val="000000"/>
              </a:solidFill>
              <a:latin typeface="Times New Roman" panose="02020603050405020304" pitchFamily="18" charset="0"/>
            </a:endParaRPr>
          </a:p>
          <a:p>
            <a:r>
              <a:rPr lang="en-GB" dirty="0">
                <a:solidFill>
                  <a:srgbClr val="000000"/>
                </a:solidFill>
                <a:latin typeface="Times New Roman" panose="02020603050405020304" pitchFamily="18" charset="0"/>
              </a:rPr>
              <a:t>Appeal allowed on this ground</a:t>
            </a:r>
          </a:p>
          <a:p>
            <a:endParaRPr lang="en-GB" dirty="0">
              <a:solidFill>
                <a:srgbClr val="000000"/>
              </a:solidFill>
              <a:latin typeface="Times New Roman" panose="02020603050405020304" pitchFamily="18" charset="0"/>
            </a:endParaRPr>
          </a:p>
          <a:p>
            <a:r>
              <a:rPr lang="en-GB" dirty="0">
                <a:solidFill>
                  <a:srgbClr val="000000"/>
                </a:solidFill>
                <a:latin typeface="Times New Roman" panose="02020603050405020304" pitchFamily="18" charset="0"/>
              </a:rPr>
              <a:t>Subsequently the Court clarified that T was only entitled to damages from May 2011 as L was entitled to a “grace” period of 2 months to carry out repairs.  </a:t>
            </a:r>
          </a:p>
          <a:p>
            <a:r>
              <a:rPr lang="en-GB" dirty="0">
                <a:solidFill>
                  <a:srgbClr val="000000"/>
                </a:solidFill>
                <a:latin typeface="Times New Roman" panose="02020603050405020304" pitchFamily="18" charset="0"/>
              </a:rPr>
              <a:t>L was awarded a proportion of her costs.  </a:t>
            </a:r>
            <a:endParaRPr lang="en-GB" dirty="0"/>
          </a:p>
        </p:txBody>
      </p:sp>
      <p:sp>
        <p:nvSpPr>
          <p:cNvPr id="3" name="Text Placeholder 2">
            <a:extLst>
              <a:ext uri="{FF2B5EF4-FFF2-40B4-BE49-F238E27FC236}">
                <a16:creationId xmlns:a16="http://schemas.microsoft.com/office/drawing/2014/main" id="{5130F824-8EFA-0956-3B27-3DC0AEBC9BCA}"/>
              </a:ext>
            </a:extLst>
          </p:cNvPr>
          <p:cNvSpPr>
            <a:spLocks noGrp="1"/>
          </p:cNvSpPr>
          <p:nvPr>
            <p:ph type="body" sz="quarter" idx="12"/>
          </p:nvPr>
        </p:nvSpPr>
        <p:spPr/>
        <p:txBody>
          <a:bodyPr/>
          <a:lstStyle/>
          <a:p>
            <a:r>
              <a:rPr lang="en-GB" dirty="0"/>
              <a:t>The other ground of appeal</a:t>
            </a:r>
          </a:p>
        </p:txBody>
      </p:sp>
      <p:sp>
        <p:nvSpPr>
          <p:cNvPr id="4" name="Text Placeholder 3">
            <a:extLst>
              <a:ext uri="{FF2B5EF4-FFF2-40B4-BE49-F238E27FC236}">
                <a16:creationId xmlns:a16="http://schemas.microsoft.com/office/drawing/2014/main" id="{E345D4E7-24D8-8449-0DD3-9717262AFF5D}"/>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357509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A993BAF-5A09-E745-2E1D-C931B6C10470}"/>
              </a:ext>
            </a:extLst>
          </p:cNvPr>
          <p:cNvSpPr>
            <a:spLocks noGrp="1"/>
          </p:cNvSpPr>
          <p:nvPr>
            <p:ph type="body" sz="quarter" idx="10"/>
          </p:nvPr>
        </p:nvSpPr>
        <p:spPr/>
        <p:txBody>
          <a:bodyPr/>
          <a:lstStyle/>
          <a:p>
            <a:r>
              <a:rPr lang="en-GB" b="0" i="0" dirty="0">
                <a:solidFill>
                  <a:srgbClr val="000000"/>
                </a:solidFill>
                <a:effectLst/>
                <a:latin typeface="Times New Roman" panose="02020603050405020304" pitchFamily="18" charset="0"/>
              </a:rPr>
              <a:t>[2023] UKUT 14 (LC) </a:t>
            </a:r>
          </a:p>
          <a:p>
            <a:r>
              <a:rPr lang="en-GB" dirty="0">
                <a:hlinkClick r:id="rId2"/>
              </a:rPr>
              <a:t>https://www.bailii.org/cgi-bin/format.cgi?doc=/uk/cases/UKUT/LC/2023/14.html&amp;query=(anchor)+AND+(hanover)+AND+(cox)</a:t>
            </a:r>
            <a:endParaRPr lang="en-GB" dirty="0">
              <a:solidFill>
                <a:srgbClr val="000000"/>
              </a:solidFill>
              <a:latin typeface="Times New Roman" panose="02020603050405020304" pitchFamily="18" charset="0"/>
            </a:endParaRPr>
          </a:p>
          <a:p>
            <a:endParaRPr lang="en-GB" dirty="0"/>
          </a:p>
        </p:txBody>
      </p:sp>
      <p:sp>
        <p:nvSpPr>
          <p:cNvPr id="6" name="Text Placeholder 5">
            <a:extLst>
              <a:ext uri="{FF2B5EF4-FFF2-40B4-BE49-F238E27FC236}">
                <a16:creationId xmlns:a16="http://schemas.microsoft.com/office/drawing/2014/main" id="{EF255BAD-5330-A9D7-E5CA-A9F2A4779848}"/>
              </a:ext>
            </a:extLst>
          </p:cNvPr>
          <p:cNvSpPr>
            <a:spLocks noGrp="1"/>
          </p:cNvSpPr>
          <p:nvPr>
            <p:ph type="body" sz="quarter" idx="12"/>
          </p:nvPr>
        </p:nvSpPr>
        <p:spPr/>
        <p:txBody>
          <a:bodyPr/>
          <a:lstStyle/>
          <a:p>
            <a:r>
              <a:rPr lang="en-GB" dirty="0"/>
              <a:t>Anchor Hanover Group v Cox </a:t>
            </a:r>
          </a:p>
          <a:p>
            <a:endParaRPr lang="en-GB" dirty="0"/>
          </a:p>
        </p:txBody>
      </p:sp>
      <p:sp>
        <p:nvSpPr>
          <p:cNvPr id="8" name="Text Placeholder 7">
            <a:extLst>
              <a:ext uri="{FF2B5EF4-FFF2-40B4-BE49-F238E27FC236}">
                <a16:creationId xmlns:a16="http://schemas.microsoft.com/office/drawing/2014/main" id="{0F02BFBF-54C3-77EC-F871-416468ACBB89}"/>
              </a:ext>
            </a:extLst>
          </p:cNvPr>
          <p:cNvSpPr>
            <a:spLocks noGrp="1"/>
          </p:cNvSpPr>
          <p:nvPr>
            <p:ph type="body" sz="quarter" idx="13"/>
          </p:nvPr>
        </p:nvSpPr>
        <p:spPr/>
        <p:txBody>
          <a:bodyPr>
            <a:normAutofit fontScale="92500" lnSpcReduction="20000"/>
          </a:bodyPr>
          <a:lstStyle/>
          <a:p>
            <a:pPr algn="ctr"/>
            <a:r>
              <a:rPr lang="en-GB" b="1" i="0" dirty="0">
                <a:solidFill>
                  <a:srgbClr val="000000"/>
                </a:solidFill>
                <a:effectLst/>
                <a:latin typeface="Times New Roman" panose="02020603050405020304" pitchFamily="18" charset="0"/>
              </a:rPr>
              <a:t>Martin Rodger KC, Deputy Chamber President</a:t>
            </a:r>
            <a:endParaRPr lang="en-GB" b="0" i="0" dirty="0">
              <a:solidFill>
                <a:srgbClr val="000000"/>
              </a:solidFill>
              <a:effectLst/>
              <a:latin typeface="Arial" panose="020B0604020202020204" pitchFamily="34" charset="0"/>
            </a:endParaRPr>
          </a:p>
        </p:txBody>
      </p:sp>
      <p:sp>
        <p:nvSpPr>
          <p:cNvPr id="2" name="Text Placeholder 1">
            <a:extLst>
              <a:ext uri="{FF2B5EF4-FFF2-40B4-BE49-F238E27FC236}">
                <a16:creationId xmlns:a16="http://schemas.microsoft.com/office/drawing/2014/main" id="{B975203A-CACC-AFB9-4F7F-F52A44A7333C}"/>
              </a:ext>
            </a:extLst>
          </p:cNvPr>
          <p:cNvSpPr>
            <a:spLocks noGrp="1"/>
          </p:cNvSpPr>
          <p:nvPr>
            <p:ph type="body" sz="quarter" idx="11"/>
          </p:nvPr>
        </p:nvSpPr>
        <p:spPr/>
        <p:txBody>
          <a:bodyPr>
            <a:normAutofit fontScale="92500"/>
          </a:bodyPr>
          <a:lstStyle/>
          <a:p>
            <a:pPr>
              <a:spcAft>
                <a:spcPts val="600"/>
              </a:spcAft>
            </a:pPr>
            <a:r>
              <a:rPr lang="en-GB" b="0" i="0" dirty="0">
                <a:solidFill>
                  <a:srgbClr val="000000"/>
                </a:solidFill>
                <a:effectLst/>
                <a:latin typeface="Times New Roman" panose="02020603050405020304" pitchFamily="18" charset="0"/>
              </a:rPr>
              <a:t>Does section 11 of the Landlord and Tenant Act 1985 prevent a landlord from recovering service charge contributions towards the cost of repairing the lift in a block of flats from its assured tenants of the flats in the building?</a:t>
            </a:r>
          </a:p>
          <a:p>
            <a:pPr>
              <a:spcAft>
                <a:spcPts val="600"/>
              </a:spcAft>
            </a:pPr>
            <a:r>
              <a:rPr lang="en-GB" dirty="0">
                <a:solidFill>
                  <a:srgbClr val="000000"/>
                </a:solidFill>
                <a:latin typeface="Times New Roman" panose="02020603050405020304" pitchFamily="18" charset="0"/>
              </a:rPr>
              <a:t>FTT held that lift was a common facility so landlord was obliged to repair it</a:t>
            </a:r>
          </a:p>
          <a:p>
            <a:pPr>
              <a:spcAft>
                <a:spcPts val="600"/>
              </a:spcAft>
            </a:pPr>
            <a:r>
              <a:rPr lang="en-GB" dirty="0">
                <a:solidFill>
                  <a:srgbClr val="000000"/>
                </a:solidFill>
                <a:latin typeface="Times New Roman" panose="02020603050405020304" pitchFamily="18" charset="0"/>
              </a:rPr>
              <a:t>Rodger held that the FTT had approached </a:t>
            </a:r>
            <a:r>
              <a:rPr lang="en-GB" dirty="0" err="1">
                <a:solidFill>
                  <a:srgbClr val="000000"/>
                </a:solidFill>
                <a:latin typeface="Times New Roman" panose="02020603050405020304" pitchFamily="18" charset="0"/>
              </a:rPr>
              <a:t>s11</a:t>
            </a:r>
            <a:r>
              <a:rPr lang="en-GB" dirty="0">
                <a:solidFill>
                  <a:srgbClr val="000000"/>
                </a:solidFill>
                <a:latin typeface="Times New Roman" panose="02020603050405020304" pitchFamily="18" charset="0"/>
              </a:rPr>
              <a:t> the wrong way. You should start with s 11(1): The lift is clearly not part of the structure or exterior of Mr Cox’s flat and so does not fall within subsection (1)(a); nor is it an installation in the flat for the supply of water, gas, electricity or sanitation, or for space heating or heating water, and so does not fall within subsection (1)(b) or (c).  It is neither in the flat, nor the sort of installation which is covered by the obligation.</a:t>
            </a:r>
          </a:p>
          <a:p>
            <a:pPr>
              <a:spcAft>
                <a:spcPts val="600"/>
              </a:spcAft>
            </a:pPr>
            <a:r>
              <a:rPr lang="en-GB" dirty="0">
                <a:solidFill>
                  <a:srgbClr val="000000"/>
                </a:solidFill>
                <a:latin typeface="Times New Roman" panose="02020603050405020304" pitchFamily="18" charset="0"/>
              </a:rPr>
              <a:t>Then look at </a:t>
            </a:r>
            <a:r>
              <a:rPr lang="en-GB" dirty="0" err="1">
                <a:solidFill>
                  <a:srgbClr val="000000"/>
                </a:solidFill>
                <a:latin typeface="Times New Roman" panose="02020603050405020304" pitchFamily="18" charset="0"/>
              </a:rPr>
              <a:t>s11</a:t>
            </a:r>
            <a:r>
              <a:rPr lang="en-GB" dirty="0">
                <a:solidFill>
                  <a:srgbClr val="000000"/>
                </a:solidFill>
                <a:latin typeface="Times New Roman" panose="02020603050405020304" pitchFamily="18" charset="0"/>
              </a:rPr>
              <a:t>(</a:t>
            </a:r>
            <a:r>
              <a:rPr lang="en-GB" dirty="0" err="1">
                <a:solidFill>
                  <a:srgbClr val="000000"/>
                </a:solidFill>
                <a:latin typeface="Times New Roman" panose="02020603050405020304" pitchFamily="18" charset="0"/>
              </a:rPr>
              <a:t>1A</a:t>
            </a:r>
            <a:r>
              <a:rPr lang="en-GB" dirty="0">
                <a:solidFill>
                  <a:srgbClr val="000000"/>
                </a:solidFill>
                <a:latin typeface="Times New Roman" panose="02020603050405020304" pitchFamily="18" charset="0"/>
              </a:rPr>
              <a:t>) (which is subject to </a:t>
            </a:r>
            <a:r>
              <a:rPr lang="en-GB" dirty="0" err="1">
                <a:solidFill>
                  <a:srgbClr val="000000"/>
                </a:solidFill>
                <a:latin typeface="Times New Roman" panose="02020603050405020304" pitchFamily="18" charset="0"/>
              </a:rPr>
              <a:t>ss1B</a:t>
            </a:r>
            <a:r>
              <a:rPr lang="en-GB" dirty="0">
                <a:solidFill>
                  <a:srgbClr val="000000"/>
                </a:solidFill>
                <a:latin typeface="Times New Roman" panose="02020603050405020304" pitchFamily="18" charset="0"/>
              </a:rPr>
              <a:t>): this does not cover everything in the building, but is limited to the same things as in </a:t>
            </a:r>
            <a:r>
              <a:rPr lang="en-GB" dirty="0" err="1">
                <a:solidFill>
                  <a:srgbClr val="000000"/>
                </a:solidFill>
                <a:latin typeface="Times New Roman" panose="02020603050405020304" pitchFamily="18" charset="0"/>
              </a:rPr>
              <a:t>s11</a:t>
            </a:r>
            <a:r>
              <a:rPr lang="en-GB" dirty="0">
                <a:solidFill>
                  <a:srgbClr val="000000"/>
                </a:solidFill>
                <a:latin typeface="Times New Roman" panose="02020603050405020304" pitchFamily="18" charset="0"/>
              </a:rPr>
              <a:t>(1).</a:t>
            </a:r>
          </a:p>
          <a:p>
            <a:pPr>
              <a:spcAft>
                <a:spcPts val="600"/>
              </a:spcAft>
            </a:pPr>
            <a:r>
              <a:rPr lang="en-GB" dirty="0">
                <a:solidFill>
                  <a:srgbClr val="000000"/>
                </a:solidFill>
                <a:latin typeface="Times New Roman" panose="02020603050405020304" pitchFamily="18" charset="0"/>
              </a:rPr>
              <a:t>The FTT had effectively extended the repairing obligation to cover all the common parts of the building – they had treated </a:t>
            </a:r>
            <a:r>
              <a:rPr lang="en-GB" dirty="0" err="1">
                <a:solidFill>
                  <a:srgbClr val="000000"/>
                </a:solidFill>
                <a:latin typeface="Times New Roman" panose="02020603050405020304" pitchFamily="18" charset="0"/>
              </a:rPr>
              <a:t>s11</a:t>
            </a:r>
            <a:r>
              <a:rPr lang="en-GB" dirty="0">
                <a:solidFill>
                  <a:srgbClr val="000000"/>
                </a:solidFill>
                <a:latin typeface="Times New Roman" panose="02020603050405020304" pitchFamily="18" charset="0"/>
              </a:rPr>
              <a:t>(</a:t>
            </a:r>
            <a:r>
              <a:rPr lang="en-GB" dirty="0" err="1">
                <a:solidFill>
                  <a:srgbClr val="000000"/>
                </a:solidFill>
                <a:latin typeface="Times New Roman" panose="02020603050405020304" pitchFamily="18" charset="0"/>
              </a:rPr>
              <a:t>1B</a:t>
            </a:r>
            <a:r>
              <a:rPr lang="en-GB" dirty="0">
                <a:solidFill>
                  <a:srgbClr val="000000"/>
                </a:solidFill>
                <a:latin typeface="Times New Roman" panose="02020603050405020304" pitchFamily="18" charset="0"/>
              </a:rPr>
              <a:t>) as a separate obligation when in fact it limits </a:t>
            </a:r>
            <a:r>
              <a:rPr lang="en-GB" dirty="0" err="1">
                <a:solidFill>
                  <a:srgbClr val="000000"/>
                </a:solidFill>
                <a:latin typeface="Times New Roman" panose="02020603050405020304" pitchFamily="18" charset="0"/>
              </a:rPr>
              <a:t>s11</a:t>
            </a:r>
            <a:r>
              <a:rPr lang="en-GB" dirty="0">
                <a:solidFill>
                  <a:srgbClr val="000000"/>
                </a:solidFill>
                <a:latin typeface="Times New Roman" panose="02020603050405020304" pitchFamily="18" charset="0"/>
              </a:rPr>
              <a:t>(</a:t>
            </a:r>
            <a:r>
              <a:rPr lang="en-GB" dirty="0" err="1">
                <a:solidFill>
                  <a:srgbClr val="000000"/>
                </a:solidFill>
                <a:latin typeface="Times New Roman" panose="02020603050405020304" pitchFamily="18" charset="0"/>
              </a:rPr>
              <a:t>1A</a:t>
            </a:r>
            <a:r>
              <a:rPr lang="en-GB" dirty="0">
                <a:solidFill>
                  <a:srgbClr val="000000"/>
                </a:solidFill>
                <a:latin typeface="Times New Roman" panose="02020603050405020304" pitchFamily="18" charset="0"/>
              </a:rPr>
              <a:t>)</a:t>
            </a:r>
          </a:p>
          <a:p>
            <a:pPr>
              <a:spcAft>
                <a:spcPts val="600"/>
              </a:spcAft>
            </a:pPr>
            <a:r>
              <a:rPr lang="en-GB" dirty="0">
                <a:solidFill>
                  <a:srgbClr val="000000"/>
                </a:solidFill>
                <a:latin typeface="Times New Roman" panose="02020603050405020304" pitchFamily="18" charset="0"/>
              </a:rPr>
              <a:t>There could be times however when L was obliged to carry out such repairs</a:t>
            </a:r>
            <a:endParaRPr lang="en-GB" dirty="0"/>
          </a:p>
        </p:txBody>
      </p:sp>
    </p:spTree>
    <p:extLst>
      <p:ext uri="{BB962C8B-B14F-4D97-AF65-F5344CB8AC3E}">
        <p14:creationId xmlns:p14="http://schemas.microsoft.com/office/powerpoint/2010/main" val="18763397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02FF820-1A90-CABC-9001-7CBCE6BF42C8}"/>
              </a:ext>
            </a:extLst>
          </p:cNvPr>
          <p:cNvSpPr>
            <a:spLocks noGrp="1"/>
          </p:cNvSpPr>
          <p:nvPr>
            <p:ph type="body" sz="quarter" idx="10"/>
          </p:nvPr>
        </p:nvSpPr>
        <p:spPr/>
        <p:txBody>
          <a:bodyPr/>
          <a:lstStyle/>
          <a:p>
            <a:r>
              <a:rPr lang="en-GB" dirty="0"/>
              <a:t>Newham – good investigation into damp – works had been done and £250 offered </a:t>
            </a:r>
          </a:p>
          <a:p>
            <a:r>
              <a:rPr lang="en-GB" sz="1000" dirty="0">
                <a:hlinkClick r:id="rId2"/>
              </a:rPr>
              <a:t>https://www.housing-ombudsman.org.uk/decisions/newham-council-202123428/</a:t>
            </a:r>
            <a:endParaRPr lang="en-GB" sz="1000" dirty="0"/>
          </a:p>
          <a:p>
            <a:endParaRPr lang="en-GB" sz="1000" dirty="0"/>
          </a:p>
          <a:p>
            <a:r>
              <a:rPr lang="en-GB" sz="1200" dirty="0" err="1"/>
              <a:t>LiveWest</a:t>
            </a:r>
            <a:r>
              <a:rPr lang="en-GB" sz="1200" dirty="0"/>
              <a:t> had responded quickly to a ceiling collapse – works took longer than 28 days but was a reasonable period of time</a:t>
            </a:r>
          </a:p>
          <a:p>
            <a:r>
              <a:rPr lang="en-GB" sz="1000" dirty="0">
                <a:hlinkClick r:id="rId3"/>
              </a:rPr>
              <a:t>https://www.housing-ombudsman.org.uk/decisions/livewest-homes-limited-202203429/</a:t>
            </a:r>
            <a:endParaRPr lang="en-GB" sz="1000" dirty="0"/>
          </a:p>
          <a:p>
            <a:endParaRPr lang="en-GB" sz="1000" dirty="0"/>
          </a:p>
        </p:txBody>
      </p:sp>
      <p:sp>
        <p:nvSpPr>
          <p:cNvPr id="10" name="Text Placeholder 9">
            <a:extLst>
              <a:ext uri="{FF2B5EF4-FFF2-40B4-BE49-F238E27FC236}">
                <a16:creationId xmlns:a16="http://schemas.microsoft.com/office/drawing/2014/main" id="{4300FFE0-5757-8A88-7D56-DAF0EED6ABA0}"/>
              </a:ext>
            </a:extLst>
          </p:cNvPr>
          <p:cNvSpPr>
            <a:spLocks noGrp="1"/>
          </p:cNvSpPr>
          <p:nvPr>
            <p:ph type="body" sz="quarter" idx="12"/>
          </p:nvPr>
        </p:nvSpPr>
        <p:spPr/>
        <p:txBody>
          <a:bodyPr/>
          <a:lstStyle/>
          <a:p>
            <a:r>
              <a:rPr lang="en-GB" dirty="0"/>
              <a:t>Housing Ombudsman decisions</a:t>
            </a:r>
          </a:p>
        </p:txBody>
      </p:sp>
      <p:sp>
        <p:nvSpPr>
          <p:cNvPr id="11" name="Text Placeholder 10">
            <a:extLst>
              <a:ext uri="{FF2B5EF4-FFF2-40B4-BE49-F238E27FC236}">
                <a16:creationId xmlns:a16="http://schemas.microsoft.com/office/drawing/2014/main" id="{E404137C-9A03-E967-DB04-3CFC034596E5}"/>
              </a:ext>
            </a:extLst>
          </p:cNvPr>
          <p:cNvSpPr>
            <a:spLocks noGrp="1"/>
          </p:cNvSpPr>
          <p:nvPr>
            <p:ph type="body" sz="quarter" idx="13"/>
          </p:nvPr>
        </p:nvSpPr>
        <p:spPr/>
        <p:txBody>
          <a:bodyPr/>
          <a:lstStyle/>
          <a:p>
            <a:r>
              <a:rPr lang="en-GB" dirty="0"/>
              <a:t>Good practice	</a:t>
            </a:r>
          </a:p>
        </p:txBody>
      </p:sp>
      <p:sp>
        <p:nvSpPr>
          <p:cNvPr id="12" name="Text Placeholder 11">
            <a:extLst>
              <a:ext uri="{FF2B5EF4-FFF2-40B4-BE49-F238E27FC236}">
                <a16:creationId xmlns:a16="http://schemas.microsoft.com/office/drawing/2014/main" id="{2C9C9AC1-F313-9625-69F4-858664DDCEB4}"/>
              </a:ext>
            </a:extLst>
          </p:cNvPr>
          <p:cNvSpPr>
            <a:spLocks noGrp="1"/>
          </p:cNvSpPr>
          <p:nvPr>
            <p:ph type="body" sz="quarter" idx="14"/>
          </p:nvPr>
        </p:nvSpPr>
        <p:spPr/>
        <p:txBody>
          <a:bodyPr/>
          <a:lstStyle/>
          <a:p>
            <a:r>
              <a:rPr lang="en-GB" dirty="0" err="1"/>
              <a:t>L&amp;Q</a:t>
            </a:r>
            <a:r>
              <a:rPr lang="en-GB" dirty="0"/>
              <a:t> – delay in dealing with damp and other repairs but credit given for the lockdown period </a:t>
            </a:r>
          </a:p>
          <a:p>
            <a:r>
              <a:rPr lang="en-GB" dirty="0"/>
              <a:t>15% of rent awarded for  105 weeks</a:t>
            </a:r>
          </a:p>
          <a:p>
            <a:r>
              <a:rPr lang="en-GB" sz="1000" dirty="0">
                <a:hlinkClick r:id="rId4"/>
              </a:rPr>
              <a:t>https://www.housing-ombudsman.org.uk/decisions/london-quadrant-housing-trust-202104537/</a:t>
            </a:r>
            <a:endParaRPr lang="en-GB" sz="1000" dirty="0"/>
          </a:p>
          <a:p>
            <a:r>
              <a:rPr lang="en-GB" dirty="0"/>
              <a:t>	</a:t>
            </a:r>
          </a:p>
          <a:p>
            <a:r>
              <a:rPr lang="en-GB" dirty="0" err="1"/>
              <a:t>Livv</a:t>
            </a:r>
            <a:r>
              <a:rPr lang="en-GB" dirty="0"/>
              <a:t> Housing Group maladministration led to damp and leaks going unremedied for 4 years – repair logs insufficiently detailed – landlord ordered to review other tenants in block who might have been affected – compensation £3,000 ordered</a:t>
            </a:r>
          </a:p>
          <a:p>
            <a:r>
              <a:rPr lang="en-GB" sz="1000" dirty="0">
                <a:hlinkClick r:id="rId5"/>
              </a:rPr>
              <a:t>https://www.housing-ombudsman.org.uk/2023/07/18/livv-housing-group-ordered-to-pay-nearly-3000-after-severe-record-failings-left-resident-in-damp-home-for-four-years/</a:t>
            </a:r>
            <a:endParaRPr lang="en-GB" sz="1000" dirty="0"/>
          </a:p>
          <a:p>
            <a:endParaRPr lang="en-GB" sz="1000" dirty="0"/>
          </a:p>
        </p:txBody>
      </p:sp>
      <p:sp>
        <p:nvSpPr>
          <p:cNvPr id="13" name="Text Placeholder 12">
            <a:extLst>
              <a:ext uri="{FF2B5EF4-FFF2-40B4-BE49-F238E27FC236}">
                <a16:creationId xmlns:a16="http://schemas.microsoft.com/office/drawing/2014/main" id="{45583C38-E0BA-8F70-FF7F-A7C65218A33D}"/>
              </a:ext>
            </a:extLst>
          </p:cNvPr>
          <p:cNvSpPr>
            <a:spLocks noGrp="1"/>
          </p:cNvSpPr>
          <p:nvPr>
            <p:ph type="body" sz="quarter" idx="15"/>
          </p:nvPr>
        </p:nvSpPr>
        <p:spPr/>
        <p:txBody>
          <a:bodyPr/>
          <a:lstStyle/>
          <a:p>
            <a:r>
              <a:rPr lang="en-GB" dirty="0"/>
              <a:t>Bad practice</a:t>
            </a:r>
          </a:p>
        </p:txBody>
      </p:sp>
      <p:sp>
        <p:nvSpPr>
          <p:cNvPr id="14" name="Text Placeholder 13">
            <a:extLst>
              <a:ext uri="{FF2B5EF4-FFF2-40B4-BE49-F238E27FC236}">
                <a16:creationId xmlns:a16="http://schemas.microsoft.com/office/drawing/2014/main" id="{9873895D-701A-28EA-F3D7-5D1B5B907037}"/>
              </a:ext>
            </a:extLst>
          </p:cNvPr>
          <p:cNvSpPr>
            <a:spLocks noGrp="1"/>
          </p:cNvSpPr>
          <p:nvPr>
            <p:ph type="body" sz="quarter" idx="16"/>
          </p:nvPr>
        </p:nvSpPr>
        <p:spPr/>
        <p:txBody>
          <a:bodyPr/>
          <a:lstStyle/>
          <a:p>
            <a:endParaRPr lang="en-GB"/>
          </a:p>
        </p:txBody>
      </p:sp>
    </p:spTree>
    <p:extLst>
      <p:ext uri="{BB962C8B-B14F-4D97-AF65-F5344CB8AC3E}">
        <p14:creationId xmlns:p14="http://schemas.microsoft.com/office/powerpoint/2010/main" val="447352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8BAA66-F770-EAA7-19AA-A3301A82C00E}"/>
              </a:ext>
            </a:extLst>
          </p:cNvPr>
          <p:cNvSpPr>
            <a:spLocks noGrp="1"/>
          </p:cNvSpPr>
          <p:nvPr>
            <p:ph type="body" sz="quarter" idx="10"/>
          </p:nvPr>
        </p:nvSpPr>
        <p:spPr/>
        <p:txBody>
          <a:bodyPr/>
          <a:lstStyle/>
          <a:p>
            <a:r>
              <a:rPr lang="en-GB" dirty="0"/>
              <a:t>Tips and tactics</a:t>
            </a:r>
          </a:p>
        </p:txBody>
      </p:sp>
      <p:sp>
        <p:nvSpPr>
          <p:cNvPr id="3" name="Text Placeholder 2">
            <a:extLst>
              <a:ext uri="{FF2B5EF4-FFF2-40B4-BE49-F238E27FC236}">
                <a16:creationId xmlns:a16="http://schemas.microsoft.com/office/drawing/2014/main" id="{758E6318-DB98-07D1-B0A8-92C1BB7E716E}"/>
              </a:ext>
            </a:extLst>
          </p:cNvPr>
          <p:cNvSpPr>
            <a:spLocks noGrp="1"/>
          </p:cNvSpPr>
          <p:nvPr>
            <p:ph type="body" sz="quarter" idx="11"/>
          </p:nvPr>
        </p:nvSpPr>
        <p:spPr/>
        <p:txBody>
          <a:bodyPr/>
          <a:lstStyle/>
          <a:p>
            <a:r>
              <a:rPr lang="en-GB" dirty="0"/>
              <a:t>Alexander Campbell</a:t>
            </a:r>
          </a:p>
        </p:txBody>
      </p:sp>
      <p:sp>
        <p:nvSpPr>
          <p:cNvPr id="4" name="Text Placeholder 3">
            <a:extLst>
              <a:ext uri="{FF2B5EF4-FFF2-40B4-BE49-F238E27FC236}">
                <a16:creationId xmlns:a16="http://schemas.microsoft.com/office/drawing/2014/main" id="{14DBA231-BC5B-D52B-5238-97AD3F9984D9}"/>
              </a:ext>
            </a:extLst>
          </p:cNvPr>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26063158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09E6D8-50D1-6590-1C82-FC5F69C9F030}"/>
              </a:ext>
            </a:extLst>
          </p:cNvPr>
          <p:cNvSpPr>
            <a:spLocks noGrp="1"/>
          </p:cNvSpPr>
          <p:nvPr>
            <p:ph type="body" sz="quarter" idx="12"/>
          </p:nvPr>
        </p:nvSpPr>
        <p:spPr/>
        <p:txBody>
          <a:bodyPr/>
          <a:lstStyle/>
          <a:p>
            <a:endParaRPr lang="en-GB" dirty="0"/>
          </a:p>
        </p:txBody>
      </p:sp>
      <p:sp>
        <p:nvSpPr>
          <p:cNvPr id="6" name="Text Placeholder 5">
            <a:extLst>
              <a:ext uri="{FF2B5EF4-FFF2-40B4-BE49-F238E27FC236}">
                <a16:creationId xmlns:a16="http://schemas.microsoft.com/office/drawing/2014/main" id="{2906DEA9-507C-D914-AC8D-AC62B47E11DD}"/>
              </a:ext>
            </a:extLst>
          </p:cNvPr>
          <p:cNvSpPr>
            <a:spLocks noGrp="1"/>
          </p:cNvSpPr>
          <p:nvPr>
            <p:ph type="body" sz="quarter" idx="13"/>
          </p:nvPr>
        </p:nvSpPr>
        <p:spPr/>
        <p:txBody>
          <a:bodyPr/>
          <a:lstStyle/>
          <a:p>
            <a:r>
              <a:rPr lang="en-GB" sz="1800" dirty="0"/>
              <a:t>Express terms</a:t>
            </a:r>
          </a:p>
        </p:txBody>
      </p:sp>
      <p:sp>
        <p:nvSpPr>
          <p:cNvPr id="7" name="Text Placeholder 6">
            <a:extLst>
              <a:ext uri="{FF2B5EF4-FFF2-40B4-BE49-F238E27FC236}">
                <a16:creationId xmlns:a16="http://schemas.microsoft.com/office/drawing/2014/main" id="{A2159B93-884F-2C53-E89E-30D2DCC62A64}"/>
              </a:ext>
            </a:extLst>
          </p:cNvPr>
          <p:cNvSpPr>
            <a:spLocks noGrp="1"/>
          </p:cNvSpPr>
          <p:nvPr>
            <p:ph type="body" sz="quarter" idx="15"/>
          </p:nvPr>
        </p:nvSpPr>
        <p:spPr/>
        <p:txBody>
          <a:bodyPr/>
          <a:lstStyle/>
          <a:p>
            <a:r>
              <a:rPr lang="en-GB" dirty="0"/>
              <a:t>Disrepair claims</a:t>
            </a:r>
          </a:p>
          <a:p>
            <a:endParaRPr lang="en-GB" dirty="0"/>
          </a:p>
        </p:txBody>
      </p:sp>
      <p:sp>
        <p:nvSpPr>
          <p:cNvPr id="8" name="Text Placeholder 7">
            <a:extLst>
              <a:ext uri="{FF2B5EF4-FFF2-40B4-BE49-F238E27FC236}">
                <a16:creationId xmlns:a16="http://schemas.microsoft.com/office/drawing/2014/main" id="{59338ACD-4FE9-DDAE-89B2-10412C0D5A8B}"/>
              </a:ext>
            </a:extLst>
          </p:cNvPr>
          <p:cNvSpPr>
            <a:spLocks noGrp="1"/>
          </p:cNvSpPr>
          <p:nvPr>
            <p:ph type="body" sz="quarter" idx="16"/>
          </p:nvPr>
        </p:nvSpPr>
        <p:spPr/>
        <p:txBody>
          <a:bodyPr/>
          <a:lstStyle/>
          <a:p>
            <a:r>
              <a:rPr lang="en-GB" dirty="0"/>
              <a:t>s.9A</a:t>
            </a:r>
          </a:p>
          <a:p>
            <a:r>
              <a:rPr lang="en-GB" dirty="0"/>
              <a:t>LTA 1985</a:t>
            </a:r>
          </a:p>
        </p:txBody>
      </p:sp>
      <p:sp>
        <p:nvSpPr>
          <p:cNvPr id="9" name="Text Placeholder 8">
            <a:extLst>
              <a:ext uri="{FF2B5EF4-FFF2-40B4-BE49-F238E27FC236}">
                <a16:creationId xmlns:a16="http://schemas.microsoft.com/office/drawing/2014/main" id="{8D1194F8-C475-B69E-593E-C9340BC3D2FF}"/>
              </a:ext>
            </a:extLst>
          </p:cNvPr>
          <p:cNvSpPr>
            <a:spLocks noGrp="1"/>
          </p:cNvSpPr>
          <p:nvPr>
            <p:ph type="body" sz="quarter" idx="17"/>
          </p:nvPr>
        </p:nvSpPr>
        <p:spPr/>
        <p:txBody>
          <a:bodyPr/>
          <a:lstStyle/>
          <a:p>
            <a:r>
              <a:rPr lang="en-GB" dirty="0"/>
              <a:t>s.11</a:t>
            </a:r>
          </a:p>
          <a:p>
            <a:r>
              <a:rPr lang="en-GB" dirty="0"/>
              <a:t>LTA 1985</a:t>
            </a:r>
          </a:p>
        </p:txBody>
      </p:sp>
      <p:sp>
        <p:nvSpPr>
          <p:cNvPr id="10" name="Text Placeholder 9">
            <a:extLst>
              <a:ext uri="{FF2B5EF4-FFF2-40B4-BE49-F238E27FC236}">
                <a16:creationId xmlns:a16="http://schemas.microsoft.com/office/drawing/2014/main" id="{CB1A4E9E-D77E-B97E-FFE3-53B7F577F6C1}"/>
              </a:ext>
            </a:extLst>
          </p:cNvPr>
          <p:cNvSpPr>
            <a:spLocks noGrp="1"/>
          </p:cNvSpPr>
          <p:nvPr>
            <p:ph type="body" sz="quarter" idx="18"/>
          </p:nvPr>
        </p:nvSpPr>
        <p:spPr/>
        <p:txBody>
          <a:bodyPr/>
          <a:lstStyle/>
          <a:p>
            <a:r>
              <a:rPr lang="en-GB" dirty="0"/>
              <a:t>s.4</a:t>
            </a:r>
          </a:p>
          <a:p>
            <a:r>
              <a:rPr lang="en-GB" dirty="0"/>
              <a:t>DPA 1972</a:t>
            </a:r>
          </a:p>
        </p:txBody>
      </p:sp>
    </p:spTree>
    <p:extLst>
      <p:ext uri="{BB962C8B-B14F-4D97-AF65-F5344CB8AC3E}">
        <p14:creationId xmlns:p14="http://schemas.microsoft.com/office/powerpoint/2010/main" val="36379632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ECFABD-9176-8BB1-2F01-83C9EE410D39}"/>
              </a:ext>
            </a:extLst>
          </p:cNvPr>
          <p:cNvSpPr>
            <a:spLocks noGrp="1"/>
          </p:cNvSpPr>
          <p:nvPr>
            <p:ph type="body" sz="quarter" idx="10"/>
          </p:nvPr>
        </p:nvSpPr>
        <p:spPr/>
        <p:txBody>
          <a:bodyPr/>
          <a:lstStyle/>
          <a:p>
            <a:pPr marL="285750" indent="-285750">
              <a:buFont typeface="Arial" panose="020B0604020202020204" pitchFamily="34" charset="0"/>
              <a:buChar char="•"/>
            </a:pPr>
            <a:r>
              <a:rPr lang="en-GB" sz="1600" dirty="0"/>
              <a:t>What was reported? When? How?</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Who attended the property?</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What specifically did they find?</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What did they do? When?</a:t>
            </a:r>
          </a:p>
        </p:txBody>
      </p:sp>
      <p:sp>
        <p:nvSpPr>
          <p:cNvPr id="3" name="Text Placeholder 2">
            <a:extLst>
              <a:ext uri="{FF2B5EF4-FFF2-40B4-BE49-F238E27FC236}">
                <a16:creationId xmlns:a16="http://schemas.microsoft.com/office/drawing/2014/main" id="{DB5721F9-5737-2299-E601-8A5ABBAB38E8}"/>
              </a:ext>
            </a:extLst>
          </p:cNvPr>
          <p:cNvSpPr>
            <a:spLocks noGrp="1"/>
          </p:cNvSpPr>
          <p:nvPr>
            <p:ph type="body" sz="quarter" idx="12"/>
          </p:nvPr>
        </p:nvSpPr>
        <p:spPr/>
        <p:txBody>
          <a:bodyPr/>
          <a:lstStyle/>
          <a:p>
            <a:r>
              <a:rPr lang="en-GB" dirty="0"/>
              <a:t>It’s all about the records!</a:t>
            </a:r>
          </a:p>
        </p:txBody>
      </p:sp>
      <p:sp>
        <p:nvSpPr>
          <p:cNvPr id="4" name="Text Placeholder 3">
            <a:extLst>
              <a:ext uri="{FF2B5EF4-FFF2-40B4-BE49-F238E27FC236}">
                <a16:creationId xmlns:a16="http://schemas.microsoft.com/office/drawing/2014/main" id="{D7B1B71E-282D-4235-94C9-7FF02927B0CA}"/>
              </a:ext>
            </a:extLst>
          </p:cNvPr>
          <p:cNvSpPr>
            <a:spLocks noGrp="1"/>
          </p:cNvSpPr>
          <p:nvPr>
            <p:ph type="body" sz="quarter" idx="13"/>
          </p:nvPr>
        </p:nvSpPr>
        <p:spPr/>
        <p:txBody>
          <a:bodyPr/>
          <a:lstStyle/>
          <a:p>
            <a:endParaRPr lang="en-GB" dirty="0"/>
          </a:p>
        </p:txBody>
      </p:sp>
      <p:sp>
        <p:nvSpPr>
          <p:cNvPr id="8" name="Text Placeholder 7">
            <a:extLst>
              <a:ext uri="{FF2B5EF4-FFF2-40B4-BE49-F238E27FC236}">
                <a16:creationId xmlns:a16="http://schemas.microsoft.com/office/drawing/2014/main" id="{00392C5A-E8E4-06A5-C65A-7C5F363C1E50}"/>
              </a:ext>
            </a:extLst>
          </p:cNvPr>
          <p:cNvSpPr>
            <a:spLocks noGrp="1"/>
          </p:cNvSpPr>
          <p:nvPr>
            <p:ph type="body" sz="quarter" idx="14"/>
          </p:nvPr>
        </p:nvSpPr>
        <p:spPr/>
        <p:txBody>
          <a:bodyPr/>
          <a:lstStyle/>
          <a:p>
            <a:pPr marL="285750" indent="-285750">
              <a:buFont typeface="Arial" panose="020B0604020202020204" pitchFamily="34" charset="0"/>
              <a:buChar char="•"/>
            </a:pPr>
            <a:r>
              <a:rPr lang="en-GB" sz="1600" dirty="0"/>
              <a:t>What was the condition after the works?</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What proof that the job was done properly? </a:t>
            </a:r>
          </a:p>
          <a:p>
            <a:pPr marL="644525" lvl="2" indent="-285750"/>
            <a:r>
              <a:rPr lang="en-GB" sz="1600" dirty="0"/>
              <a:t>Photos?</a:t>
            </a:r>
          </a:p>
          <a:p>
            <a:pPr marL="644525" lvl="2" indent="-285750"/>
            <a:r>
              <a:rPr lang="en-GB" sz="1600" dirty="0"/>
              <a:t>Tenant sign-off?</a:t>
            </a:r>
          </a:p>
        </p:txBody>
      </p:sp>
      <p:sp>
        <p:nvSpPr>
          <p:cNvPr id="9" name="Text Placeholder 8">
            <a:extLst>
              <a:ext uri="{FF2B5EF4-FFF2-40B4-BE49-F238E27FC236}">
                <a16:creationId xmlns:a16="http://schemas.microsoft.com/office/drawing/2014/main" id="{044D30EB-6064-1F6E-C579-7838559FF0BE}"/>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2990272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0ACA8D-DF96-C4AF-771B-E5DC39FC4287}"/>
              </a:ext>
            </a:extLst>
          </p:cNvPr>
          <p:cNvSpPr>
            <a:spLocks noGrp="1"/>
          </p:cNvSpPr>
          <p:nvPr>
            <p:ph type="body" sz="quarter" idx="12"/>
          </p:nvPr>
        </p:nvSpPr>
        <p:spPr/>
        <p:txBody>
          <a:bodyPr/>
          <a:lstStyle/>
          <a:p>
            <a:r>
              <a:rPr lang="en-GB" dirty="0"/>
              <a:t>Common issues</a:t>
            </a:r>
          </a:p>
        </p:txBody>
      </p:sp>
      <p:sp>
        <p:nvSpPr>
          <p:cNvPr id="4" name="Text Placeholder 3">
            <a:extLst>
              <a:ext uri="{FF2B5EF4-FFF2-40B4-BE49-F238E27FC236}">
                <a16:creationId xmlns:a16="http://schemas.microsoft.com/office/drawing/2014/main" id="{286E59B0-E713-11BD-0152-730A16191BB3}"/>
              </a:ext>
            </a:extLst>
          </p:cNvPr>
          <p:cNvSpPr>
            <a:spLocks noGrp="1"/>
          </p:cNvSpPr>
          <p:nvPr>
            <p:ph type="body" sz="quarter" idx="13"/>
          </p:nvPr>
        </p:nvSpPr>
        <p:spPr/>
        <p:txBody>
          <a:bodyPr/>
          <a:lstStyle/>
          <a:p>
            <a:r>
              <a:rPr lang="en-GB" dirty="0"/>
              <a:t>Causation</a:t>
            </a:r>
          </a:p>
        </p:txBody>
      </p:sp>
      <p:sp>
        <p:nvSpPr>
          <p:cNvPr id="8" name="Text Placeholder 7">
            <a:extLst>
              <a:ext uri="{FF2B5EF4-FFF2-40B4-BE49-F238E27FC236}">
                <a16:creationId xmlns:a16="http://schemas.microsoft.com/office/drawing/2014/main" id="{F3156A39-AA65-08EC-4220-DDFDC04BE034}"/>
              </a:ext>
            </a:extLst>
          </p:cNvPr>
          <p:cNvSpPr>
            <a:spLocks noGrp="1"/>
          </p:cNvSpPr>
          <p:nvPr>
            <p:ph type="body" sz="quarter" idx="15"/>
          </p:nvPr>
        </p:nvSpPr>
        <p:spPr/>
        <p:txBody>
          <a:bodyPr/>
          <a:lstStyle/>
          <a:p>
            <a:r>
              <a:rPr lang="en-GB" dirty="0"/>
              <a:t>Recurrent problems</a:t>
            </a:r>
          </a:p>
        </p:txBody>
      </p:sp>
      <p:sp>
        <p:nvSpPr>
          <p:cNvPr id="2" name="Text Placeholder 1">
            <a:extLst>
              <a:ext uri="{FF2B5EF4-FFF2-40B4-BE49-F238E27FC236}">
                <a16:creationId xmlns:a16="http://schemas.microsoft.com/office/drawing/2014/main" id="{C47D399D-4C6F-04C0-468E-0B1D2FB1232F}"/>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178301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ECFABD-9176-8BB1-2F01-83C9EE410D39}"/>
              </a:ext>
            </a:extLst>
          </p:cNvPr>
          <p:cNvSpPr>
            <a:spLocks noGrp="1"/>
          </p:cNvSpPr>
          <p:nvPr>
            <p:ph type="body" sz="quarter" idx="10"/>
          </p:nvPr>
        </p:nvSpPr>
        <p:spPr/>
        <p:txBody>
          <a:bodyPr/>
          <a:lstStyle/>
          <a:p>
            <a:endParaRPr lang="en-GB" dirty="0"/>
          </a:p>
        </p:txBody>
      </p:sp>
      <p:sp>
        <p:nvSpPr>
          <p:cNvPr id="3" name="Text Placeholder 2">
            <a:extLst>
              <a:ext uri="{FF2B5EF4-FFF2-40B4-BE49-F238E27FC236}">
                <a16:creationId xmlns:a16="http://schemas.microsoft.com/office/drawing/2014/main" id="{DB5721F9-5737-2299-E601-8A5ABBAB38E8}"/>
              </a:ext>
            </a:extLst>
          </p:cNvPr>
          <p:cNvSpPr>
            <a:spLocks noGrp="1"/>
          </p:cNvSpPr>
          <p:nvPr>
            <p:ph type="body" sz="quarter" idx="12"/>
          </p:nvPr>
        </p:nvSpPr>
        <p:spPr/>
        <p:txBody>
          <a:bodyPr/>
          <a:lstStyle/>
          <a:p>
            <a:r>
              <a:rPr lang="en-GB" dirty="0"/>
              <a:t>Records</a:t>
            </a:r>
          </a:p>
        </p:txBody>
      </p:sp>
      <p:sp>
        <p:nvSpPr>
          <p:cNvPr id="4" name="Text Placeholder 3">
            <a:extLst>
              <a:ext uri="{FF2B5EF4-FFF2-40B4-BE49-F238E27FC236}">
                <a16:creationId xmlns:a16="http://schemas.microsoft.com/office/drawing/2014/main" id="{D7B1B71E-282D-4235-94C9-7FF02927B0CA}"/>
              </a:ext>
            </a:extLst>
          </p:cNvPr>
          <p:cNvSpPr>
            <a:spLocks noGrp="1"/>
          </p:cNvSpPr>
          <p:nvPr>
            <p:ph type="body" sz="quarter" idx="13"/>
          </p:nvPr>
        </p:nvSpPr>
        <p:spPr/>
        <p:txBody>
          <a:bodyPr/>
          <a:lstStyle/>
          <a:p>
            <a:r>
              <a:rPr lang="en-GB" dirty="0"/>
              <a:t>Who?</a:t>
            </a:r>
          </a:p>
        </p:txBody>
      </p:sp>
      <p:sp>
        <p:nvSpPr>
          <p:cNvPr id="8" name="Text Placeholder 7">
            <a:extLst>
              <a:ext uri="{FF2B5EF4-FFF2-40B4-BE49-F238E27FC236}">
                <a16:creationId xmlns:a16="http://schemas.microsoft.com/office/drawing/2014/main" id="{00392C5A-E8E4-06A5-C65A-7C5F363C1E50}"/>
              </a:ext>
            </a:extLst>
          </p:cNvPr>
          <p:cNvSpPr>
            <a:spLocks noGrp="1"/>
          </p:cNvSpPr>
          <p:nvPr>
            <p:ph type="body" sz="quarter" idx="14"/>
          </p:nvPr>
        </p:nvSpPr>
        <p:spPr/>
        <p:txBody>
          <a:bodyPr/>
          <a:lstStyle/>
          <a:p>
            <a:endParaRPr lang="en-GB"/>
          </a:p>
        </p:txBody>
      </p:sp>
      <p:sp>
        <p:nvSpPr>
          <p:cNvPr id="9" name="Text Placeholder 8">
            <a:extLst>
              <a:ext uri="{FF2B5EF4-FFF2-40B4-BE49-F238E27FC236}">
                <a16:creationId xmlns:a16="http://schemas.microsoft.com/office/drawing/2014/main" id="{044D30EB-6064-1F6E-C579-7838559FF0BE}"/>
              </a:ext>
            </a:extLst>
          </p:cNvPr>
          <p:cNvSpPr>
            <a:spLocks noGrp="1"/>
          </p:cNvSpPr>
          <p:nvPr>
            <p:ph type="body" sz="quarter" idx="15"/>
          </p:nvPr>
        </p:nvSpPr>
        <p:spPr>
          <a:xfrm>
            <a:off x="4631575" y="1575566"/>
            <a:ext cx="3806825" cy="444500"/>
          </a:xfrm>
        </p:spPr>
        <p:txBody>
          <a:bodyPr/>
          <a:lstStyle/>
          <a:p>
            <a:r>
              <a:rPr lang="en-GB" dirty="0"/>
              <a:t>How?</a:t>
            </a:r>
          </a:p>
        </p:txBody>
      </p:sp>
      <p:pic>
        <p:nvPicPr>
          <p:cNvPr id="17" name="Content Placeholder 7">
            <a:extLst>
              <a:ext uri="{FF2B5EF4-FFF2-40B4-BE49-F238E27FC236}">
                <a16:creationId xmlns:a16="http://schemas.microsoft.com/office/drawing/2014/main" id="{6A3FFF0C-8450-3FD3-2679-38C0FC11E33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72942" y="2134357"/>
            <a:ext cx="996957" cy="1960351"/>
          </a:xfrm>
          <a:prstGeom prst="rect">
            <a:avLst/>
          </a:prstGeom>
        </p:spPr>
      </p:pic>
      <p:pic>
        <p:nvPicPr>
          <p:cNvPr id="18" name="Picture 17">
            <a:extLst>
              <a:ext uri="{FF2B5EF4-FFF2-40B4-BE49-F238E27FC236}">
                <a16:creationId xmlns:a16="http://schemas.microsoft.com/office/drawing/2014/main" id="{6277211F-9904-3B96-C4C5-0928356096F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528729" y="2135125"/>
            <a:ext cx="1555243" cy="1106341"/>
          </a:xfrm>
          <a:prstGeom prst="rect">
            <a:avLst/>
          </a:prstGeom>
        </p:spPr>
      </p:pic>
      <p:pic>
        <p:nvPicPr>
          <p:cNvPr id="19" name="Picture 18">
            <a:extLst>
              <a:ext uri="{FF2B5EF4-FFF2-40B4-BE49-F238E27FC236}">
                <a16:creationId xmlns:a16="http://schemas.microsoft.com/office/drawing/2014/main" id="{48EA5F65-DC1A-32D8-5E22-CF7F257C282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528729" y="3343148"/>
            <a:ext cx="1618503" cy="1106341"/>
          </a:xfrm>
          <a:prstGeom prst="rect">
            <a:avLst/>
          </a:prstGeom>
        </p:spPr>
      </p:pic>
      <p:pic>
        <p:nvPicPr>
          <p:cNvPr id="20" name="Picture 19" descr="A black camera with a lens&#10;&#10;Description automatically generated with low confidence">
            <a:extLst>
              <a:ext uri="{FF2B5EF4-FFF2-40B4-BE49-F238E27FC236}">
                <a16:creationId xmlns:a16="http://schemas.microsoft.com/office/drawing/2014/main" id="{E3D66DF5-9770-C837-0D0C-DF43CEC27E82}"/>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664425" y="2113636"/>
            <a:ext cx="1582573" cy="1055049"/>
          </a:xfrm>
          <a:prstGeom prst="rect">
            <a:avLst/>
          </a:prstGeom>
        </p:spPr>
      </p:pic>
      <p:pic>
        <p:nvPicPr>
          <p:cNvPr id="21" name="Picture 20">
            <a:extLst>
              <a:ext uri="{FF2B5EF4-FFF2-40B4-BE49-F238E27FC236}">
                <a16:creationId xmlns:a16="http://schemas.microsoft.com/office/drawing/2014/main" id="{882A9F2F-E205-FCFD-05FD-EDC3F38BE4A0}"/>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6832943" y="2134357"/>
            <a:ext cx="1031971" cy="1055050"/>
          </a:xfrm>
          <a:prstGeom prst="rect">
            <a:avLst/>
          </a:prstGeom>
        </p:spPr>
      </p:pic>
      <p:pic>
        <p:nvPicPr>
          <p:cNvPr id="22" name="Picture 21">
            <a:extLst>
              <a:ext uri="{FF2B5EF4-FFF2-40B4-BE49-F238E27FC236}">
                <a16:creationId xmlns:a16="http://schemas.microsoft.com/office/drawing/2014/main" id="{59BB2F9A-478A-54D6-8DFD-DB4FBBA2B00A}"/>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4702905" y="3263623"/>
            <a:ext cx="1136029" cy="1136029"/>
          </a:xfrm>
          <a:prstGeom prst="rect">
            <a:avLst/>
          </a:prstGeom>
        </p:spPr>
      </p:pic>
      <p:pic>
        <p:nvPicPr>
          <p:cNvPr id="23" name="Picture 22">
            <a:extLst>
              <a:ext uri="{FF2B5EF4-FFF2-40B4-BE49-F238E27FC236}">
                <a16:creationId xmlns:a16="http://schemas.microsoft.com/office/drawing/2014/main" id="{DDCBF4E6-7C77-40C8-5647-3285946243BD}"/>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5945258" y="3309139"/>
            <a:ext cx="1101652" cy="1090513"/>
          </a:xfrm>
          <a:prstGeom prst="rect">
            <a:avLst/>
          </a:prstGeom>
        </p:spPr>
      </p:pic>
      <p:pic>
        <p:nvPicPr>
          <p:cNvPr id="24" name="Picture 23" descr="A close-up of a book&#10;&#10;Description automatically generated with low confidence">
            <a:extLst>
              <a:ext uri="{FF2B5EF4-FFF2-40B4-BE49-F238E27FC236}">
                <a16:creationId xmlns:a16="http://schemas.microsoft.com/office/drawing/2014/main" id="{1F99DAF6-EBA4-CF3B-FFDF-DF3C593FEC31}"/>
              </a:ext>
            </a:extLst>
          </p:cNvPr>
          <p:cNvPicPr>
            <a:picLocks noChangeAspect="1"/>
          </p:cNvPicPr>
          <p:nvPr/>
        </p:nvPicPr>
        <p:blipFill>
          <a:blip r:embed="rId16">
            <a:extLst>
              <a:ext uri="{837473B0-CC2E-450A-ABE3-18F120FF3D39}">
                <a1611:picAttrSrcUrl xmlns:a1611="http://schemas.microsoft.com/office/drawing/2016/11/main" r:id="rId17"/>
              </a:ext>
            </a:extLst>
          </a:blip>
          <a:stretch>
            <a:fillRect/>
          </a:stretch>
        </p:blipFill>
        <p:spPr>
          <a:xfrm>
            <a:off x="7188549" y="3378533"/>
            <a:ext cx="1082509" cy="951723"/>
          </a:xfrm>
          <a:prstGeom prst="rect">
            <a:avLst/>
          </a:prstGeom>
        </p:spPr>
      </p:pic>
    </p:spTree>
    <p:extLst>
      <p:ext uri="{BB962C8B-B14F-4D97-AF65-F5344CB8AC3E}">
        <p14:creationId xmlns:p14="http://schemas.microsoft.com/office/powerpoint/2010/main" val="24152386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2FAB979-53CD-00D6-5CF3-CBFECF82374B}"/>
              </a:ext>
            </a:extLst>
          </p:cNvPr>
          <p:cNvSpPr>
            <a:spLocks noGrp="1"/>
          </p:cNvSpPr>
          <p:nvPr>
            <p:ph type="body" sz="quarter" idx="12"/>
          </p:nvPr>
        </p:nvSpPr>
        <p:spPr/>
        <p:txBody>
          <a:bodyPr/>
          <a:lstStyle/>
          <a:p>
            <a:r>
              <a:rPr lang="en-GB" dirty="0"/>
              <a:t>Delays?</a:t>
            </a:r>
          </a:p>
        </p:txBody>
      </p:sp>
      <p:sp>
        <p:nvSpPr>
          <p:cNvPr id="6" name="Text Placeholder 5">
            <a:extLst>
              <a:ext uri="{FF2B5EF4-FFF2-40B4-BE49-F238E27FC236}">
                <a16:creationId xmlns:a16="http://schemas.microsoft.com/office/drawing/2014/main" id="{173D78F9-DFA2-1A63-99E3-D07624A6CA56}"/>
              </a:ext>
            </a:extLst>
          </p:cNvPr>
          <p:cNvSpPr>
            <a:spLocks noGrp="1"/>
          </p:cNvSpPr>
          <p:nvPr>
            <p:ph type="body" sz="quarter" idx="13"/>
          </p:nvPr>
        </p:nvSpPr>
        <p:spPr/>
        <p:txBody>
          <a:bodyPr/>
          <a:lstStyle/>
          <a:p>
            <a:r>
              <a:rPr lang="en-GB" dirty="0"/>
              <a:t>Scale of works</a:t>
            </a:r>
          </a:p>
        </p:txBody>
      </p:sp>
      <p:sp>
        <p:nvSpPr>
          <p:cNvPr id="7" name="Text Placeholder 6">
            <a:extLst>
              <a:ext uri="{FF2B5EF4-FFF2-40B4-BE49-F238E27FC236}">
                <a16:creationId xmlns:a16="http://schemas.microsoft.com/office/drawing/2014/main" id="{2B1881E0-664E-C224-6F19-03C5896CB86F}"/>
              </a:ext>
            </a:extLst>
          </p:cNvPr>
          <p:cNvSpPr>
            <a:spLocks noGrp="1"/>
          </p:cNvSpPr>
          <p:nvPr>
            <p:ph type="body" sz="quarter" idx="14"/>
          </p:nvPr>
        </p:nvSpPr>
        <p:spPr/>
        <p:txBody>
          <a:bodyPr/>
          <a:lstStyle/>
          <a:p>
            <a:r>
              <a:rPr lang="en-GB" dirty="0"/>
              <a:t>Parts/</a:t>
            </a:r>
          </a:p>
          <a:p>
            <a:r>
              <a:rPr lang="en-GB" sz="1800" dirty="0"/>
              <a:t>equipment</a:t>
            </a:r>
          </a:p>
        </p:txBody>
      </p:sp>
      <p:sp>
        <p:nvSpPr>
          <p:cNvPr id="8" name="Text Placeholder 7">
            <a:extLst>
              <a:ext uri="{FF2B5EF4-FFF2-40B4-BE49-F238E27FC236}">
                <a16:creationId xmlns:a16="http://schemas.microsoft.com/office/drawing/2014/main" id="{3CCA1716-A340-3779-45C3-88080E32F90B}"/>
              </a:ext>
            </a:extLst>
          </p:cNvPr>
          <p:cNvSpPr>
            <a:spLocks noGrp="1"/>
          </p:cNvSpPr>
          <p:nvPr>
            <p:ph type="body" sz="quarter" idx="15"/>
          </p:nvPr>
        </p:nvSpPr>
        <p:spPr/>
        <p:txBody>
          <a:bodyPr/>
          <a:lstStyle/>
          <a:p>
            <a:r>
              <a:rPr lang="en-GB" sz="1400" dirty="0"/>
              <a:t>Further investigations</a:t>
            </a:r>
          </a:p>
        </p:txBody>
      </p:sp>
      <p:sp>
        <p:nvSpPr>
          <p:cNvPr id="9" name="Text Placeholder 8">
            <a:extLst>
              <a:ext uri="{FF2B5EF4-FFF2-40B4-BE49-F238E27FC236}">
                <a16:creationId xmlns:a16="http://schemas.microsoft.com/office/drawing/2014/main" id="{AEED3DC5-06E5-B902-CB5C-75A3DB18057A}"/>
              </a:ext>
            </a:extLst>
          </p:cNvPr>
          <p:cNvSpPr>
            <a:spLocks noGrp="1"/>
          </p:cNvSpPr>
          <p:nvPr>
            <p:ph type="body" sz="quarter" idx="19"/>
          </p:nvPr>
        </p:nvSpPr>
        <p:spPr/>
        <p:txBody>
          <a:bodyPr/>
          <a:lstStyle/>
          <a:p>
            <a:r>
              <a:rPr lang="en-GB" dirty="0"/>
              <a:t>Access</a:t>
            </a:r>
          </a:p>
        </p:txBody>
      </p:sp>
    </p:spTree>
    <p:extLst>
      <p:ext uri="{BB962C8B-B14F-4D97-AF65-F5344CB8AC3E}">
        <p14:creationId xmlns:p14="http://schemas.microsoft.com/office/powerpoint/2010/main" val="39704153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546E25-B095-4825-0139-F2DE762A5A7B}"/>
              </a:ext>
            </a:extLst>
          </p:cNvPr>
          <p:cNvSpPr>
            <a:spLocks noGrp="1"/>
          </p:cNvSpPr>
          <p:nvPr>
            <p:ph type="body" sz="quarter" idx="10"/>
          </p:nvPr>
        </p:nvSpPr>
        <p:spPr/>
        <p:txBody>
          <a:bodyPr/>
          <a:lstStyle/>
          <a:p>
            <a:pPr marL="285750" indent="-285750">
              <a:buFont typeface="Arial" panose="020B0604020202020204" pitchFamily="34" charset="0"/>
              <a:buChar char="•"/>
            </a:pPr>
            <a:r>
              <a:rPr lang="en-GB" sz="2000" dirty="0"/>
              <a:t>The best time?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Internal or external</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Costs </a:t>
            </a:r>
          </a:p>
          <a:p>
            <a:pPr marL="285750" indent="-285750">
              <a:buFont typeface="Arial" panose="020B0604020202020204" pitchFamily="34" charset="0"/>
              <a:buChar char="•"/>
            </a:pPr>
            <a:endParaRPr lang="en-GB" sz="2000" dirty="0"/>
          </a:p>
        </p:txBody>
      </p:sp>
      <p:sp>
        <p:nvSpPr>
          <p:cNvPr id="3" name="Text Placeholder 2">
            <a:extLst>
              <a:ext uri="{FF2B5EF4-FFF2-40B4-BE49-F238E27FC236}">
                <a16:creationId xmlns:a16="http://schemas.microsoft.com/office/drawing/2014/main" id="{5D6EECC9-467D-7F19-AC2B-5C9F384DBCDF}"/>
              </a:ext>
            </a:extLst>
          </p:cNvPr>
          <p:cNvSpPr>
            <a:spLocks noGrp="1"/>
          </p:cNvSpPr>
          <p:nvPr>
            <p:ph type="body" sz="quarter" idx="11"/>
          </p:nvPr>
        </p:nvSpPr>
        <p:spPr/>
        <p:txBody>
          <a:bodyPr/>
          <a:lstStyle/>
          <a:p>
            <a:endParaRPr lang="en-GB"/>
          </a:p>
        </p:txBody>
      </p:sp>
      <p:sp>
        <p:nvSpPr>
          <p:cNvPr id="4" name="Text Placeholder 3">
            <a:extLst>
              <a:ext uri="{FF2B5EF4-FFF2-40B4-BE49-F238E27FC236}">
                <a16:creationId xmlns:a16="http://schemas.microsoft.com/office/drawing/2014/main" id="{CA043BDE-6BC8-F1D5-710B-B3893E045B06}"/>
              </a:ext>
            </a:extLst>
          </p:cNvPr>
          <p:cNvSpPr>
            <a:spLocks noGrp="1"/>
          </p:cNvSpPr>
          <p:nvPr>
            <p:ph type="body" sz="quarter" idx="12"/>
          </p:nvPr>
        </p:nvSpPr>
        <p:spPr/>
        <p:txBody>
          <a:bodyPr/>
          <a:lstStyle/>
          <a:p>
            <a:r>
              <a:rPr lang="en-GB" dirty="0"/>
              <a:t>Legal advice</a:t>
            </a:r>
          </a:p>
        </p:txBody>
      </p:sp>
      <p:pic>
        <p:nvPicPr>
          <p:cNvPr id="6" name="Graphic 5" descr="Judge female outline">
            <a:extLst>
              <a:ext uri="{FF2B5EF4-FFF2-40B4-BE49-F238E27FC236}">
                <a16:creationId xmlns:a16="http://schemas.microsoft.com/office/drawing/2014/main" id="{94F556A9-9B6F-22CC-D890-C48AB6E92C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63237" y="2064974"/>
            <a:ext cx="1955494" cy="1955494"/>
          </a:xfrm>
          <a:prstGeom prst="rect">
            <a:avLst/>
          </a:prstGeom>
        </p:spPr>
      </p:pic>
    </p:spTree>
    <p:extLst>
      <p:ext uri="{BB962C8B-B14F-4D97-AF65-F5344CB8AC3E}">
        <p14:creationId xmlns:p14="http://schemas.microsoft.com/office/powerpoint/2010/main" val="3868830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52D192F-E39E-DE8C-AC49-A75B9414C8F9}"/>
              </a:ext>
            </a:extLst>
          </p:cNvPr>
          <p:cNvSpPr>
            <a:spLocks noGrp="1"/>
          </p:cNvSpPr>
          <p:nvPr>
            <p:ph type="body" sz="quarter" idx="12"/>
          </p:nvPr>
        </p:nvSpPr>
        <p:spPr/>
        <p:txBody>
          <a:bodyPr/>
          <a:lstStyle/>
          <a:p>
            <a:r>
              <a:rPr lang="en-GB" dirty="0"/>
              <a:t>Advisory panel (clause 2)</a:t>
            </a:r>
          </a:p>
          <a:p>
            <a:endParaRPr lang="en-GB" dirty="0"/>
          </a:p>
          <a:p>
            <a:endParaRPr lang="en-GB" dirty="0"/>
          </a:p>
        </p:txBody>
      </p:sp>
      <p:sp>
        <p:nvSpPr>
          <p:cNvPr id="6" name="Text Placeholder 5">
            <a:extLst>
              <a:ext uri="{FF2B5EF4-FFF2-40B4-BE49-F238E27FC236}">
                <a16:creationId xmlns:a16="http://schemas.microsoft.com/office/drawing/2014/main" id="{E501A618-C1AB-7C43-75E3-653D2F89994B}"/>
              </a:ext>
            </a:extLst>
          </p:cNvPr>
          <p:cNvSpPr>
            <a:spLocks noGrp="1"/>
          </p:cNvSpPr>
          <p:nvPr>
            <p:ph type="body" sz="quarter" idx="13"/>
          </p:nvPr>
        </p:nvSpPr>
        <p:spPr/>
        <p:txBody>
          <a:bodyPr/>
          <a:lstStyle/>
          <a:p>
            <a:r>
              <a:rPr lang="en-GB" sz="1600" dirty="0">
                <a:solidFill>
                  <a:srgbClr val="FFFF00"/>
                </a:solidFill>
              </a:rPr>
              <a:t>Information and advice</a:t>
            </a:r>
          </a:p>
        </p:txBody>
      </p:sp>
      <p:sp>
        <p:nvSpPr>
          <p:cNvPr id="7" name="Text Placeholder 6">
            <a:extLst>
              <a:ext uri="{FF2B5EF4-FFF2-40B4-BE49-F238E27FC236}">
                <a16:creationId xmlns:a16="http://schemas.microsoft.com/office/drawing/2014/main" id="{FC468637-E998-51A0-0557-47235A6EE439}"/>
              </a:ext>
            </a:extLst>
          </p:cNvPr>
          <p:cNvSpPr>
            <a:spLocks noGrp="1"/>
          </p:cNvSpPr>
          <p:nvPr>
            <p:ph type="body" sz="quarter" idx="14"/>
          </p:nvPr>
        </p:nvSpPr>
        <p:spPr/>
        <p:txBody>
          <a:bodyPr/>
          <a:lstStyle/>
          <a:p>
            <a:r>
              <a:rPr lang="en-GB" dirty="0"/>
              <a:t>Secured creditors</a:t>
            </a:r>
          </a:p>
        </p:txBody>
      </p:sp>
      <p:sp>
        <p:nvSpPr>
          <p:cNvPr id="8" name="Text Placeholder 7">
            <a:extLst>
              <a:ext uri="{FF2B5EF4-FFF2-40B4-BE49-F238E27FC236}">
                <a16:creationId xmlns:a16="http://schemas.microsoft.com/office/drawing/2014/main" id="{38F89188-A3F4-BA2B-8368-8CBEF68B0089}"/>
              </a:ext>
            </a:extLst>
          </p:cNvPr>
          <p:cNvSpPr>
            <a:spLocks noGrp="1"/>
          </p:cNvSpPr>
          <p:nvPr>
            <p:ph type="body" sz="quarter" idx="15"/>
          </p:nvPr>
        </p:nvSpPr>
        <p:spPr/>
        <p:txBody>
          <a:bodyPr/>
          <a:lstStyle/>
          <a:p>
            <a:r>
              <a:rPr lang="en-GB" sz="1800" dirty="0"/>
              <a:t>Registered providers</a:t>
            </a:r>
          </a:p>
        </p:txBody>
      </p:sp>
      <p:sp>
        <p:nvSpPr>
          <p:cNvPr id="9" name="Text Placeholder 8">
            <a:extLst>
              <a:ext uri="{FF2B5EF4-FFF2-40B4-BE49-F238E27FC236}">
                <a16:creationId xmlns:a16="http://schemas.microsoft.com/office/drawing/2014/main" id="{1A3B574C-8DE7-5939-18BC-AE59E5E6A2E4}"/>
              </a:ext>
            </a:extLst>
          </p:cNvPr>
          <p:cNvSpPr>
            <a:spLocks noGrp="1"/>
          </p:cNvSpPr>
          <p:nvPr>
            <p:ph type="body" sz="quarter" idx="19"/>
          </p:nvPr>
        </p:nvSpPr>
        <p:spPr/>
        <p:txBody>
          <a:bodyPr/>
          <a:lstStyle/>
          <a:p>
            <a:r>
              <a:rPr lang="en-GB" dirty="0"/>
              <a:t>Tenants</a:t>
            </a:r>
          </a:p>
        </p:txBody>
      </p:sp>
      <p:sp>
        <p:nvSpPr>
          <p:cNvPr id="10" name="Text Placeholder 9">
            <a:extLst>
              <a:ext uri="{FF2B5EF4-FFF2-40B4-BE49-F238E27FC236}">
                <a16:creationId xmlns:a16="http://schemas.microsoft.com/office/drawing/2014/main" id="{FC330CF5-C347-4F35-06BA-89E38E37BBC6}"/>
              </a:ext>
            </a:extLst>
          </p:cNvPr>
          <p:cNvSpPr>
            <a:spLocks noGrp="1"/>
          </p:cNvSpPr>
          <p:nvPr>
            <p:ph type="body" sz="quarter" idx="20"/>
          </p:nvPr>
        </p:nvSpPr>
        <p:spPr/>
        <p:txBody>
          <a:bodyPr/>
          <a:lstStyle/>
          <a:p>
            <a:r>
              <a:rPr lang="en-GB" dirty="0"/>
              <a:t>LHAs</a:t>
            </a:r>
          </a:p>
        </p:txBody>
      </p:sp>
      <p:sp>
        <p:nvSpPr>
          <p:cNvPr id="11" name="Text Placeholder 10">
            <a:extLst>
              <a:ext uri="{FF2B5EF4-FFF2-40B4-BE49-F238E27FC236}">
                <a16:creationId xmlns:a16="http://schemas.microsoft.com/office/drawing/2014/main" id="{2BDCD8E6-38B4-72EC-7EA0-A5581C018B85}"/>
              </a:ext>
            </a:extLst>
          </p:cNvPr>
          <p:cNvSpPr>
            <a:spLocks noGrp="1"/>
          </p:cNvSpPr>
          <p:nvPr>
            <p:ph type="body" sz="quarter" idx="21"/>
          </p:nvPr>
        </p:nvSpPr>
        <p:spPr/>
        <p:txBody>
          <a:bodyPr/>
          <a:lstStyle/>
          <a:p>
            <a:r>
              <a:rPr lang="en-GB" dirty="0"/>
              <a:t>HCA</a:t>
            </a:r>
          </a:p>
        </p:txBody>
      </p:sp>
      <p:sp>
        <p:nvSpPr>
          <p:cNvPr id="12" name="Text Placeholder 11">
            <a:extLst>
              <a:ext uri="{FF2B5EF4-FFF2-40B4-BE49-F238E27FC236}">
                <a16:creationId xmlns:a16="http://schemas.microsoft.com/office/drawing/2014/main" id="{471157E8-AC52-AE05-715B-45D7DC8DFF28}"/>
              </a:ext>
            </a:extLst>
          </p:cNvPr>
          <p:cNvSpPr>
            <a:spLocks noGrp="1"/>
          </p:cNvSpPr>
          <p:nvPr>
            <p:ph type="body" sz="quarter" idx="22"/>
          </p:nvPr>
        </p:nvSpPr>
        <p:spPr/>
        <p:txBody>
          <a:bodyPr/>
          <a:lstStyle/>
          <a:p>
            <a:r>
              <a:rPr lang="en-GB" dirty="0"/>
              <a:t>GLA</a:t>
            </a:r>
          </a:p>
        </p:txBody>
      </p:sp>
      <p:sp>
        <p:nvSpPr>
          <p:cNvPr id="13" name="Text Placeholder 12">
            <a:extLst>
              <a:ext uri="{FF2B5EF4-FFF2-40B4-BE49-F238E27FC236}">
                <a16:creationId xmlns:a16="http://schemas.microsoft.com/office/drawing/2014/main" id="{0A2BD81C-6A36-B8BE-0E70-C00335BFE0FA}"/>
              </a:ext>
            </a:extLst>
          </p:cNvPr>
          <p:cNvSpPr>
            <a:spLocks noGrp="1"/>
          </p:cNvSpPr>
          <p:nvPr>
            <p:ph type="body" sz="quarter" idx="23"/>
          </p:nvPr>
        </p:nvSpPr>
        <p:spPr/>
        <p:txBody>
          <a:bodyPr/>
          <a:lstStyle/>
          <a:p>
            <a:r>
              <a:rPr lang="en-GB" dirty="0"/>
              <a:t>Secretary of State</a:t>
            </a:r>
          </a:p>
        </p:txBody>
      </p:sp>
    </p:spTree>
    <p:extLst>
      <p:ext uri="{BB962C8B-B14F-4D97-AF65-F5344CB8AC3E}">
        <p14:creationId xmlns:p14="http://schemas.microsoft.com/office/powerpoint/2010/main" val="750043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974AF5-07C4-D863-DF9E-ECBF518DDFB1}"/>
              </a:ext>
            </a:extLst>
          </p:cNvPr>
          <p:cNvSpPr>
            <a:spLocks noGrp="1"/>
          </p:cNvSpPr>
          <p:nvPr>
            <p:ph type="body" sz="quarter" idx="10"/>
          </p:nvPr>
        </p:nvSpPr>
        <p:spPr/>
        <p:txBody>
          <a:bodyPr/>
          <a:lstStyle/>
          <a:p>
            <a:pPr marL="285750" indent="-285750">
              <a:buFont typeface="Arial" panose="020B0604020202020204" pitchFamily="34" charset="0"/>
              <a:buChar char="•"/>
            </a:pPr>
            <a:r>
              <a:rPr lang="en-GB" sz="2000" dirty="0"/>
              <a:t>Pre-Action Protocol for Housing Disrepair Cases (England)</a:t>
            </a:r>
          </a:p>
          <a:p>
            <a:pPr marL="285750" indent="-285750">
              <a:buFont typeface="Arial" panose="020B0604020202020204" pitchFamily="34" charset="0"/>
              <a:buChar char="•"/>
            </a:pPr>
            <a:endParaRPr lang="en-GB" sz="2000" dirty="0"/>
          </a:p>
          <a:p>
            <a:pPr marL="644525" lvl="2" indent="-285750"/>
            <a:r>
              <a:rPr lang="en-GB" sz="2000" dirty="0"/>
              <a:t>A nuisance…</a:t>
            </a:r>
          </a:p>
          <a:p>
            <a:pPr marL="644525" lvl="2" indent="-285750"/>
            <a:r>
              <a:rPr lang="en-GB" sz="2000" dirty="0"/>
              <a:t>…or a strategic tool</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1600" dirty="0"/>
          </a:p>
        </p:txBody>
      </p:sp>
      <p:sp>
        <p:nvSpPr>
          <p:cNvPr id="4" name="Text Placeholder 3">
            <a:extLst>
              <a:ext uri="{FF2B5EF4-FFF2-40B4-BE49-F238E27FC236}">
                <a16:creationId xmlns:a16="http://schemas.microsoft.com/office/drawing/2014/main" id="{B53A3334-3280-A604-8186-47A35FAB4CDD}"/>
              </a:ext>
            </a:extLst>
          </p:cNvPr>
          <p:cNvSpPr>
            <a:spLocks noGrp="1"/>
          </p:cNvSpPr>
          <p:nvPr>
            <p:ph type="body" sz="quarter" idx="12"/>
          </p:nvPr>
        </p:nvSpPr>
        <p:spPr/>
        <p:txBody>
          <a:bodyPr/>
          <a:lstStyle/>
          <a:p>
            <a:r>
              <a:rPr lang="en-GB" dirty="0"/>
              <a:t>Pre-action stage</a:t>
            </a:r>
          </a:p>
        </p:txBody>
      </p:sp>
      <p:sp>
        <p:nvSpPr>
          <p:cNvPr id="5" name="Text Placeholder 4">
            <a:extLst>
              <a:ext uri="{FF2B5EF4-FFF2-40B4-BE49-F238E27FC236}">
                <a16:creationId xmlns:a16="http://schemas.microsoft.com/office/drawing/2014/main" id="{1910E415-0018-E69C-6B72-BECA9CF766C2}"/>
              </a:ext>
            </a:extLst>
          </p:cNvPr>
          <p:cNvSpPr>
            <a:spLocks noGrp="1"/>
          </p:cNvSpPr>
          <p:nvPr>
            <p:ph type="body" sz="quarter" idx="13"/>
          </p:nvPr>
        </p:nvSpPr>
        <p:spPr/>
        <p:txBody>
          <a:bodyPr/>
          <a:lstStyle/>
          <a:p>
            <a:endParaRPr lang="en-GB" dirty="0"/>
          </a:p>
          <a:p>
            <a:endParaRPr lang="en-GB" dirty="0"/>
          </a:p>
          <a:p>
            <a:endParaRPr lang="en-GB" dirty="0"/>
          </a:p>
          <a:p>
            <a:endParaRPr lang="en-GB" dirty="0"/>
          </a:p>
        </p:txBody>
      </p:sp>
      <p:sp>
        <p:nvSpPr>
          <p:cNvPr id="6" name="Text Placeholder 5">
            <a:extLst>
              <a:ext uri="{FF2B5EF4-FFF2-40B4-BE49-F238E27FC236}">
                <a16:creationId xmlns:a16="http://schemas.microsoft.com/office/drawing/2014/main" id="{38B72D3C-29C8-F615-3E21-9460E983B2D8}"/>
              </a:ext>
            </a:extLst>
          </p:cNvPr>
          <p:cNvSpPr>
            <a:spLocks noGrp="1"/>
          </p:cNvSpPr>
          <p:nvPr>
            <p:ph type="body" sz="quarter" idx="14"/>
          </p:nvPr>
        </p:nvSpPr>
        <p:spPr/>
        <p:txBody>
          <a:bodyPr/>
          <a:lstStyle/>
          <a:p>
            <a:endParaRPr lang="en-GB" dirty="0"/>
          </a:p>
        </p:txBody>
      </p:sp>
      <p:pic>
        <p:nvPicPr>
          <p:cNvPr id="2" name="Picture 2" descr="How to Write a Cover Letter">
            <a:extLst>
              <a:ext uri="{FF2B5EF4-FFF2-40B4-BE49-F238E27FC236}">
                <a16:creationId xmlns:a16="http://schemas.microsoft.com/office/drawing/2014/main" id="{E07B95FD-AB67-0E95-41DD-3A15B9111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7928" y="2063218"/>
            <a:ext cx="3810000" cy="214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054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ECFABD-9176-8BB1-2F01-83C9EE410D39}"/>
              </a:ext>
            </a:extLst>
          </p:cNvPr>
          <p:cNvSpPr>
            <a:spLocks noGrp="1"/>
          </p:cNvSpPr>
          <p:nvPr>
            <p:ph type="body" sz="quarter" idx="10"/>
          </p:nvPr>
        </p:nvSpPr>
        <p:spPr/>
        <p:txBody>
          <a:bodyPr/>
          <a:lstStyle/>
          <a:p>
            <a:pPr marL="171450" indent="-171450">
              <a:buFont typeface="Arial" panose="020B0604020202020204" pitchFamily="34" charset="0"/>
              <a:buChar char="•"/>
            </a:pPr>
            <a:r>
              <a:rPr lang="en-US" sz="1400" dirty="0"/>
              <a:t>Tenant’s name, address &amp; phone number</a:t>
            </a:r>
          </a:p>
          <a:p>
            <a:pPr marL="171450" indent="-171450">
              <a:buFont typeface="Arial" panose="020B0604020202020204" pitchFamily="34" charset="0"/>
              <a:buChar char="•"/>
            </a:pPr>
            <a:r>
              <a:rPr lang="en-US" sz="1400" dirty="0"/>
              <a:t>Details of when access is available</a:t>
            </a:r>
          </a:p>
          <a:p>
            <a:pPr marL="171450" indent="-171450">
              <a:buFont typeface="Arial" panose="020B0604020202020204" pitchFamily="34" charset="0"/>
              <a:buChar char="•"/>
            </a:pPr>
            <a:r>
              <a:rPr lang="en-US" sz="1400" dirty="0"/>
              <a:t>Details of defects (schedule if appropriate)</a:t>
            </a:r>
          </a:p>
          <a:p>
            <a:pPr marL="171450" indent="-171450">
              <a:buFont typeface="Arial" panose="020B0604020202020204" pitchFamily="34" charset="0"/>
              <a:buChar char="•"/>
            </a:pPr>
            <a:r>
              <a:rPr lang="en-US" sz="1400" dirty="0"/>
              <a:t>History of defects, inc. attempts to rectify</a:t>
            </a:r>
          </a:p>
          <a:p>
            <a:pPr marL="171450" indent="-171450">
              <a:buFont typeface="Arial" panose="020B0604020202020204" pitchFamily="34" charset="0"/>
              <a:buChar char="•"/>
            </a:pPr>
            <a:r>
              <a:rPr lang="en-US" sz="1400" dirty="0"/>
              <a:t>Details of notice given/reasons why LL has notice</a:t>
            </a:r>
          </a:p>
          <a:p>
            <a:pPr marL="171450" indent="-171450">
              <a:buFont typeface="Arial" panose="020B0604020202020204" pitchFamily="34" charset="0"/>
              <a:buChar char="•"/>
            </a:pPr>
            <a:r>
              <a:rPr lang="en-US" sz="1400" dirty="0"/>
              <a:t>Effect of defects on tenant</a:t>
            </a:r>
          </a:p>
          <a:p>
            <a:endParaRPr lang="en-GB" dirty="0"/>
          </a:p>
        </p:txBody>
      </p:sp>
      <p:sp>
        <p:nvSpPr>
          <p:cNvPr id="3" name="Text Placeholder 2">
            <a:extLst>
              <a:ext uri="{FF2B5EF4-FFF2-40B4-BE49-F238E27FC236}">
                <a16:creationId xmlns:a16="http://schemas.microsoft.com/office/drawing/2014/main" id="{DB5721F9-5737-2299-E601-8A5ABBAB38E8}"/>
              </a:ext>
            </a:extLst>
          </p:cNvPr>
          <p:cNvSpPr>
            <a:spLocks noGrp="1"/>
          </p:cNvSpPr>
          <p:nvPr>
            <p:ph type="body" sz="quarter" idx="12"/>
          </p:nvPr>
        </p:nvSpPr>
        <p:spPr/>
        <p:txBody>
          <a:bodyPr/>
          <a:lstStyle/>
          <a:p>
            <a:r>
              <a:rPr lang="en-GB" dirty="0"/>
              <a:t>A (proper) pre-action letter</a:t>
            </a:r>
          </a:p>
        </p:txBody>
      </p:sp>
      <p:sp>
        <p:nvSpPr>
          <p:cNvPr id="4" name="Text Placeholder 3">
            <a:extLst>
              <a:ext uri="{FF2B5EF4-FFF2-40B4-BE49-F238E27FC236}">
                <a16:creationId xmlns:a16="http://schemas.microsoft.com/office/drawing/2014/main" id="{D7B1B71E-282D-4235-94C9-7FF02927B0CA}"/>
              </a:ext>
            </a:extLst>
          </p:cNvPr>
          <p:cNvSpPr>
            <a:spLocks noGrp="1"/>
          </p:cNvSpPr>
          <p:nvPr>
            <p:ph type="body" sz="quarter" idx="13"/>
          </p:nvPr>
        </p:nvSpPr>
        <p:spPr/>
        <p:txBody>
          <a:bodyPr/>
          <a:lstStyle/>
          <a:p>
            <a:endParaRPr lang="en-GB"/>
          </a:p>
        </p:txBody>
      </p:sp>
      <p:sp>
        <p:nvSpPr>
          <p:cNvPr id="8" name="Text Placeholder 7">
            <a:extLst>
              <a:ext uri="{FF2B5EF4-FFF2-40B4-BE49-F238E27FC236}">
                <a16:creationId xmlns:a16="http://schemas.microsoft.com/office/drawing/2014/main" id="{00392C5A-E8E4-06A5-C65A-7C5F363C1E50}"/>
              </a:ext>
            </a:extLst>
          </p:cNvPr>
          <p:cNvSpPr>
            <a:spLocks noGrp="1"/>
          </p:cNvSpPr>
          <p:nvPr>
            <p:ph type="body" sz="quarter" idx="14"/>
          </p:nvPr>
        </p:nvSpPr>
        <p:spPr/>
        <p:txBody>
          <a:bodyPr/>
          <a:lstStyle/>
          <a:p>
            <a:pPr marL="171450" indent="-171450">
              <a:buFont typeface="Arial" panose="020B0604020202020204" pitchFamily="34" charset="0"/>
              <a:buChar char="•"/>
            </a:pPr>
            <a:r>
              <a:rPr lang="en-US" sz="1400" dirty="0"/>
              <a:t>Identities of all persons making PI claims</a:t>
            </a:r>
          </a:p>
          <a:p>
            <a:pPr marL="171450" indent="-171450">
              <a:buFont typeface="Arial" panose="020B0604020202020204" pitchFamily="34" charset="0"/>
              <a:buChar char="•"/>
            </a:pPr>
            <a:r>
              <a:rPr lang="en-US" sz="1400" dirty="0"/>
              <a:t>Brief details of all PI injuries</a:t>
            </a:r>
          </a:p>
          <a:p>
            <a:pPr marL="171450" indent="-171450">
              <a:buFont typeface="Arial" panose="020B0604020202020204" pitchFamily="34" charset="0"/>
              <a:buChar char="•"/>
            </a:pPr>
            <a:r>
              <a:rPr lang="en-US" sz="1400" dirty="0"/>
              <a:t>Details of special damages (see Annex D form)</a:t>
            </a:r>
          </a:p>
          <a:p>
            <a:pPr marL="171450" indent="-171450">
              <a:buFont typeface="Arial" panose="020B0604020202020204" pitchFamily="34" charset="0"/>
              <a:buChar char="•"/>
            </a:pPr>
            <a:r>
              <a:rPr lang="en-US" sz="1400" dirty="0"/>
              <a:t>Proposed expert and draft letter of instruction</a:t>
            </a:r>
          </a:p>
          <a:p>
            <a:pPr marL="171450" indent="-171450">
              <a:buFont typeface="Arial" panose="020B0604020202020204" pitchFamily="34" charset="0"/>
              <a:buChar char="•"/>
            </a:pPr>
            <a:r>
              <a:rPr lang="en-US" sz="1400" dirty="0"/>
              <a:t>Any relevant documents from the tenant</a:t>
            </a:r>
          </a:p>
          <a:p>
            <a:pPr marL="171450" indent="-171450">
              <a:buFont typeface="Arial" panose="020B0604020202020204" pitchFamily="34" charset="0"/>
              <a:buChar char="•"/>
            </a:pPr>
            <a:endParaRPr lang="en-GB" sz="1400" dirty="0"/>
          </a:p>
        </p:txBody>
      </p:sp>
      <p:sp>
        <p:nvSpPr>
          <p:cNvPr id="9" name="Text Placeholder 8">
            <a:extLst>
              <a:ext uri="{FF2B5EF4-FFF2-40B4-BE49-F238E27FC236}">
                <a16:creationId xmlns:a16="http://schemas.microsoft.com/office/drawing/2014/main" id="{044D30EB-6064-1F6E-C579-7838559FF0BE}"/>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7187903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546E25-B095-4825-0139-F2DE762A5A7B}"/>
              </a:ext>
            </a:extLst>
          </p:cNvPr>
          <p:cNvSpPr>
            <a:spLocks noGrp="1"/>
          </p:cNvSpPr>
          <p:nvPr>
            <p:ph type="body" sz="quarter" idx="10"/>
          </p:nvPr>
        </p:nvSpPr>
        <p:spPr/>
        <p:txBody>
          <a:bodyPr/>
          <a:lstStyle/>
          <a:p>
            <a:endParaRPr lang="en-GB"/>
          </a:p>
        </p:txBody>
      </p:sp>
      <p:sp>
        <p:nvSpPr>
          <p:cNvPr id="3" name="Text Placeholder 2">
            <a:extLst>
              <a:ext uri="{FF2B5EF4-FFF2-40B4-BE49-F238E27FC236}">
                <a16:creationId xmlns:a16="http://schemas.microsoft.com/office/drawing/2014/main" id="{5D6EECC9-467D-7F19-AC2B-5C9F384DBCDF}"/>
              </a:ext>
            </a:extLst>
          </p:cNvPr>
          <p:cNvSpPr>
            <a:spLocks noGrp="1"/>
          </p:cNvSpPr>
          <p:nvPr>
            <p:ph type="body" sz="quarter" idx="11"/>
          </p:nvPr>
        </p:nvSpPr>
        <p:spPr/>
        <p:txBody>
          <a:bodyPr/>
          <a:lstStyle/>
          <a:p>
            <a:endParaRPr lang="en-GB"/>
          </a:p>
        </p:txBody>
      </p:sp>
      <p:sp>
        <p:nvSpPr>
          <p:cNvPr id="4" name="Text Placeholder 3">
            <a:extLst>
              <a:ext uri="{FF2B5EF4-FFF2-40B4-BE49-F238E27FC236}">
                <a16:creationId xmlns:a16="http://schemas.microsoft.com/office/drawing/2014/main" id="{CA043BDE-6BC8-F1D5-710B-B3893E045B06}"/>
              </a:ext>
            </a:extLst>
          </p:cNvPr>
          <p:cNvSpPr>
            <a:spLocks noGrp="1"/>
          </p:cNvSpPr>
          <p:nvPr>
            <p:ph type="body" sz="quarter" idx="12"/>
          </p:nvPr>
        </p:nvSpPr>
        <p:spPr/>
        <p:txBody>
          <a:bodyPr/>
          <a:lstStyle/>
          <a:p>
            <a:endParaRPr lang="en-GB"/>
          </a:p>
        </p:txBody>
      </p:sp>
      <p:pic>
        <p:nvPicPr>
          <p:cNvPr id="5" name="Picture 9" descr="A screenshot of a social media post&#10;&#10;Description automatically generated">
            <a:extLst>
              <a:ext uri="{FF2B5EF4-FFF2-40B4-BE49-F238E27FC236}">
                <a16:creationId xmlns:a16="http://schemas.microsoft.com/office/drawing/2014/main" id="{06C7F777-B20A-B844-4E42-0A050F23C1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391" y="599854"/>
            <a:ext cx="7163074" cy="403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59966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546E25-B095-4825-0139-F2DE762A5A7B}"/>
              </a:ext>
            </a:extLst>
          </p:cNvPr>
          <p:cNvSpPr>
            <a:spLocks noGrp="1"/>
          </p:cNvSpPr>
          <p:nvPr>
            <p:ph type="body" sz="quarter" idx="10"/>
          </p:nvPr>
        </p:nvSpPr>
        <p:spPr/>
        <p:txBody>
          <a:bodyPr/>
          <a:lstStyle/>
          <a:p>
            <a:endParaRPr lang="en-GB"/>
          </a:p>
        </p:txBody>
      </p:sp>
      <p:sp>
        <p:nvSpPr>
          <p:cNvPr id="3" name="Text Placeholder 2">
            <a:extLst>
              <a:ext uri="{FF2B5EF4-FFF2-40B4-BE49-F238E27FC236}">
                <a16:creationId xmlns:a16="http://schemas.microsoft.com/office/drawing/2014/main" id="{5D6EECC9-467D-7F19-AC2B-5C9F384DBCDF}"/>
              </a:ext>
            </a:extLst>
          </p:cNvPr>
          <p:cNvSpPr>
            <a:spLocks noGrp="1"/>
          </p:cNvSpPr>
          <p:nvPr>
            <p:ph type="body" sz="quarter" idx="11"/>
          </p:nvPr>
        </p:nvSpPr>
        <p:spPr/>
        <p:txBody>
          <a:bodyPr/>
          <a:lstStyle/>
          <a:p>
            <a:endParaRPr lang="en-GB"/>
          </a:p>
        </p:txBody>
      </p:sp>
      <p:sp>
        <p:nvSpPr>
          <p:cNvPr id="4" name="Text Placeholder 3">
            <a:extLst>
              <a:ext uri="{FF2B5EF4-FFF2-40B4-BE49-F238E27FC236}">
                <a16:creationId xmlns:a16="http://schemas.microsoft.com/office/drawing/2014/main" id="{CA043BDE-6BC8-F1D5-710B-B3893E045B06}"/>
              </a:ext>
            </a:extLst>
          </p:cNvPr>
          <p:cNvSpPr>
            <a:spLocks noGrp="1"/>
          </p:cNvSpPr>
          <p:nvPr>
            <p:ph type="body" sz="quarter" idx="12"/>
          </p:nvPr>
        </p:nvSpPr>
        <p:spPr/>
        <p:txBody>
          <a:bodyPr/>
          <a:lstStyle/>
          <a:p>
            <a:endParaRPr lang="en-GB"/>
          </a:p>
        </p:txBody>
      </p:sp>
      <p:pic>
        <p:nvPicPr>
          <p:cNvPr id="6" name="Picture 3" descr="A screenshot of a cell phone&#10;&#10;Description automatically generated">
            <a:extLst>
              <a:ext uri="{FF2B5EF4-FFF2-40B4-BE49-F238E27FC236}">
                <a16:creationId xmlns:a16="http://schemas.microsoft.com/office/drawing/2014/main" id="{B884BA50-A83D-5434-7651-DCE7BE534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154" y="510085"/>
            <a:ext cx="6819618" cy="4239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432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ECFABD-9176-8BB1-2F01-83C9EE410D39}"/>
              </a:ext>
            </a:extLst>
          </p:cNvPr>
          <p:cNvSpPr>
            <a:spLocks noGrp="1"/>
          </p:cNvSpPr>
          <p:nvPr>
            <p:ph type="body" sz="quarter" idx="10"/>
          </p:nvPr>
        </p:nvSpPr>
        <p:spPr/>
        <p:txBody>
          <a:bodyPr/>
          <a:lstStyle/>
          <a:p>
            <a:pPr marL="171450" indent="-171450">
              <a:buFont typeface="Arial" panose="020B0604020202020204" pitchFamily="34" charset="0"/>
              <a:buChar char="•"/>
            </a:pPr>
            <a:r>
              <a:rPr lang="en-US" sz="2400" dirty="0"/>
              <a:t>Deemed receipt</a:t>
            </a:r>
          </a:p>
          <a:p>
            <a:pPr marL="171450" indent="-171450">
              <a:buFont typeface="Arial" panose="020B0604020202020204" pitchFamily="34" charset="0"/>
              <a:buChar char="•"/>
            </a:pPr>
            <a:endParaRPr lang="en-US" sz="2400" dirty="0"/>
          </a:p>
          <a:p>
            <a:pPr marL="171450" indent="-171450">
              <a:buFont typeface="Arial" panose="020B0604020202020204" pitchFamily="34" charset="0"/>
              <a:buChar char="•"/>
            </a:pPr>
            <a:r>
              <a:rPr lang="en-US" sz="2400" dirty="0"/>
              <a:t>Deadline for reply</a:t>
            </a:r>
          </a:p>
          <a:p>
            <a:endParaRPr lang="en-GB" dirty="0"/>
          </a:p>
        </p:txBody>
      </p:sp>
      <p:sp>
        <p:nvSpPr>
          <p:cNvPr id="3" name="Text Placeholder 2">
            <a:extLst>
              <a:ext uri="{FF2B5EF4-FFF2-40B4-BE49-F238E27FC236}">
                <a16:creationId xmlns:a16="http://schemas.microsoft.com/office/drawing/2014/main" id="{DB5721F9-5737-2299-E601-8A5ABBAB38E8}"/>
              </a:ext>
            </a:extLst>
          </p:cNvPr>
          <p:cNvSpPr>
            <a:spLocks noGrp="1"/>
          </p:cNvSpPr>
          <p:nvPr>
            <p:ph type="body" sz="quarter" idx="12"/>
          </p:nvPr>
        </p:nvSpPr>
        <p:spPr/>
        <p:txBody>
          <a:bodyPr/>
          <a:lstStyle/>
          <a:p>
            <a:r>
              <a:rPr lang="en-GB" dirty="0"/>
              <a:t>Landlord’s reply</a:t>
            </a:r>
          </a:p>
        </p:txBody>
      </p:sp>
      <p:sp>
        <p:nvSpPr>
          <p:cNvPr id="4" name="Text Placeholder 3">
            <a:extLst>
              <a:ext uri="{FF2B5EF4-FFF2-40B4-BE49-F238E27FC236}">
                <a16:creationId xmlns:a16="http://schemas.microsoft.com/office/drawing/2014/main" id="{D7B1B71E-282D-4235-94C9-7FF02927B0CA}"/>
              </a:ext>
            </a:extLst>
          </p:cNvPr>
          <p:cNvSpPr>
            <a:spLocks noGrp="1"/>
          </p:cNvSpPr>
          <p:nvPr>
            <p:ph type="body" sz="quarter" idx="13"/>
          </p:nvPr>
        </p:nvSpPr>
        <p:spPr/>
        <p:txBody>
          <a:bodyPr/>
          <a:lstStyle/>
          <a:p>
            <a:r>
              <a:rPr lang="en-GB" dirty="0"/>
              <a:t>Replying</a:t>
            </a:r>
          </a:p>
        </p:txBody>
      </p:sp>
      <p:sp>
        <p:nvSpPr>
          <p:cNvPr id="8" name="Text Placeholder 7">
            <a:extLst>
              <a:ext uri="{FF2B5EF4-FFF2-40B4-BE49-F238E27FC236}">
                <a16:creationId xmlns:a16="http://schemas.microsoft.com/office/drawing/2014/main" id="{00392C5A-E8E4-06A5-C65A-7C5F363C1E50}"/>
              </a:ext>
            </a:extLst>
          </p:cNvPr>
          <p:cNvSpPr>
            <a:spLocks noGrp="1"/>
          </p:cNvSpPr>
          <p:nvPr>
            <p:ph type="body" sz="quarter" idx="14"/>
          </p:nvPr>
        </p:nvSpPr>
        <p:spPr/>
        <p:txBody>
          <a:bodyPr/>
          <a:lstStyle/>
          <a:p>
            <a:pPr marL="171450" indent="-171450">
              <a:buFont typeface="Arial" panose="020B0604020202020204" pitchFamily="34" charset="0"/>
              <a:buChar char="•"/>
            </a:pPr>
            <a:r>
              <a:rPr lang="en-US" sz="2000" dirty="0"/>
              <a:t>Documents/records requested</a:t>
            </a:r>
          </a:p>
          <a:p>
            <a:pPr marL="171450" indent="-171450">
              <a:buFont typeface="Arial" panose="020B0604020202020204" pitchFamily="34" charset="0"/>
              <a:buChar char="•"/>
            </a:pPr>
            <a:endParaRPr lang="en-US" sz="2000" dirty="0"/>
          </a:p>
          <a:p>
            <a:pPr marL="171450" indent="-171450">
              <a:buFont typeface="Arial" panose="020B0604020202020204" pitchFamily="34" charset="0"/>
              <a:buChar char="•"/>
            </a:pPr>
            <a:r>
              <a:rPr lang="en-US" sz="2000" dirty="0"/>
              <a:t>Tenant’s proposed expert</a:t>
            </a:r>
          </a:p>
          <a:p>
            <a:pPr marL="171450" indent="-171450">
              <a:buFont typeface="Arial" panose="020B0604020202020204" pitchFamily="34" charset="0"/>
              <a:buChar char="•"/>
            </a:pPr>
            <a:endParaRPr lang="en-US" sz="2000" dirty="0"/>
          </a:p>
          <a:p>
            <a:pPr marL="171450" indent="-171450">
              <a:buFont typeface="Arial" panose="020B0604020202020204" pitchFamily="34" charset="0"/>
              <a:buChar char="•"/>
            </a:pPr>
            <a:r>
              <a:rPr lang="en-US" sz="2000" dirty="0"/>
              <a:t>Need time to investigate?</a:t>
            </a:r>
          </a:p>
          <a:p>
            <a:pPr marL="171450" indent="-171450">
              <a:buFont typeface="Arial" panose="020B0604020202020204" pitchFamily="34" charset="0"/>
              <a:buChar char="•"/>
            </a:pPr>
            <a:endParaRPr lang="en-GB" sz="2000" dirty="0"/>
          </a:p>
        </p:txBody>
      </p:sp>
      <p:sp>
        <p:nvSpPr>
          <p:cNvPr id="9" name="Text Placeholder 8">
            <a:extLst>
              <a:ext uri="{FF2B5EF4-FFF2-40B4-BE49-F238E27FC236}">
                <a16:creationId xmlns:a16="http://schemas.microsoft.com/office/drawing/2014/main" id="{044D30EB-6064-1F6E-C579-7838559FF0BE}"/>
              </a:ext>
            </a:extLst>
          </p:cNvPr>
          <p:cNvSpPr>
            <a:spLocks noGrp="1"/>
          </p:cNvSpPr>
          <p:nvPr>
            <p:ph type="body" sz="quarter" idx="15"/>
          </p:nvPr>
        </p:nvSpPr>
        <p:spPr/>
        <p:txBody>
          <a:bodyPr/>
          <a:lstStyle/>
          <a:p>
            <a:r>
              <a:rPr lang="en-GB" dirty="0"/>
              <a:t>What to include</a:t>
            </a:r>
          </a:p>
        </p:txBody>
      </p:sp>
    </p:spTree>
    <p:extLst>
      <p:ext uri="{BB962C8B-B14F-4D97-AF65-F5344CB8AC3E}">
        <p14:creationId xmlns:p14="http://schemas.microsoft.com/office/powerpoint/2010/main" val="39660522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D217DB3-1111-030C-D25C-A79563420846}"/>
              </a:ext>
            </a:extLst>
          </p:cNvPr>
          <p:cNvSpPr>
            <a:spLocks noGrp="1"/>
          </p:cNvSpPr>
          <p:nvPr>
            <p:ph type="pic" sz="quarter" idx="13"/>
          </p:nvPr>
        </p:nvSpPr>
        <p:spPr/>
        <p:txBody>
          <a:bodyPr/>
          <a:lstStyle/>
          <a:p>
            <a:endParaRPr lang="en-US"/>
          </a:p>
        </p:txBody>
      </p:sp>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719850" y="1035585"/>
            <a:ext cx="7704300" cy="3597829"/>
          </a:xfrm>
        </p:spPr>
        <p:txBody>
          <a:bodyPr/>
          <a:lstStyle/>
          <a:p>
            <a:pPr marL="285750" indent="-285750" algn="ctr">
              <a:buFont typeface="Arial" panose="020B0604020202020204" pitchFamily="34" charset="0"/>
              <a:buChar char="•"/>
            </a:pPr>
            <a:r>
              <a:rPr lang="en-GB" sz="1600" dirty="0"/>
              <a:t>Liability admitted?</a:t>
            </a:r>
          </a:p>
          <a:p>
            <a:pPr marL="285750" indent="-285750" algn="ctr">
              <a:buFont typeface="Arial" panose="020B0604020202020204" pitchFamily="34" charset="0"/>
              <a:buChar char="•"/>
            </a:pPr>
            <a:endParaRPr lang="en-GB" sz="1600" dirty="0"/>
          </a:p>
          <a:p>
            <a:pPr marL="285750" indent="-285750" algn="ctr">
              <a:buFont typeface="Arial" panose="020B0604020202020204" pitchFamily="34" charset="0"/>
              <a:buChar char="•"/>
            </a:pPr>
            <a:r>
              <a:rPr lang="en-GB" sz="1600" dirty="0"/>
              <a:t>If not, why not?</a:t>
            </a:r>
          </a:p>
          <a:p>
            <a:pPr marL="285750" indent="-285750" algn="ctr">
              <a:buFont typeface="Arial" panose="020B0604020202020204" pitchFamily="34" charset="0"/>
              <a:buChar char="•"/>
            </a:pPr>
            <a:endParaRPr lang="en-GB" sz="1600" dirty="0"/>
          </a:p>
          <a:p>
            <a:pPr marL="285750" indent="-285750" algn="ctr">
              <a:buFont typeface="Arial" panose="020B0604020202020204" pitchFamily="34" charset="0"/>
              <a:buChar char="•"/>
            </a:pPr>
            <a:r>
              <a:rPr lang="en-GB" sz="1600" dirty="0"/>
              <a:t>Lack of notice?</a:t>
            </a:r>
          </a:p>
          <a:p>
            <a:pPr marL="285750" indent="-285750" algn="ctr">
              <a:buFont typeface="Arial" panose="020B0604020202020204" pitchFamily="34" charset="0"/>
              <a:buChar char="•"/>
            </a:pPr>
            <a:endParaRPr lang="en-GB" sz="1600" dirty="0"/>
          </a:p>
          <a:p>
            <a:pPr marL="285750" indent="-285750" algn="ctr">
              <a:buFont typeface="Arial" panose="020B0604020202020204" pitchFamily="34" charset="0"/>
              <a:buChar char="•"/>
            </a:pPr>
            <a:r>
              <a:rPr lang="en-GB" sz="1600" dirty="0"/>
              <a:t>Lack of access?</a:t>
            </a:r>
          </a:p>
          <a:p>
            <a:pPr marL="285750" indent="-285750" algn="ctr">
              <a:buFont typeface="Arial" panose="020B0604020202020204" pitchFamily="34" charset="0"/>
              <a:buChar char="•"/>
            </a:pPr>
            <a:endParaRPr lang="en-GB" sz="1600" dirty="0"/>
          </a:p>
          <a:p>
            <a:pPr marL="285750" indent="-285750" algn="ctr">
              <a:buFont typeface="Arial" panose="020B0604020202020204" pitchFamily="34" charset="0"/>
              <a:buChar char="•"/>
            </a:pPr>
            <a:r>
              <a:rPr lang="en-GB" sz="1600" dirty="0"/>
              <a:t>Schedule of works (with end date)</a:t>
            </a:r>
          </a:p>
          <a:p>
            <a:pPr marL="285750" indent="-285750" algn="ctr">
              <a:buFont typeface="Arial" panose="020B0604020202020204" pitchFamily="34" charset="0"/>
              <a:buChar char="•"/>
            </a:pPr>
            <a:endParaRPr lang="en-GB" sz="1600" dirty="0"/>
          </a:p>
          <a:p>
            <a:pPr marL="285750" indent="-285750" algn="ctr">
              <a:buFont typeface="Arial" panose="020B0604020202020204" pitchFamily="34" charset="0"/>
              <a:buChar char="•"/>
            </a:pPr>
            <a:r>
              <a:rPr lang="en-GB" sz="1600" dirty="0"/>
              <a:t>Compensation</a:t>
            </a:r>
          </a:p>
          <a:p>
            <a:pPr marL="285750" indent="-285750" algn="ctr">
              <a:buFont typeface="Arial" panose="020B0604020202020204" pitchFamily="34" charset="0"/>
              <a:buChar char="•"/>
            </a:pPr>
            <a:endParaRPr lang="en-GB" sz="1600" dirty="0"/>
          </a:p>
          <a:p>
            <a:pPr marL="285750" indent="-285750" algn="ctr">
              <a:buFont typeface="Arial" panose="020B0604020202020204" pitchFamily="34" charset="0"/>
              <a:buChar char="•"/>
            </a:pPr>
            <a:r>
              <a:rPr lang="en-GB" sz="1600" dirty="0"/>
              <a:t>Costs</a:t>
            </a:r>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30370011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p:txBody>
          <a:bodyPr/>
          <a:lstStyle/>
          <a:p>
            <a:pPr marL="285750" indent="-285750">
              <a:buFont typeface="Arial" panose="020B0604020202020204" pitchFamily="34" charset="0"/>
              <a:buChar char="•"/>
            </a:pPr>
            <a:r>
              <a:rPr lang="en-GB" sz="1600" dirty="0"/>
              <a:t>Get control!</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Single joint expert…</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…by default if no objection!</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Deadlines in pre-action protocol</a:t>
            </a:r>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p:txBody>
          <a:bodyPr/>
          <a:lstStyle/>
          <a:p>
            <a:r>
              <a:rPr lang="en-GB" dirty="0"/>
              <a:t>Experts</a:t>
            </a:r>
          </a:p>
        </p:txBody>
      </p:sp>
      <p:pic>
        <p:nvPicPr>
          <p:cNvPr id="14" name="Picture 13" descr="A desk with technical drawings, pencil and tools">
            <a:extLst>
              <a:ext uri="{FF2B5EF4-FFF2-40B4-BE49-F238E27FC236}">
                <a16:creationId xmlns:a16="http://schemas.microsoft.com/office/drawing/2014/main" id="{F3E186DC-38BD-E777-713D-B9DC0F8E7CCC}"/>
              </a:ext>
            </a:extLst>
          </p:cNvPr>
          <p:cNvPicPr>
            <a:picLocks noChangeAspect="1"/>
          </p:cNvPicPr>
          <p:nvPr/>
        </p:nvPicPr>
        <p:blipFill>
          <a:blip r:embed="rId2"/>
          <a:stretch>
            <a:fillRect/>
          </a:stretch>
        </p:blipFill>
        <p:spPr>
          <a:xfrm>
            <a:off x="4290855" y="1366092"/>
            <a:ext cx="4133295" cy="2752839"/>
          </a:xfrm>
          <a:prstGeom prst="rect">
            <a:avLst/>
          </a:prstGeom>
        </p:spPr>
      </p:pic>
      <p:sp>
        <p:nvSpPr>
          <p:cNvPr id="16" name="Picture Placeholder 15">
            <a:extLst>
              <a:ext uri="{FF2B5EF4-FFF2-40B4-BE49-F238E27FC236}">
                <a16:creationId xmlns:a16="http://schemas.microsoft.com/office/drawing/2014/main" id="{865CB12D-D653-C7AB-710C-ABE298FFF129}"/>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17044298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p:txBody>
          <a:bodyPr/>
          <a:lstStyle/>
          <a:p>
            <a:pPr marL="285750" indent="-285750">
              <a:buFont typeface="Arial" panose="020B0604020202020204" pitchFamily="34" charset="0"/>
              <a:buChar char="•"/>
            </a:pPr>
            <a:r>
              <a:rPr lang="en-GB" sz="1600" dirty="0"/>
              <a:t>Not just a formality</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Good or bad claim?</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Non-compliance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Varied deadlines</a:t>
            </a:r>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p:txBody>
          <a:bodyPr/>
          <a:lstStyle/>
          <a:p>
            <a:r>
              <a:rPr lang="en-GB" dirty="0"/>
              <a:t>The right mindset</a:t>
            </a:r>
          </a:p>
        </p:txBody>
      </p:sp>
      <p:pic>
        <p:nvPicPr>
          <p:cNvPr id="10" name="Picture Placeholder 9" descr="Close up of chess pieces">
            <a:extLst>
              <a:ext uri="{FF2B5EF4-FFF2-40B4-BE49-F238E27FC236}">
                <a16:creationId xmlns:a16="http://schemas.microsoft.com/office/drawing/2014/main" id="{6BE9DB16-B523-6A66-3D88-0F5819FA5636}"/>
              </a:ext>
            </a:extLst>
          </p:cNvPr>
          <p:cNvPicPr>
            <a:picLocks noGrp="1" noChangeAspect="1"/>
          </p:cNvPicPr>
          <p:nvPr>
            <p:ph type="pic" sz="quarter" idx="13"/>
          </p:nvPr>
        </p:nvPicPr>
        <p:blipFill>
          <a:blip r:embed="rId2"/>
          <a:srcRect l="18360" r="18360"/>
          <a:stretch>
            <a:fillRect/>
          </a:stretch>
        </p:blipFill>
        <p:spPr>
          <a:xfrm>
            <a:off x="4946574" y="1257070"/>
            <a:ext cx="3147070" cy="3316822"/>
          </a:xfrm>
        </p:spPr>
      </p:pic>
    </p:spTree>
    <p:extLst>
      <p:ext uri="{BB962C8B-B14F-4D97-AF65-F5344CB8AC3E}">
        <p14:creationId xmlns:p14="http://schemas.microsoft.com/office/powerpoint/2010/main" val="94259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Close up of chess pieces">
            <a:extLst>
              <a:ext uri="{FF2B5EF4-FFF2-40B4-BE49-F238E27FC236}">
                <a16:creationId xmlns:a16="http://schemas.microsoft.com/office/drawing/2014/main" id="{6BE9DB16-B523-6A66-3D88-0F5819FA5636}"/>
              </a:ext>
            </a:extLst>
          </p:cNvPr>
          <p:cNvPicPr>
            <a:picLocks noGrp="1" noChangeAspect="1"/>
          </p:cNvPicPr>
          <p:nvPr>
            <p:ph type="pic" sz="quarter" idx="13"/>
          </p:nvPr>
        </p:nvPicPr>
        <p:blipFill rotWithShape="1">
          <a:blip r:embed="rId2"/>
          <a:srcRect l="25396" r="27150" b="3"/>
          <a:stretch/>
        </p:blipFill>
        <p:spPr>
          <a:xfrm>
            <a:off x="983000" y="725183"/>
            <a:ext cx="2755200" cy="3875391"/>
          </a:xfrm>
          <a:noFill/>
        </p:spPr>
      </p:pic>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3841212" y="1747737"/>
            <a:ext cx="3806113" cy="2885678"/>
          </a:xfrm>
        </p:spPr>
        <p:txBody>
          <a:bodyPr>
            <a:normAutofit/>
          </a:bodyPr>
          <a:lstStyle/>
          <a:p>
            <a:pPr marL="285750" indent="-285750">
              <a:spcAft>
                <a:spcPts val="600"/>
              </a:spcAft>
              <a:buFont typeface="Arial" panose="020B0604020202020204" pitchFamily="34" charset="0"/>
              <a:buChar char="•"/>
            </a:pPr>
            <a:r>
              <a:rPr lang="en-GB" sz="2000" dirty="0"/>
              <a:t>Respond on time</a:t>
            </a:r>
          </a:p>
          <a:p>
            <a:pPr marL="285750" indent="-285750">
              <a:spcAft>
                <a:spcPts val="600"/>
              </a:spcAft>
              <a:buFont typeface="Arial" panose="020B0604020202020204" pitchFamily="34" charset="0"/>
              <a:buChar char="•"/>
            </a:pPr>
            <a:endParaRPr lang="en-GB" sz="2000" dirty="0"/>
          </a:p>
          <a:p>
            <a:pPr marL="285750" indent="-285750">
              <a:spcAft>
                <a:spcPts val="600"/>
              </a:spcAft>
              <a:buFont typeface="Arial" panose="020B0604020202020204" pitchFamily="34" charset="0"/>
              <a:buChar char="•"/>
            </a:pPr>
            <a:r>
              <a:rPr lang="en-GB" sz="2000" dirty="0"/>
              <a:t>Know the detail – comply and insist on compliance!</a:t>
            </a:r>
          </a:p>
          <a:p>
            <a:pPr marL="285750" indent="-285750">
              <a:spcAft>
                <a:spcPts val="600"/>
              </a:spcAft>
              <a:buFont typeface="Arial" panose="020B0604020202020204" pitchFamily="34" charset="0"/>
              <a:buChar char="•"/>
            </a:pPr>
            <a:endParaRPr lang="en-GB" sz="2000" dirty="0"/>
          </a:p>
          <a:p>
            <a:pPr marL="285750" indent="-285750">
              <a:spcAft>
                <a:spcPts val="600"/>
              </a:spcAft>
              <a:buFont typeface="Arial" panose="020B0604020202020204" pitchFamily="34" charset="0"/>
              <a:buChar char="•"/>
            </a:pPr>
            <a:r>
              <a:rPr lang="en-GB" sz="2000" dirty="0"/>
              <a:t>Concessions</a:t>
            </a:r>
          </a:p>
          <a:p>
            <a:pPr marL="285750" indent="-285750">
              <a:spcAft>
                <a:spcPts val="600"/>
              </a:spcAft>
              <a:buFont typeface="Arial" panose="020B0604020202020204" pitchFamily="34" charset="0"/>
              <a:buChar char="•"/>
            </a:pPr>
            <a:endParaRPr lang="en-GB" sz="2000" dirty="0"/>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a:xfrm>
            <a:off x="3840500" y="725184"/>
            <a:ext cx="3806113" cy="531886"/>
          </a:xfrm>
        </p:spPr>
        <p:txBody>
          <a:bodyPr>
            <a:normAutofit/>
          </a:bodyPr>
          <a:lstStyle/>
          <a:p>
            <a:pPr>
              <a:spcAft>
                <a:spcPts val="600"/>
              </a:spcAft>
            </a:pPr>
            <a:r>
              <a:rPr lang="en-GB" dirty="0"/>
              <a:t>The right mindset</a:t>
            </a:r>
            <a:endParaRPr lang="en-GB"/>
          </a:p>
        </p:txBody>
      </p:sp>
      <p:sp>
        <p:nvSpPr>
          <p:cNvPr id="15" name="Text Placeholder 4">
            <a:extLst>
              <a:ext uri="{FF2B5EF4-FFF2-40B4-BE49-F238E27FC236}">
                <a16:creationId xmlns:a16="http://schemas.microsoft.com/office/drawing/2014/main" id="{A1DA4147-F2A4-7267-4B9C-9AD77EB4067D}"/>
              </a:ext>
            </a:extLst>
          </p:cNvPr>
          <p:cNvSpPr>
            <a:spLocks noGrp="1"/>
          </p:cNvSpPr>
          <p:nvPr>
            <p:ph type="body" sz="quarter" idx="14"/>
          </p:nvPr>
        </p:nvSpPr>
        <p:spPr>
          <a:xfrm>
            <a:off x="674688" y="100013"/>
            <a:ext cx="7570787" cy="223837"/>
          </a:xfrm>
        </p:spPr>
        <p:txBody>
          <a:bodyPr/>
          <a:lstStyle/>
          <a:p>
            <a:endParaRPr lang="en-US"/>
          </a:p>
        </p:txBody>
      </p:sp>
    </p:spTree>
    <p:extLst>
      <p:ext uri="{BB962C8B-B14F-4D97-AF65-F5344CB8AC3E}">
        <p14:creationId xmlns:p14="http://schemas.microsoft.com/office/powerpoint/2010/main" val="22298831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p:txBody>
          <a:bodyPr/>
          <a:lstStyle/>
          <a:p>
            <a:r>
              <a:rPr lang="en-GB" sz="1500" dirty="0"/>
              <a:t>More than £1,000 worth of works claimed under specific performance and more than £1,000 of other damages.</a:t>
            </a:r>
          </a:p>
          <a:p>
            <a:endParaRPr lang="en-GB" sz="1500" dirty="0"/>
          </a:p>
          <a:p>
            <a:r>
              <a:rPr lang="en-GB" sz="1500" dirty="0"/>
              <a:t>More than £10,000 by way of general damages.</a:t>
            </a:r>
          </a:p>
          <a:p>
            <a:endParaRPr lang="en-GB" sz="1500" dirty="0"/>
          </a:p>
          <a:p>
            <a:r>
              <a:rPr lang="en-GB" sz="1500" dirty="0"/>
              <a:t>If tenant not claiming above either level, any claim will be a small claim and costs will generally not be awarded to either party.</a:t>
            </a:r>
          </a:p>
          <a:p>
            <a:endParaRPr lang="en-GB" sz="1600" dirty="0"/>
          </a:p>
          <a:p>
            <a:endParaRPr lang="en-GB" sz="1600" dirty="0"/>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p:txBody>
          <a:bodyPr/>
          <a:lstStyle/>
          <a:p>
            <a:r>
              <a:rPr lang="en-GB" dirty="0"/>
              <a:t>The magic numbers</a:t>
            </a:r>
          </a:p>
        </p:txBody>
      </p:sp>
      <p:pic>
        <p:nvPicPr>
          <p:cNvPr id="10" name="Picture Placeholder 9" descr="Close up of chess pieces">
            <a:extLst>
              <a:ext uri="{FF2B5EF4-FFF2-40B4-BE49-F238E27FC236}">
                <a16:creationId xmlns:a16="http://schemas.microsoft.com/office/drawing/2014/main" id="{6BE9DB16-B523-6A66-3D88-0F5819FA5636}"/>
              </a:ext>
            </a:extLst>
          </p:cNvPr>
          <p:cNvPicPr>
            <a:picLocks noGrp="1" noChangeAspect="1"/>
          </p:cNvPicPr>
          <p:nvPr>
            <p:ph type="pic" sz="quarter" idx="13"/>
          </p:nvPr>
        </p:nvPicPr>
        <p:blipFill>
          <a:blip r:embed="rId2"/>
          <a:srcRect l="18360" r="18360"/>
          <a:stretch>
            <a:fillRect/>
          </a:stretch>
        </p:blipFill>
        <p:spPr>
          <a:xfrm>
            <a:off x="4946574" y="1257070"/>
            <a:ext cx="3147070" cy="3316822"/>
          </a:xfrm>
        </p:spPr>
      </p:pic>
    </p:spTree>
    <p:extLst>
      <p:ext uri="{BB962C8B-B14F-4D97-AF65-F5344CB8AC3E}">
        <p14:creationId xmlns:p14="http://schemas.microsoft.com/office/powerpoint/2010/main" val="439658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28AC4A6-E679-8B6A-69EB-782800EFF693}"/>
              </a:ext>
            </a:extLst>
          </p:cNvPr>
          <p:cNvSpPr>
            <a:spLocks noGrp="1"/>
          </p:cNvSpPr>
          <p:nvPr>
            <p:ph type="body" sz="quarter" idx="12"/>
          </p:nvPr>
        </p:nvSpPr>
        <p:spPr/>
        <p:txBody>
          <a:bodyPr/>
          <a:lstStyle/>
          <a:p>
            <a:r>
              <a:rPr lang="en-GB" dirty="0"/>
              <a:t>Collection of information (clause 3)</a:t>
            </a:r>
          </a:p>
        </p:txBody>
      </p:sp>
      <p:sp>
        <p:nvSpPr>
          <p:cNvPr id="6" name="Text Placeholder 5">
            <a:extLst>
              <a:ext uri="{FF2B5EF4-FFF2-40B4-BE49-F238E27FC236}">
                <a16:creationId xmlns:a16="http://schemas.microsoft.com/office/drawing/2014/main" id="{88FEF8A3-26C5-7CD0-2BBA-85D07707E368}"/>
              </a:ext>
            </a:extLst>
          </p:cNvPr>
          <p:cNvSpPr>
            <a:spLocks noGrp="1"/>
          </p:cNvSpPr>
          <p:nvPr>
            <p:ph type="body" sz="quarter" idx="13"/>
          </p:nvPr>
        </p:nvSpPr>
        <p:spPr/>
        <p:txBody>
          <a:bodyPr/>
          <a:lstStyle/>
          <a:p>
            <a:r>
              <a:rPr lang="en-GB" dirty="0"/>
              <a:t>Requiring provision of documents or information </a:t>
            </a:r>
          </a:p>
        </p:txBody>
      </p:sp>
      <p:sp>
        <p:nvSpPr>
          <p:cNvPr id="7" name="Text Placeholder 6">
            <a:extLst>
              <a:ext uri="{FF2B5EF4-FFF2-40B4-BE49-F238E27FC236}">
                <a16:creationId xmlns:a16="http://schemas.microsoft.com/office/drawing/2014/main" id="{1560AB55-6909-19CE-6B08-8B83611987A8}"/>
              </a:ext>
            </a:extLst>
          </p:cNvPr>
          <p:cNvSpPr>
            <a:spLocks noGrp="1"/>
          </p:cNvSpPr>
          <p:nvPr>
            <p:ph type="body" sz="quarter" idx="14"/>
          </p:nvPr>
        </p:nvSpPr>
        <p:spPr/>
        <p:txBody>
          <a:bodyPr/>
          <a:lstStyle/>
          <a:p>
            <a:r>
              <a:rPr lang="en-GB" dirty="0"/>
              <a:t>Offence: false or misleading</a:t>
            </a:r>
          </a:p>
        </p:txBody>
      </p:sp>
      <p:sp>
        <p:nvSpPr>
          <p:cNvPr id="8" name="Text Placeholder 7">
            <a:extLst>
              <a:ext uri="{FF2B5EF4-FFF2-40B4-BE49-F238E27FC236}">
                <a16:creationId xmlns:a16="http://schemas.microsoft.com/office/drawing/2014/main" id="{23A9ACE5-DBE7-0190-D3D7-1543F5D54AF7}"/>
              </a:ext>
            </a:extLst>
          </p:cNvPr>
          <p:cNvSpPr>
            <a:spLocks noGrp="1"/>
          </p:cNvSpPr>
          <p:nvPr>
            <p:ph type="body" sz="quarter" idx="15"/>
          </p:nvPr>
        </p:nvSpPr>
        <p:spPr/>
        <p:txBody>
          <a:bodyPr/>
          <a:lstStyle/>
          <a:p>
            <a:r>
              <a:rPr lang="en-GB" dirty="0"/>
              <a:t>Requiring an explanation</a:t>
            </a:r>
          </a:p>
        </p:txBody>
      </p:sp>
    </p:spTree>
    <p:extLst>
      <p:ext uri="{BB962C8B-B14F-4D97-AF65-F5344CB8AC3E}">
        <p14:creationId xmlns:p14="http://schemas.microsoft.com/office/powerpoint/2010/main" val="19107803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546E25-B095-4825-0139-F2DE762A5A7B}"/>
              </a:ext>
            </a:extLst>
          </p:cNvPr>
          <p:cNvSpPr>
            <a:spLocks noGrp="1"/>
          </p:cNvSpPr>
          <p:nvPr>
            <p:ph type="body" sz="quarter" idx="10"/>
          </p:nvPr>
        </p:nvSpPr>
        <p:spPr/>
        <p:txBody>
          <a:bodyPr/>
          <a:lstStyle/>
          <a:p>
            <a:endParaRPr lang="en-GB"/>
          </a:p>
        </p:txBody>
      </p:sp>
      <p:sp>
        <p:nvSpPr>
          <p:cNvPr id="3" name="Text Placeholder 2">
            <a:extLst>
              <a:ext uri="{FF2B5EF4-FFF2-40B4-BE49-F238E27FC236}">
                <a16:creationId xmlns:a16="http://schemas.microsoft.com/office/drawing/2014/main" id="{5D6EECC9-467D-7F19-AC2B-5C9F384DBCDF}"/>
              </a:ext>
            </a:extLst>
          </p:cNvPr>
          <p:cNvSpPr>
            <a:spLocks noGrp="1"/>
          </p:cNvSpPr>
          <p:nvPr>
            <p:ph type="body" sz="quarter" idx="11"/>
          </p:nvPr>
        </p:nvSpPr>
        <p:spPr>
          <a:xfrm>
            <a:off x="4142343" y="2571750"/>
            <a:ext cx="3806113" cy="722293"/>
          </a:xfrm>
        </p:spPr>
        <p:txBody>
          <a:bodyPr/>
          <a:lstStyle/>
          <a:p>
            <a:r>
              <a:rPr lang="en-GB" sz="3200" dirty="0"/>
              <a:t>OR</a:t>
            </a:r>
          </a:p>
        </p:txBody>
      </p:sp>
      <p:sp>
        <p:nvSpPr>
          <p:cNvPr id="4" name="Text Placeholder 3">
            <a:extLst>
              <a:ext uri="{FF2B5EF4-FFF2-40B4-BE49-F238E27FC236}">
                <a16:creationId xmlns:a16="http://schemas.microsoft.com/office/drawing/2014/main" id="{CA043BDE-6BC8-F1D5-710B-B3893E045B06}"/>
              </a:ext>
            </a:extLst>
          </p:cNvPr>
          <p:cNvSpPr>
            <a:spLocks noGrp="1"/>
          </p:cNvSpPr>
          <p:nvPr>
            <p:ph type="body" sz="quarter" idx="12"/>
          </p:nvPr>
        </p:nvSpPr>
        <p:spPr/>
        <p:txBody>
          <a:bodyPr/>
          <a:lstStyle/>
          <a:p>
            <a:r>
              <a:rPr lang="en-GB" dirty="0"/>
              <a:t>Pick your battles!</a:t>
            </a:r>
          </a:p>
        </p:txBody>
      </p:sp>
      <p:pic>
        <p:nvPicPr>
          <p:cNvPr id="6" name="Picture 5" descr="Person with boxing gloves">
            <a:extLst>
              <a:ext uri="{FF2B5EF4-FFF2-40B4-BE49-F238E27FC236}">
                <a16:creationId xmlns:a16="http://schemas.microsoft.com/office/drawing/2014/main" id="{C103535F-04CC-90E2-A462-06E63FC708F4}"/>
              </a:ext>
            </a:extLst>
          </p:cNvPr>
          <p:cNvPicPr>
            <a:picLocks noChangeAspect="1"/>
          </p:cNvPicPr>
          <p:nvPr/>
        </p:nvPicPr>
        <p:blipFill>
          <a:blip r:embed="rId2"/>
          <a:stretch>
            <a:fillRect/>
          </a:stretch>
        </p:blipFill>
        <p:spPr>
          <a:xfrm>
            <a:off x="719138" y="1905918"/>
            <a:ext cx="3286470" cy="2190980"/>
          </a:xfrm>
          <a:prstGeom prst="rect">
            <a:avLst/>
          </a:prstGeom>
        </p:spPr>
      </p:pic>
      <p:pic>
        <p:nvPicPr>
          <p:cNvPr id="8" name="Picture 7" descr="Hand raising white flag">
            <a:extLst>
              <a:ext uri="{FF2B5EF4-FFF2-40B4-BE49-F238E27FC236}">
                <a16:creationId xmlns:a16="http://schemas.microsoft.com/office/drawing/2014/main" id="{0F4690C3-81F0-1C0E-F29F-58E5485257CC}"/>
              </a:ext>
            </a:extLst>
          </p:cNvPr>
          <p:cNvPicPr>
            <a:picLocks noChangeAspect="1"/>
          </p:cNvPicPr>
          <p:nvPr/>
        </p:nvPicPr>
        <p:blipFill>
          <a:blip r:embed="rId3"/>
          <a:stretch>
            <a:fillRect/>
          </a:stretch>
        </p:blipFill>
        <p:spPr>
          <a:xfrm>
            <a:off x="5033421" y="1905918"/>
            <a:ext cx="3390729" cy="2262943"/>
          </a:xfrm>
          <a:prstGeom prst="rect">
            <a:avLst/>
          </a:prstGeom>
        </p:spPr>
      </p:pic>
    </p:spTree>
    <p:extLst>
      <p:ext uri="{BB962C8B-B14F-4D97-AF65-F5344CB8AC3E}">
        <p14:creationId xmlns:p14="http://schemas.microsoft.com/office/powerpoint/2010/main" val="33721431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546E25-B095-4825-0139-F2DE762A5A7B}"/>
              </a:ext>
            </a:extLst>
          </p:cNvPr>
          <p:cNvSpPr>
            <a:spLocks noGrp="1"/>
          </p:cNvSpPr>
          <p:nvPr>
            <p:ph type="body" sz="quarter" idx="10"/>
          </p:nvPr>
        </p:nvSpPr>
        <p:spPr/>
        <p:txBody>
          <a:bodyPr/>
          <a:lstStyle/>
          <a:p>
            <a:pPr marL="285750" indent="-285750">
              <a:buFont typeface="Arial" panose="020B0604020202020204" pitchFamily="34" charset="0"/>
              <a:buChar char="•"/>
            </a:pPr>
            <a:r>
              <a:rPr lang="en-GB" sz="2400" dirty="0"/>
              <a:t>Sensible offers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Early offers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Do works quickly</a:t>
            </a:r>
          </a:p>
        </p:txBody>
      </p:sp>
      <p:sp>
        <p:nvSpPr>
          <p:cNvPr id="3" name="Text Placeholder 2">
            <a:extLst>
              <a:ext uri="{FF2B5EF4-FFF2-40B4-BE49-F238E27FC236}">
                <a16:creationId xmlns:a16="http://schemas.microsoft.com/office/drawing/2014/main" id="{5D6EECC9-467D-7F19-AC2B-5C9F384DBCDF}"/>
              </a:ext>
            </a:extLst>
          </p:cNvPr>
          <p:cNvSpPr>
            <a:spLocks noGrp="1"/>
          </p:cNvSpPr>
          <p:nvPr>
            <p:ph type="body" sz="quarter" idx="11"/>
          </p:nvPr>
        </p:nvSpPr>
        <p:spPr>
          <a:xfrm>
            <a:off x="4142343" y="2571750"/>
            <a:ext cx="3806113" cy="722293"/>
          </a:xfrm>
        </p:spPr>
        <p:txBody>
          <a:bodyPr/>
          <a:lstStyle/>
          <a:p>
            <a:endParaRPr lang="en-GB" sz="3200" dirty="0"/>
          </a:p>
        </p:txBody>
      </p:sp>
      <p:sp>
        <p:nvSpPr>
          <p:cNvPr id="4" name="Text Placeholder 3">
            <a:extLst>
              <a:ext uri="{FF2B5EF4-FFF2-40B4-BE49-F238E27FC236}">
                <a16:creationId xmlns:a16="http://schemas.microsoft.com/office/drawing/2014/main" id="{CA043BDE-6BC8-F1D5-710B-B3893E045B06}"/>
              </a:ext>
            </a:extLst>
          </p:cNvPr>
          <p:cNvSpPr>
            <a:spLocks noGrp="1"/>
          </p:cNvSpPr>
          <p:nvPr>
            <p:ph type="body" sz="quarter" idx="12"/>
          </p:nvPr>
        </p:nvSpPr>
        <p:spPr/>
        <p:txBody>
          <a:bodyPr/>
          <a:lstStyle/>
          <a:p>
            <a:r>
              <a:rPr lang="en-GB" dirty="0"/>
              <a:t>Pick your battles!</a:t>
            </a:r>
          </a:p>
        </p:txBody>
      </p:sp>
      <p:pic>
        <p:nvPicPr>
          <p:cNvPr id="8" name="Picture 7" descr="Hand raising white flag">
            <a:extLst>
              <a:ext uri="{FF2B5EF4-FFF2-40B4-BE49-F238E27FC236}">
                <a16:creationId xmlns:a16="http://schemas.microsoft.com/office/drawing/2014/main" id="{0F4690C3-81F0-1C0E-F29F-58E5485257CC}"/>
              </a:ext>
            </a:extLst>
          </p:cNvPr>
          <p:cNvPicPr>
            <a:picLocks noChangeAspect="1"/>
          </p:cNvPicPr>
          <p:nvPr/>
        </p:nvPicPr>
        <p:blipFill>
          <a:blip r:embed="rId2"/>
          <a:stretch>
            <a:fillRect/>
          </a:stretch>
        </p:blipFill>
        <p:spPr>
          <a:xfrm>
            <a:off x="5033421" y="1905918"/>
            <a:ext cx="3390729" cy="2262943"/>
          </a:xfrm>
          <a:prstGeom prst="rect">
            <a:avLst/>
          </a:prstGeom>
        </p:spPr>
      </p:pic>
    </p:spTree>
    <p:extLst>
      <p:ext uri="{BB962C8B-B14F-4D97-AF65-F5344CB8AC3E}">
        <p14:creationId xmlns:p14="http://schemas.microsoft.com/office/powerpoint/2010/main" val="14074484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546E25-B095-4825-0139-F2DE762A5A7B}"/>
              </a:ext>
            </a:extLst>
          </p:cNvPr>
          <p:cNvSpPr>
            <a:spLocks noGrp="1"/>
          </p:cNvSpPr>
          <p:nvPr>
            <p:ph type="body" sz="quarter" idx="10"/>
          </p:nvPr>
        </p:nvSpPr>
        <p:spPr/>
        <p:txBody>
          <a:bodyPr/>
          <a:lstStyle/>
          <a:p>
            <a:pPr marL="285750" indent="-285750">
              <a:buFont typeface="Arial" panose="020B0604020202020204" pitchFamily="34" charset="0"/>
              <a:buChar char="•"/>
            </a:pPr>
            <a:r>
              <a:rPr lang="en-GB" sz="2400" dirty="0"/>
              <a:t>Will the tenant show up?</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Willingness?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Information the tenant might not want raised in court</a:t>
            </a:r>
          </a:p>
        </p:txBody>
      </p:sp>
      <p:sp>
        <p:nvSpPr>
          <p:cNvPr id="3" name="Text Placeholder 2">
            <a:extLst>
              <a:ext uri="{FF2B5EF4-FFF2-40B4-BE49-F238E27FC236}">
                <a16:creationId xmlns:a16="http://schemas.microsoft.com/office/drawing/2014/main" id="{5D6EECC9-467D-7F19-AC2B-5C9F384DBCDF}"/>
              </a:ext>
            </a:extLst>
          </p:cNvPr>
          <p:cNvSpPr>
            <a:spLocks noGrp="1"/>
          </p:cNvSpPr>
          <p:nvPr>
            <p:ph type="body" sz="quarter" idx="11"/>
          </p:nvPr>
        </p:nvSpPr>
        <p:spPr>
          <a:xfrm>
            <a:off x="4142343" y="2571750"/>
            <a:ext cx="3806113" cy="722293"/>
          </a:xfrm>
        </p:spPr>
        <p:txBody>
          <a:bodyPr/>
          <a:lstStyle/>
          <a:p>
            <a:endParaRPr lang="en-GB" sz="3200" dirty="0"/>
          </a:p>
        </p:txBody>
      </p:sp>
      <p:sp>
        <p:nvSpPr>
          <p:cNvPr id="4" name="Text Placeholder 3">
            <a:extLst>
              <a:ext uri="{FF2B5EF4-FFF2-40B4-BE49-F238E27FC236}">
                <a16:creationId xmlns:a16="http://schemas.microsoft.com/office/drawing/2014/main" id="{CA043BDE-6BC8-F1D5-710B-B3893E045B06}"/>
              </a:ext>
            </a:extLst>
          </p:cNvPr>
          <p:cNvSpPr>
            <a:spLocks noGrp="1"/>
          </p:cNvSpPr>
          <p:nvPr>
            <p:ph type="body" sz="quarter" idx="12"/>
          </p:nvPr>
        </p:nvSpPr>
        <p:spPr/>
        <p:txBody>
          <a:bodyPr/>
          <a:lstStyle/>
          <a:p>
            <a:r>
              <a:rPr lang="en-GB" dirty="0"/>
              <a:t>Pick your battles!</a:t>
            </a:r>
          </a:p>
        </p:txBody>
      </p:sp>
      <p:pic>
        <p:nvPicPr>
          <p:cNvPr id="6" name="Picture 5" descr="Person with boxing gloves">
            <a:extLst>
              <a:ext uri="{FF2B5EF4-FFF2-40B4-BE49-F238E27FC236}">
                <a16:creationId xmlns:a16="http://schemas.microsoft.com/office/drawing/2014/main" id="{C103535F-04CC-90E2-A462-06E63FC708F4}"/>
              </a:ext>
            </a:extLst>
          </p:cNvPr>
          <p:cNvPicPr>
            <a:picLocks noChangeAspect="1"/>
          </p:cNvPicPr>
          <p:nvPr/>
        </p:nvPicPr>
        <p:blipFill>
          <a:blip r:embed="rId2"/>
          <a:stretch>
            <a:fillRect/>
          </a:stretch>
        </p:blipFill>
        <p:spPr>
          <a:xfrm>
            <a:off x="5026733" y="1927952"/>
            <a:ext cx="3286470" cy="2190980"/>
          </a:xfrm>
          <a:prstGeom prst="rect">
            <a:avLst/>
          </a:prstGeom>
        </p:spPr>
      </p:pic>
    </p:spTree>
    <p:extLst>
      <p:ext uri="{BB962C8B-B14F-4D97-AF65-F5344CB8AC3E}">
        <p14:creationId xmlns:p14="http://schemas.microsoft.com/office/powerpoint/2010/main" val="36830126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546E25-B095-4825-0139-F2DE762A5A7B}"/>
              </a:ext>
            </a:extLst>
          </p:cNvPr>
          <p:cNvSpPr>
            <a:spLocks noGrp="1"/>
          </p:cNvSpPr>
          <p:nvPr>
            <p:ph type="body" sz="quarter" idx="10"/>
          </p:nvPr>
        </p:nvSpPr>
        <p:spPr>
          <a:xfrm>
            <a:off x="719850" y="1641840"/>
            <a:ext cx="7564834" cy="2991575"/>
          </a:xfrm>
        </p:spPr>
        <p:txBody>
          <a:bodyPr/>
          <a:lstStyle/>
          <a:p>
            <a:r>
              <a:rPr lang="en-GB" sz="1800" dirty="0"/>
              <a:t>The Homes (Fitness for Human Habitation) Act 2018 </a:t>
            </a:r>
          </a:p>
          <a:p>
            <a:endParaRPr lang="en-GB" sz="1800" dirty="0"/>
          </a:p>
          <a:p>
            <a:r>
              <a:rPr lang="en-GB" sz="1800" dirty="0"/>
              <a:t>Mitigation of loss by the tenant</a:t>
            </a:r>
          </a:p>
          <a:p>
            <a:endParaRPr lang="en-GB" sz="1800" dirty="0"/>
          </a:p>
          <a:p>
            <a:r>
              <a:rPr lang="en-GB" sz="1800" dirty="0"/>
              <a:t>Is there a personal injury element to the claim? Can you argue that there is?</a:t>
            </a:r>
          </a:p>
          <a:p>
            <a:endParaRPr lang="en-GB" sz="1800" dirty="0"/>
          </a:p>
          <a:p>
            <a:r>
              <a:rPr lang="en-GB" sz="1800" dirty="0"/>
              <a:t>Who is the surveyor instructed by the tenant?</a:t>
            </a:r>
          </a:p>
          <a:p>
            <a:pPr lvl="1"/>
            <a:r>
              <a:rPr lang="en-GB" sz="1800" dirty="0"/>
              <a:t>Quality of the report</a:t>
            </a:r>
          </a:p>
          <a:p>
            <a:pPr lvl="1"/>
            <a:r>
              <a:rPr lang="en-GB" sz="1800" dirty="0"/>
              <a:t>Conflict of interest</a:t>
            </a:r>
          </a:p>
        </p:txBody>
      </p:sp>
      <p:sp>
        <p:nvSpPr>
          <p:cNvPr id="3" name="Text Placeholder 2">
            <a:extLst>
              <a:ext uri="{FF2B5EF4-FFF2-40B4-BE49-F238E27FC236}">
                <a16:creationId xmlns:a16="http://schemas.microsoft.com/office/drawing/2014/main" id="{5D6EECC9-467D-7F19-AC2B-5C9F384DBCDF}"/>
              </a:ext>
            </a:extLst>
          </p:cNvPr>
          <p:cNvSpPr>
            <a:spLocks noGrp="1"/>
          </p:cNvSpPr>
          <p:nvPr>
            <p:ph type="body" sz="quarter" idx="11"/>
          </p:nvPr>
        </p:nvSpPr>
        <p:spPr>
          <a:xfrm>
            <a:off x="4142343" y="2571750"/>
            <a:ext cx="3806113" cy="722293"/>
          </a:xfrm>
        </p:spPr>
        <p:txBody>
          <a:bodyPr/>
          <a:lstStyle/>
          <a:p>
            <a:endParaRPr lang="en-GB" sz="3200" dirty="0"/>
          </a:p>
        </p:txBody>
      </p:sp>
      <p:sp>
        <p:nvSpPr>
          <p:cNvPr id="4" name="Text Placeholder 3">
            <a:extLst>
              <a:ext uri="{FF2B5EF4-FFF2-40B4-BE49-F238E27FC236}">
                <a16:creationId xmlns:a16="http://schemas.microsoft.com/office/drawing/2014/main" id="{CA043BDE-6BC8-F1D5-710B-B3893E045B06}"/>
              </a:ext>
            </a:extLst>
          </p:cNvPr>
          <p:cNvSpPr>
            <a:spLocks noGrp="1"/>
          </p:cNvSpPr>
          <p:nvPr>
            <p:ph type="body" sz="quarter" idx="12"/>
          </p:nvPr>
        </p:nvSpPr>
        <p:spPr/>
        <p:txBody>
          <a:bodyPr/>
          <a:lstStyle/>
          <a:p>
            <a:r>
              <a:rPr lang="en-GB" dirty="0"/>
              <a:t>Common issues</a:t>
            </a:r>
          </a:p>
        </p:txBody>
      </p:sp>
    </p:spTree>
    <p:extLst>
      <p:ext uri="{BB962C8B-B14F-4D97-AF65-F5344CB8AC3E}">
        <p14:creationId xmlns:p14="http://schemas.microsoft.com/office/powerpoint/2010/main" val="7094033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2BC8A7-4CE5-1C06-E5FA-C8BCC8CC9756}"/>
              </a:ext>
            </a:extLst>
          </p:cNvPr>
          <p:cNvSpPr>
            <a:spLocks noGrp="1"/>
          </p:cNvSpPr>
          <p:nvPr>
            <p:ph type="body" sz="quarter" idx="10"/>
          </p:nvPr>
        </p:nvSpPr>
        <p:spPr/>
        <p:txBody>
          <a:bodyPr/>
          <a:lstStyle/>
          <a:p>
            <a:r>
              <a:rPr lang="en-GB" dirty="0"/>
              <a:t>Q&amp;A	</a:t>
            </a:r>
          </a:p>
        </p:txBody>
      </p:sp>
      <p:sp>
        <p:nvSpPr>
          <p:cNvPr id="6" name="Text Placeholder 5">
            <a:extLst>
              <a:ext uri="{FF2B5EF4-FFF2-40B4-BE49-F238E27FC236}">
                <a16:creationId xmlns:a16="http://schemas.microsoft.com/office/drawing/2014/main" id="{20331D1C-23B8-27EE-F6C2-258FB848D033}"/>
              </a:ext>
            </a:extLst>
          </p:cNvPr>
          <p:cNvSpPr>
            <a:spLocks noGrp="1"/>
          </p:cNvSpPr>
          <p:nvPr>
            <p:ph type="body" sz="quarter" idx="11"/>
          </p:nvPr>
        </p:nvSpPr>
        <p:spPr/>
        <p:txBody>
          <a:bodyPr/>
          <a:lstStyle/>
          <a:p>
            <a:r>
              <a:rPr lang="en-GB" dirty="0"/>
              <a:t>Catherine Rowlands and Alexander Campbell</a:t>
            </a:r>
          </a:p>
        </p:txBody>
      </p:sp>
      <p:sp>
        <p:nvSpPr>
          <p:cNvPr id="7" name="Text Placeholder 6">
            <a:extLst>
              <a:ext uri="{FF2B5EF4-FFF2-40B4-BE49-F238E27FC236}">
                <a16:creationId xmlns:a16="http://schemas.microsoft.com/office/drawing/2014/main" id="{7B913316-7A01-3B8E-C5C2-3A16A6FC46CE}"/>
              </a:ext>
            </a:extLst>
          </p:cNvPr>
          <p:cNvSpPr>
            <a:spLocks noGrp="1"/>
          </p:cNvSpPr>
          <p:nvPr>
            <p:ph type="body" sz="quarter" idx="12"/>
          </p:nvPr>
        </p:nvSpPr>
        <p:spPr/>
        <p:txBody>
          <a:bodyPr/>
          <a:lstStyle/>
          <a:p>
            <a:r>
              <a:rPr lang="en-GB" dirty="0"/>
              <a:t>Your questions already submitted</a:t>
            </a:r>
          </a:p>
        </p:txBody>
      </p:sp>
    </p:spTree>
    <p:extLst>
      <p:ext uri="{BB962C8B-B14F-4D97-AF65-F5344CB8AC3E}">
        <p14:creationId xmlns:p14="http://schemas.microsoft.com/office/powerpoint/2010/main" val="9798637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383043-2B86-AF5C-E9D6-A46545134669}"/>
              </a:ext>
            </a:extLst>
          </p:cNvPr>
          <p:cNvSpPr>
            <a:spLocks noGrp="1"/>
          </p:cNvSpPr>
          <p:nvPr>
            <p:ph type="body" sz="quarter" idx="10"/>
          </p:nvPr>
        </p:nvSpPr>
        <p:spPr/>
        <p:txBody>
          <a:bodyPr/>
          <a:lstStyle/>
          <a:p>
            <a:r>
              <a:rPr lang="en-GB" sz="1600" b="0" i="0" dirty="0">
                <a:solidFill>
                  <a:srgbClr val="242424"/>
                </a:solidFill>
                <a:effectLst/>
                <a:latin typeface="Calibri" panose="020F0502020204030204" pitchFamily="34" charset="0"/>
              </a:rPr>
              <a:t>In temporary homeless accommodation where there is a managing agent on behalf of a private landlord but the local authority grant non secure tenancies pursuant to </a:t>
            </a:r>
            <a:r>
              <a:rPr lang="en-GB" sz="1600" b="0" i="0" dirty="0" err="1">
                <a:solidFill>
                  <a:srgbClr val="242424"/>
                </a:solidFill>
                <a:effectLst/>
                <a:latin typeface="Calibri" panose="020F0502020204030204" pitchFamily="34" charset="0"/>
              </a:rPr>
              <a:t>s.188</a:t>
            </a:r>
            <a:r>
              <a:rPr lang="en-GB" sz="1600" b="0" i="0" dirty="0">
                <a:solidFill>
                  <a:srgbClr val="242424"/>
                </a:solidFill>
                <a:effectLst/>
                <a:latin typeface="Calibri" panose="020F0502020204030204" pitchFamily="34" charset="0"/>
              </a:rPr>
              <a:t>, to what extent are the local authority liable to the occupier under </a:t>
            </a:r>
            <a:r>
              <a:rPr lang="en-GB" sz="1600" b="0" i="0" dirty="0" err="1">
                <a:solidFill>
                  <a:srgbClr val="242424"/>
                </a:solidFill>
                <a:effectLst/>
                <a:latin typeface="Calibri" panose="020F0502020204030204" pitchFamily="34" charset="0"/>
              </a:rPr>
              <a:t>ss.9A</a:t>
            </a:r>
            <a:r>
              <a:rPr lang="en-GB" sz="1600" b="0" i="0" dirty="0">
                <a:solidFill>
                  <a:srgbClr val="242424"/>
                </a:solidFill>
                <a:effectLst/>
                <a:latin typeface="Calibri" panose="020F0502020204030204" pitchFamily="34" charset="0"/>
              </a:rPr>
              <a:t>- 11 </a:t>
            </a:r>
            <a:r>
              <a:rPr lang="en-GB" sz="1600" b="0" i="0" dirty="0" err="1">
                <a:solidFill>
                  <a:srgbClr val="242424"/>
                </a:solidFill>
                <a:effectLst/>
                <a:latin typeface="Calibri" panose="020F0502020204030204" pitchFamily="34" charset="0"/>
              </a:rPr>
              <a:t>L&amp;T</a:t>
            </a:r>
            <a:r>
              <a:rPr lang="en-GB" sz="1600" b="0" i="0" dirty="0">
                <a:solidFill>
                  <a:srgbClr val="242424"/>
                </a:solidFill>
                <a:effectLst/>
                <a:latin typeface="Calibri" panose="020F0502020204030204" pitchFamily="34" charset="0"/>
              </a:rPr>
              <a:t> Act 1985?</a:t>
            </a:r>
            <a:endParaRPr lang="en-GB" sz="1600" dirty="0"/>
          </a:p>
        </p:txBody>
      </p:sp>
      <p:sp>
        <p:nvSpPr>
          <p:cNvPr id="3" name="Text Placeholder 2">
            <a:extLst>
              <a:ext uri="{FF2B5EF4-FFF2-40B4-BE49-F238E27FC236}">
                <a16:creationId xmlns:a16="http://schemas.microsoft.com/office/drawing/2014/main" id="{2E02D9D6-1EC1-B8D3-80C9-5F9BFEB8F93C}"/>
              </a:ext>
            </a:extLst>
          </p:cNvPr>
          <p:cNvSpPr>
            <a:spLocks noGrp="1"/>
          </p:cNvSpPr>
          <p:nvPr>
            <p:ph type="body" sz="quarter" idx="12"/>
          </p:nvPr>
        </p:nvSpPr>
        <p:spPr/>
        <p:txBody>
          <a:bodyPr/>
          <a:lstStyle/>
          <a:p>
            <a:r>
              <a:rPr lang="en-GB" dirty="0"/>
              <a:t>Repairs in temporary accommodation </a:t>
            </a:r>
          </a:p>
        </p:txBody>
      </p:sp>
      <p:sp>
        <p:nvSpPr>
          <p:cNvPr id="4" name="Text Placeholder 3">
            <a:extLst>
              <a:ext uri="{FF2B5EF4-FFF2-40B4-BE49-F238E27FC236}">
                <a16:creationId xmlns:a16="http://schemas.microsoft.com/office/drawing/2014/main" id="{7D0F10CA-CE45-FA64-ACDD-D51A7B6F5F60}"/>
              </a:ext>
            </a:extLst>
          </p:cNvPr>
          <p:cNvSpPr>
            <a:spLocks noGrp="1"/>
          </p:cNvSpPr>
          <p:nvPr>
            <p:ph type="body" sz="quarter" idx="13"/>
          </p:nvPr>
        </p:nvSpPr>
        <p:spPr/>
        <p:txBody>
          <a:bodyPr/>
          <a:lstStyle/>
          <a:p>
            <a:endParaRPr lang="en-GB"/>
          </a:p>
        </p:txBody>
      </p:sp>
      <p:sp>
        <p:nvSpPr>
          <p:cNvPr id="5" name="Text Placeholder 4">
            <a:extLst>
              <a:ext uri="{FF2B5EF4-FFF2-40B4-BE49-F238E27FC236}">
                <a16:creationId xmlns:a16="http://schemas.microsoft.com/office/drawing/2014/main" id="{46943588-C8A2-F3C5-D8E6-D107F881E1DB}"/>
              </a:ext>
            </a:extLst>
          </p:cNvPr>
          <p:cNvSpPr>
            <a:spLocks noGrp="1"/>
          </p:cNvSpPr>
          <p:nvPr>
            <p:ph type="body" sz="quarter" idx="14"/>
          </p:nvPr>
        </p:nvSpPr>
        <p:spPr/>
        <p:txBody>
          <a:bodyPr/>
          <a:lstStyle/>
          <a:p>
            <a:r>
              <a:rPr lang="en-GB" b="1" i="0" dirty="0">
                <a:solidFill>
                  <a:srgbClr val="242424"/>
                </a:solidFill>
                <a:effectLst/>
                <a:latin typeface="Calibri" panose="020F0502020204030204" pitchFamily="34" charset="0"/>
              </a:rPr>
              <a:t>Helen Dent, LB Tower Hamlets</a:t>
            </a:r>
            <a:endParaRPr lang="en-GB" dirty="0"/>
          </a:p>
        </p:txBody>
      </p:sp>
    </p:spTree>
    <p:extLst>
      <p:ext uri="{BB962C8B-B14F-4D97-AF65-F5344CB8AC3E}">
        <p14:creationId xmlns:p14="http://schemas.microsoft.com/office/powerpoint/2010/main" val="34590699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383043-2B86-AF5C-E9D6-A46545134669}"/>
              </a:ext>
            </a:extLst>
          </p:cNvPr>
          <p:cNvSpPr>
            <a:spLocks noGrp="1"/>
          </p:cNvSpPr>
          <p:nvPr>
            <p:ph type="body" sz="quarter" idx="10"/>
          </p:nvPr>
        </p:nvSpPr>
        <p:spPr/>
        <p:txBody>
          <a:bodyPr/>
          <a:lstStyle/>
          <a:p>
            <a:r>
              <a:rPr lang="en-GB" sz="1600" b="0" i="0" dirty="0">
                <a:solidFill>
                  <a:srgbClr val="242424"/>
                </a:solidFill>
                <a:effectLst/>
                <a:latin typeface="Calibri" panose="020F0502020204030204" pitchFamily="34" charset="0"/>
              </a:rPr>
              <a:t>Please outline the liability where a council flat is subject to leaks,  </a:t>
            </a:r>
            <a:r>
              <a:rPr lang="en-GB" sz="1600" b="0" i="0" dirty="0" err="1">
                <a:solidFill>
                  <a:srgbClr val="242424"/>
                </a:solidFill>
                <a:effectLst/>
                <a:latin typeface="Calibri" panose="020F0502020204030204" pitchFamily="34" charset="0"/>
              </a:rPr>
              <a:t>inc</a:t>
            </a:r>
            <a:r>
              <a:rPr lang="en-GB" sz="1600" b="0" i="0" dirty="0">
                <a:solidFill>
                  <a:srgbClr val="242424"/>
                </a:solidFill>
                <a:effectLst/>
                <a:latin typeface="Calibri" panose="020F0502020204030204" pitchFamily="34" charset="0"/>
              </a:rPr>
              <a:t> unexpected flood, from flat above,  in scenarios where the upstairs flat is / is not a council freehold property,  and where no notice has been given. Is control a valid response.</a:t>
            </a:r>
            <a:endParaRPr lang="en-GB" sz="1600" dirty="0"/>
          </a:p>
        </p:txBody>
      </p:sp>
      <p:sp>
        <p:nvSpPr>
          <p:cNvPr id="3" name="Text Placeholder 2">
            <a:extLst>
              <a:ext uri="{FF2B5EF4-FFF2-40B4-BE49-F238E27FC236}">
                <a16:creationId xmlns:a16="http://schemas.microsoft.com/office/drawing/2014/main" id="{2E02D9D6-1EC1-B8D3-80C9-5F9BFEB8F93C}"/>
              </a:ext>
            </a:extLst>
          </p:cNvPr>
          <p:cNvSpPr>
            <a:spLocks noGrp="1"/>
          </p:cNvSpPr>
          <p:nvPr>
            <p:ph type="body" sz="quarter" idx="12"/>
          </p:nvPr>
        </p:nvSpPr>
        <p:spPr/>
        <p:txBody>
          <a:bodyPr/>
          <a:lstStyle/>
          <a:p>
            <a:r>
              <a:rPr lang="en-GB" dirty="0"/>
              <a:t>Someone else’s leak</a:t>
            </a:r>
          </a:p>
        </p:txBody>
      </p:sp>
      <p:sp>
        <p:nvSpPr>
          <p:cNvPr id="4" name="Text Placeholder 3">
            <a:extLst>
              <a:ext uri="{FF2B5EF4-FFF2-40B4-BE49-F238E27FC236}">
                <a16:creationId xmlns:a16="http://schemas.microsoft.com/office/drawing/2014/main" id="{7D0F10CA-CE45-FA64-ACDD-D51A7B6F5F60}"/>
              </a:ext>
            </a:extLst>
          </p:cNvPr>
          <p:cNvSpPr>
            <a:spLocks noGrp="1"/>
          </p:cNvSpPr>
          <p:nvPr>
            <p:ph type="body" sz="quarter" idx="13"/>
          </p:nvPr>
        </p:nvSpPr>
        <p:spPr/>
        <p:txBody>
          <a:bodyPr/>
          <a:lstStyle/>
          <a:p>
            <a:endParaRPr lang="en-GB" dirty="0"/>
          </a:p>
        </p:txBody>
      </p:sp>
      <p:sp>
        <p:nvSpPr>
          <p:cNvPr id="5" name="Text Placeholder 4">
            <a:extLst>
              <a:ext uri="{FF2B5EF4-FFF2-40B4-BE49-F238E27FC236}">
                <a16:creationId xmlns:a16="http://schemas.microsoft.com/office/drawing/2014/main" id="{46943588-C8A2-F3C5-D8E6-D107F881E1DB}"/>
              </a:ext>
            </a:extLst>
          </p:cNvPr>
          <p:cNvSpPr>
            <a:spLocks noGrp="1"/>
          </p:cNvSpPr>
          <p:nvPr>
            <p:ph type="body" sz="quarter" idx="14"/>
          </p:nvPr>
        </p:nvSpPr>
        <p:spPr/>
        <p:txBody>
          <a:bodyPr/>
          <a:lstStyle/>
          <a:p>
            <a:r>
              <a:rPr lang="en-GB" b="1" i="0" dirty="0" err="1">
                <a:solidFill>
                  <a:srgbClr val="242424"/>
                </a:solidFill>
                <a:effectLst/>
                <a:latin typeface="Calibri" panose="020F0502020204030204" pitchFamily="34" charset="0"/>
              </a:rPr>
              <a:t>Zainul</a:t>
            </a:r>
            <a:r>
              <a:rPr lang="en-GB" b="1" i="0" dirty="0">
                <a:solidFill>
                  <a:srgbClr val="242424"/>
                </a:solidFill>
                <a:effectLst/>
                <a:latin typeface="Calibri" panose="020F0502020204030204" pitchFamily="34" charset="0"/>
              </a:rPr>
              <a:t> </a:t>
            </a:r>
            <a:r>
              <a:rPr lang="en-GB" b="1" i="0" dirty="0" err="1">
                <a:solidFill>
                  <a:srgbClr val="242424"/>
                </a:solidFill>
                <a:effectLst/>
                <a:latin typeface="Calibri" panose="020F0502020204030204" pitchFamily="34" charset="0"/>
              </a:rPr>
              <a:t>Pirmohamed</a:t>
            </a:r>
            <a:r>
              <a:rPr lang="en-GB" b="1" i="0" dirty="0">
                <a:solidFill>
                  <a:srgbClr val="242424"/>
                </a:solidFill>
                <a:effectLst/>
                <a:latin typeface="Calibri" panose="020F0502020204030204" pitchFamily="34" charset="0"/>
              </a:rPr>
              <a:t>, Stoke Council</a:t>
            </a:r>
            <a:endParaRPr lang="en-GB" dirty="0"/>
          </a:p>
        </p:txBody>
      </p:sp>
    </p:spTree>
    <p:extLst>
      <p:ext uri="{BB962C8B-B14F-4D97-AF65-F5344CB8AC3E}">
        <p14:creationId xmlns:p14="http://schemas.microsoft.com/office/powerpoint/2010/main" val="36514116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7507FD-9410-452F-8A95-CEE752D9FD67}"/>
              </a:ext>
            </a:extLst>
          </p:cNvPr>
          <p:cNvSpPr>
            <a:spLocks noGrp="1"/>
          </p:cNvSpPr>
          <p:nvPr>
            <p:ph type="body" sz="quarter" idx="10"/>
          </p:nvPr>
        </p:nvSpPr>
        <p:spPr/>
        <p:txBody>
          <a:bodyPr/>
          <a:lstStyle/>
          <a:p>
            <a:r>
              <a:rPr lang="en-GB" sz="1800" b="0" i="0" dirty="0">
                <a:solidFill>
                  <a:srgbClr val="242424"/>
                </a:solidFill>
                <a:effectLst/>
                <a:latin typeface="Calibri" panose="020F0502020204030204" pitchFamily="34" charset="0"/>
              </a:rPr>
              <a:t>What are the tactical advantages for the local authority of using an external building surveyor in disrepair litigation compared to inhouse inspector or qualified surveyor?</a:t>
            </a:r>
            <a:endParaRPr lang="en-GB" sz="1800" dirty="0"/>
          </a:p>
        </p:txBody>
      </p:sp>
      <p:sp>
        <p:nvSpPr>
          <p:cNvPr id="3" name="Text Placeholder 2">
            <a:extLst>
              <a:ext uri="{FF2B5EF4-FFF2-40B4-BE49-F238E27FC236}">
                <a16:creationId xmlns:a16="http://schemas.microsoft.com/office/drawing/2014/main" id="{D464F8ED-1F7F-43F9-D196-9F90B516F0CF}"/>
              </a:ext>
            </a:extLst>
          </p:cNvPr>
          <p:cNvSpPr>
            <a:spLocks noGrp="1"/>
          </p:cNvSpPr>
          <p:nvPr>
            <p:ph type="body" sz="quarter" idx="12"/>
          </p:nvPr>
        </p:nvSpPr>
        <p:spPr/>
        <p:txBody>
          <a:bodyPr/>
          <a:lstStyle/>
          <a:p>
            <a:r>
              <a:rPr lang="en-GB" dirty="0"/>
              <a:t>The right expert</a:t>
            </a:r>
          </a:p>
        </p:txBody>
      </p:sp>
      <p:sp>
        <p:nvSpPr>
          <p:cNvPr id="4" name="Text Placeholder 3">
            <a:extLst>
              <a:ext uri="{FF2B5EF4-FFF2-40B4-BE49-F238E27FC236}">
                <a16:creationId xmlns:a16="http://schemas.microsoft.com/office/drawing/2014/main" id="{68DEB765-9DDD-3D95-979A-43BE9FAFCAEA}"/>
              </a:ext>
            </a:extLst>
          </p:cNvPr>
          <p:cNvSpPr>
            <a:spLocks noGrp="1"/>
          </p:cNvSpPr>
          <p:nvPr>
            <p:ph type="body" sz="quarter" idx="13"/>
          </p:nvPr>
        </p:nvSpPr>
        <p:spPr/>
        <p:txBody>
          <a:bodyPr/>
          <a:lstStyle/>
          <a:p>
            <a:endParaRPr lang="en-GB"/>
          </a:p>
        </p:txBody>
      </p:sp>
      <p:sp>
        <p:nvSpPr>
          <p:cNvPr id="5" name="Text Placeholder 4">
            <a:extLst>
              <a:ext uri="{FF2B5EF4-FFF2-40B4-BE49-F238E27FC236}">
                <a16:creationId xmlns:a16="http://schemas.microsoft.com/office/drawing/2014/main" id="{C0953896-8A08-7D51-333B-C6290CACF625}"/>
              </a:ext>
            </a:extLst>
          </p:cNvPr>
          <p:cNvSpPr>
            <a:spLocks noGrp="1"/>
          </p:cNvSpPr>
          <p:nvPr>
            <p:ph type="body" sz="quarter" idx="14"/>
          </p:nvPr>
        </p:nvSpPr>
        <p:spPr/>
        <p:txBody>
          <a:bodyPr/>
          <a:lstStyle/>
          <a:p>
            <a:r>
              <a:rPr lang="en-GB" b="1" i="0" dirty="0">
                <a:solidFill>
                  <a:srgbClr val="242424"/>
                </a:solidFill>
                <a:effectLst/>
                <a:latin typeface="Calibri" panose="020F0502020204030204" pitchFamily="34" charset="0"/>
              </a:rPr>
              <a:t>Jatin </a:t>
            </a:r>
            <a:r>
              <a:rPr lang="en-GB" b="1" i="0" dirty="0" err="1">
                <a:solidFill>
                  <a:srgbClr val="242424"/>
                </a:solidFill>
                <a:effectLst/>
                <a:latin typeface="Calibri" panose="020F0502020204030204" pitchFamily="34" charset="0"/>
              </a:rPr>
              <a:t>Ghedia</a:t>
            </a:r>
            <a:r>
              <a:rPr lang="en-GB" b="1" i="0" dirty="0">
                <a:solidFill>
                  <a:srgbClr val="242424"/>
                </a:solidFill>
                <a:effectLst/>
                <a:latin typeface="Calibri" panose="020F0502020204030204" pitchFamily="34" charset="0"/>
              </a:rPr>
              <a:t>, Milton Keynes Council</a:t>
            </a:r>
            <a:endParaRPr lang="en-GB" dirty="0"/>
          </a:p>
        </p:txBody>
      </p:sp>
    </p:spTree>
    <p:extLst>
      <p:ext uri="{BB962C8B-B14F-4D97-AF65-F5344CB8AC3E}">
        <p14:creationId xmlns:p14="http://schemas.microsoft.com/office/powerpoint/2010/main" val="41668569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F671EC-C593-4846-2B54-31C9479D2991}"/>
              </a:ext>
            </a:extLst>
          </p:cNvPr>
          <p:cNvSpPr>
            <a:spLocks noGrp="1"/>
          </p:cNvSpPr>
          <p:nvPr>
            <p:ph type="body" sz="quarter" idx="10"/>
          </p:nvPr>
        </p:nvSpPr>
        <p:spPr/>
        <p:txBody>
          <a:bodyPr/>
          <a:lstStyle/>
          <a:p>
            <a:r>
              <a:rPr lang="en-GB" sz="1800" b="0" i="0" dirty="0">
                <a:solidFill>
                  <a:srgbClr val="242424"/>
                </a:solidFill>
                <a:effectLst/>
                <a:latin typeface="Calibri" panose="020F0502020204030204" pitchFamily="34" charset="0"/>
              </a:rPr>
              <a:t>Challenging from the start: Some claims come through that </a:t>
            </a:r>
            <a:r>
              <a:rPr lang="en-GB" sz="1800" b="0" i="0">
                <a:solidFill>
                  <a:srgbClr val="242424"/>
                </a:solidFill>
                <a:effectLst/>
                <a:latin typeface="Calibri" panose="020F0502020204030204" pitchFamily="34" charset="0"/>
              </a:rPr>
              <a:t>are neither correct or </a:t>
            </a:r>
            <a:r>
              <a:rPr lang="en-GB" sz="1800" b="0" i="0" dirty="0">
                <a:solidFill>
                  <a:srgbClr val="242424"/>
                </a:solidFill>
                <a:effectLst/>
                <a:latin typeface="Calibri" panose="020F0502020204030204" pitchFamily="34" charset="0"/>
              </a:rPr>
              <a:t>accurate (such as tenant is not (or was not) the occupier of the property they are claiming against at the time they claim to have reported it. Can L simply refuse the claim?</a:t>
            </a:r>
            <a:endParaRPr lang="en-GB" sz="1800" dirty="0"/>
          </a:p>
        </p:txBody>
      </p:sp>
      <p:sp>
        <p:nvSpPr>
          <p:cNvPr id="3" name="Text Placeholder 2">
            <a:extLst>
              <a:ext uri="{FF2B5EF4-FFF2-40B4-BE49-F238E27FC236}">
                <a16:creationId xmlns:a16="http://schemas.microsoft.com/office/drawing/2014/main" id="{B2782F6F-5E87-8862-B5A2-8B21474448A0}"/>
              </a:ext>
            </a:extLst>
          </p:cNvPr>
          <p:cNvSpPr>
            <a:spLocks noGrp="1"/>
          </p:cNvSpPr>
          <p:nvPr>
            <p:ph type="body" sz="quarter" idx="12"/>
          </p:nvPr>
        </p:nvSpPr>
        <p:spPr/>
        <p:txBody>
          <a:bodyPr/>
          <a:lstStyle/>
          <a:p>
            <a:r>
              <a:rPr lang="en-GB" dirty="0"/>
              <a:t>Wrong from the start</a:t>
            </a:r>
          </a:p>
        </p:txBody>
      </p:sp>
      <p:sp>
        <p:nvSpPr>
          <p:cNvPr id="4" name="Text Placeholder 3">
            <a:extLst>
              <a:ext uri="{FF2B5EF4-FFF2-40B4-BE49-F238E27FC236}">
                <a16:creationId xmlns:a16="http://schemas.microsoft.com/office/drawing/2014/main" id="{871CE30A-1C13-95ED-302A-9BFB7F0BC699}"/>
              </a:ext>
            </a:extLst>
          </p:cNvPr>
          <p:cNvSpPr>
            <a:spLocks noGrp="1"/>
          </p:cNvSpPr>
          <p:nvPr>
            <p:ph type="body" sz="quarter" idx="13"/>
          </p:nvPr>
        </p:nvSpPr>
        <p:spPr/>
        <p:txBody>
          <a:bodyPr/>
          <a:lstStyle/>
          <a:p>
            <a:endParaRPr lang="en-GB"/>
          </a:p>
        </p:txBody>
      </p:sp>
      <p:sp>
        <p:nvSpPr>
          <p:cNvPr id="5" name="Text Placeholder 4">
            <a:extLst>
              <a:ext uri="{FF2B5EF4-FFF2-40B4-BE49-F238E27FC236}">
                <a16:creationId xmlns:a16="http://schemas.microsoft.com/office/drawing/2014/main" id="{2780E02A-1FF4-9A96-215E-C09396307E8A}"/>
              </a:ext>
            </a:extLst>
          </p:cNvPr>
          <p:cNvSpPr>
            <a:spLocks noGrp="1"/>
          </p:cNvSpPr>
          <p:nvPr>
            <p:ph type="body" sz="quarter" idx="14"/>
          </p:nvPr>
        </p:nvSpPr>
        <p:spPr/>
        <p:txBody>
          <a:bodyPr/>
          <a:lstStyle/>
          <a:p>
            <a:r>
              <a:rPr lang="en-GB" b="1" i="0" dirty="0">
                <a:solidFill>
                  <a:srgbClr val="242424"/>
                </a:solidFill>
                <a:effectLst/>
                <a:latin typeface="Calibri" panose="020F0502020204030204" pitchFamily="34" charset="0"/>
              </a:rPr>
              <a:t>Paul Boreham, North Yorks Council</a:t>
            </a:r>
            <a:endParaRPr lang="en-GB" dirty="0"/>
          </a:p>
        </p:txBody>
      </p:sp>
    </p:spTree>
    <p:extLst>
      <p:ext uri="{BB962C8B-B14F-4D97-AF65-F5344CB8AC3E}">
        <p14:creationId xmlns:p14="http://schemas.microsoft.com/office/powerpoint/2010/main" val="29579584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D826DD-E5A7-40EF-7FF4-324128EDD5B4}"/>
              </a:ext>
            </a:extLst>
          </p:cNvPr>
          <p:cNvSpPr>
            <a:spLocks noGrp="1"/>
          </p:cNvSpPr>
          <p:nvPr>
            <p:ph type="body" sz="quarter" idx="10"/>
          </p:nvPr>
        </p:nvSpPr>
        <p:spPr>
          <a:xfrm>
            <a:off x="1344906" y="3758139"/>
            <a:ext cx="6965950" cy="544512"/>
          </a:xfrm>
        </p:spPr>
        <p:txBody>
          <a:bodyPr/>
          <a:lstStyle/>
          <a:p>
            <a:r>
              <a:rPr lang="en-GB" dirty="0"/>
              <a:t>Thank you</a:t>
            </a:r>
          </a:p>
          <a:p>
            <a:endParaRPr lang="en-GB" dirty="0"/>
          </a:p>
          <a:p>
            <a:r>
              <a:rPr lang="en-GB" dirty="0" err="1"/>
              <a:t>crowlands@cornerstonebarristers.com</a:t>
            </a:r>
            <a:endParaRPr lang="en-GB" dirty="0"/>
          </a:p>
          <a:p>
            <a:r>
              <a:rPr lang="en-GB" dirty="0" err="1"/>
              <a:t>acampbell@cornerstonebarristers.com</a:t>
            </a:r>
            <a:endParaRPr lang="en-GB" dirty="0"/>
          </a:p>
        </p:txBody>
      </p:sp>
      <p:pic>
        <p:nvPicPr>
          <p:cNvPr id="5" name="Picture 4" descr="A screen shot of a phone&#10;&#10;Description automatically generated">
            <a:extLst>
              <a:ext uri="{FF2B5EF4-FFF2-40B4-BE49-F238E27FC236}">
                <a16:creationId xmlns:a16="http://schemas.microsoft.com/office/drawing/2014/main" id="{AD1CCDB6-784E-BBFA-7229-0E69DCBBF136}"/>
              </a:ext>
            </a:extLst>
          </p:cNvPr>
          <p:cNvPicPr>
            <a:picLocks noChangeAspect="1"/>
          </p:cNvPicPr>
          <p:nvPr/>
        </p:nvPicPr>
        <p:blipFill>
          <a:blip r:embed="rId2"/>
          <a:stretch>
            <a:fillRect/>
          </a:stretch>
        </p:blipFill>
        <p:spPr>
          <a:xfrm>
            <a:off x="1344906" y="964780"/>
            <a:ext cx="6604986" cy="2463095"/>
          </a:xfrm>
          <a:prstGeom prst="rect">
            <a:avLst/>
          </a:prstGeom>
        </p:spPr>
      </p:pic>
    </p:spTree>
    <p:extLst>
      <p:ext uri="{BB962C8B-B14F-4D97-AF65-F5344CB8AC3E}">
        <p14:creationId xmlns:p14="http://schemas.microsoft.com/office/powerpoint/2010/main" val="1083510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00F3B02-D719-282C-7056-DC6623037F40}"/>
              </a:ext>
            </a:extLst>
          </p:cNvPr>
          <p:cNvSpPr>
            <a:spLocks noGrp="1"/>
          </p:cNvSpPr>
          <p:nvPr>
            <p:ph type="title"/>
          </p:nvPr>
        </p:nvSpPr>
        <p:spPr/>
        <p:txBody>
          <a:bodyPr/>
          <a:lstStyle/>
          <a:p>
            <a:r>
              <a:rPr lang="en-GB" dirty="0"/>
              <a:t>Ombudsman and Regulator</a:t>
            </a:r>
          </a:p>
        </p:txBody>
      </p:sp>
      <p:sp>
        <p:nvSpPr>
          <p:cNvPr id="10" name="Subtitle 9">
            <a:extLst>
              <a:ext uri="{FF2B5EF4-FFF2-40B4-BE49-F238E27FC236}">
                <a16:creationId xmlns:a16="http://schemas.microsoft.com/office/drawing/2014/main" id="{5986D929-7078-31B0-2786-24E4E0A4BEA8}"/>
              </a:ext>
            </a:extLst>
          </p:cNvPr>
          <p:cNvSpPr>
            <a:spLocks noGrp="1"/>
          </p:cNvSpPr>
          <p:nvPr>
            <p:ph type="subTitle" idx="1"/>
          </p:nvPr>
        </p:nvSpPr>
        <p:spPr/>
        <p:txBody>
          <a:bodyPr/>
          <a:lstStyle/>
          <a:p>
            <a:endParaRPr lang="en-GB" dirty="0"/>
          </a:p>
        </p:txBody>
      </p:sp>
      <p:sp>
        <p:nvSpPr>
          <p:cNvPr id="11" name="Text Placeholder 10">
            <a:extLst>
              <a:ext uri="{FF2B5EF4-FFF2-40B4-BE49-F238E27FC236}">
                <a16:creationId xmlns:a16="http://schemas.microsoft.com/office/drawing/2014/main" id="{5ACA3A45-303B-DF96-90C9-481DC8A51841}"/>
              </a:ext>
            </a:extLst>
          </p:cNvPr>
          <p:cNvSpPr>
            <a:spLocks noGrp="1"/>
          </p:cNvSpPr>
          <p:nvPr>
            <p:ph type="body" sz="quarter" idx="10"/>
          </p:nvPr>
        </p:nvSpPr>
        <p:spPr/>
        <p:txBody>
          <a:bodyPr/>
          <a:lstStyle/>
          <a:p>
            <a:endParaRPr lang="en-GB" dirty="0"/>
          </a:p>
          <a:p>
            <a:pPr marL="171450" indent="-171450">
              <a:buFontTx/>
              <a:buChar char="-"/>
            </a:pPr>
            <a:r>
              <a:rPr lang="en-GB" dirty="0"/>
              <a:t>How they will cooperate</a:t>
            </a:r>
          </a:p>
          <a:p>
            <a:pPr marL="171450" indent="-171450">
              <a:buFontTx/>
              <a:buChar char="-"/>
            </a:pPr>
            <a:endParaRPr lang="en-GB" dirty="0"/>
          </a:p>
          <a:p>
            <a:pPr marL="171450" indent="-171450">
              <a:buFontTx/>
              <a:buChar char="-"/>
            </a:pPr>
            <a:r>
              <a:rPr lang="en-GB" dirty="0"/>
              <a:t>Must publish</a:t>
            </a:r>
          </a:p>
        </p:txBody>
      </p:sp>
      <p:sp>
        <p:nvSpPr>
          <p:cNvPr id="12" name="Text Placeholder 11">
            <a:extLst>
              <a:ext uri="{FF2B5EF4-FFF2-40B4-BE49-F238E27FC236}">
                <a16:creationId xmlns:a16="http://schemas.microsoft.com/office/drawing/2014/main" id="{B1DDB550-C151-0D51-6927-14A97933C7E4}"/>
              </a:ext>
            </a:extLst>
          </p:cNvPr>
          <p:cNvSpPr>
            <a:spLocks noGrp="1"/>
          </p:cNvSpPr>
          <p:nvPr>
            <p:ph type="body" sz="quarter" idx="11"/>
          </p:nvPr>
        </p:nvSpPr>
        <p:spPr/>
        <p:txBody>
          <a:bodyPr/>
          <a:lstStyle/>
          <a:p>
            <a:endParaRPr lang="en-GB" dirty="0"/>
          </a:p>
        </p:txBody>
      </p:sp>
      <p:sp>
        <p:nvSpPr>
          <p:cNvPr id="13" name="Text Placeholder 12">
            <a:extLst>
              <a:ext uri="{FF2B5EF4-FFF2-40B4-BE49-F238E27FC236}">
                <a16:creationId xmlns:a16="http://schemas.microsoft.com/office/drawing/2014/main" id="{A5B41899-F348-1B5A-91C0-5D5B05A7D5CA}"/>
              </a:ext>
            </a:extLst>
          </p:cNvPr>
          <p:cNvSpPr>
            <a:spLocks noGrp="1"/>
          </p:cNvSpPr>
          <p:nvPr>
            <p:ph type="body" sz="quarter" idx="12"/>
          </p:nvPr>
        </p:nvSpPr>
        <p:spPr/>
        <p:txBody>
          <a:bodyPr/>
          <a:lstStyle/>
          <a:p>
            <a:r>
              <a:rPr lang="en-GB" dirty="0"/>
              <a:t>Making mandatory what is already done</a:t>
            </a:r>
          </a:p>
        </p:txBody>
      </p:sp>
      <p:sp>
        <p:nvSpPr>
          <p:cNvPr id="14" name="Text Placeholder 13">
            <a:extLst>
              <a:ext uri="{FF2B5EF4-FFF2-40B4-BE49-F238E27FC236}">
                <a16:creationId xmlns:a16="http://schemas.microsoft.com/office/drawing/2014/main" id="{221FAE9D-E663-427F-91DD-CE5A2EE89F67}"/>
              </a:ext>
            </a:extLst>
          </p:cNvPr>
          <p:cNvSpPr>
            <a:spLocks noGrp="1"/>
          </p:cNvSpPr>
          <p:nvPr>
            <p:ph type="body" sz="quarter" idx="13"/>
          </p:nvPr>
        </p:nvSpPr>
        <p:spPr/>
        <p:txBody>
          <a:bodyPr/>
          <a:lstStyle/>
          <a:p>
            <a:r>
              <a:rPr lang="en-GB" dirty="0"/>
              <a:t>Cooperation</a:t>
            </a:r>
          </a:p>
        </p:txBody>
      </p:sp>
      <p:sp>
        <p:nvSpPr>
          <p:cNvPr id="15" name="Text Placeholder 14">
            <a:extLst>
              <a:ext uri="{FF2B5EF4-FFF2-40B4-BE49-F238E27FC236}">
                <a16:creationId xmlns:a16="http://schemas.microsoft.com/office/drawing/2014/main" id="{355944DF-B163-52AF-407E-17DB0FCF4AB3}"/>
              </a:ext>
            </a:extLst>
          </p:cNvPr>
          <p:cNvSpPr>
            <a:spLocks noGrp="1"/>
          </p:cNvSpPr>
          <p:nvPr>
            <p:ph type="body" sz="quarter" idx="14"/>
          </p:nvPr>
        </p:nvSpPr>
        <p:spPr/>
        <p:txBody>
          <a:bodyPr/>
          <a:lstStyle/>
          <a:p>
            <a:r>
              <a:rPr lang="en-GB" dirty="0"/>
              <a:t>Memorandum of understanding</a:t>
            </a:r>
          </a:p>
        </p:txBody>
      </p:sp>
      <p:sp>
        <p:nvSpPr>
          <p:cNvPr id="16" name="Text Placeholder 15">
            <a:extLst>
              <a:ext uri="{FF2B5EF4-FFF2-40B4-BE49-F238E27FC236}">
                <a16:creationId xmlns:a16="http://schemas.microsoft.com/office/drawing/2014/main" id="{61B17DB6-B71F-D5CE-DABE-C76D39199BDC}"/>
              </a:ext>
            </a:extLst>
          </p:cNvPr>
          <p:cNvSpPr>
            <a:spLocks noGrp="1"/>
          </p:cNvSpPr>
          <p:nvPr>
            <p:ph type="body" sz="quarter" idx="15"/>
          </p:nvPr>
        </p:nvSpPr>
        <p:spPr/>
        <p:txBody>
          <a:bodyPr/>
          <a:lstStyle/>
          <a:p>
            <a:r>
              <a:rPr lang="en-GB" dirty="0"/>
              <a:t>Consultation</a:t>
            </a:r>
          </a:p>
        </p:txBody>
      </p:sp>
      <p:sp>
        <p:nvSpPr>
          <p:cNvPr id="17" name="Text Placeholder 16">
            <a:extLst>
              <a:ext uri="{FF2B5EF4-FFF2-40B4-BE49-F238E27FC236}">
                <a16:creationId xmlns:a16="http://schemas.microsoft.com/office/drawing/2014/main" id="{EE21BA2C-88EB-9A9F-80C9-C46732FB8FDB}"/>
              </a:ext>
            </a:extLst>
          </p:cNvPr>
          <p:cNvSpPr>
            <a:spLocks noGrp="1"/>
          </p:cNvSpPr>
          <p:nvPr>
            <p:ph type="body" sz="quarter" idx="16"/>
          </p:nvPr>
        </p:nvSpPr>
        <p:spPr/>
        <p:txBody>
          <a:bodyPr/>
          <a:lstStyle/>
          <a:p>
            <a:r>
              <a:rPr lang="en-GB" dirty="0"/>
              <a:t>Why?</a:t>
            </a:r>
          </a:p>
        </p:txBody>
      </p:sp>
    </p:spTree>
    <p:extLst>
      <p:ext uri="{BB962C8B-B14F-4D97-AF65-F5344CB8AC3E}">
        <p14:creationId xmlns:p14="http://schemas.microsoft.com/office/powerpoint/2010/main" val="1025696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0ACA8D-DF96-C4AF-771B-E5DC39FC4287}"/>
              </a:ext>
            </a:extLst>
          </p:cNvPr>
          <p:cNvSpPr>
            <a:spLocks noGrp="1"/>
          </p:cNvSpPr>
          <p:nvPr>
            <p:ph type="body" sz="quarter" idx="12"/>
          </p:nvPr>
        </p:nvSpPr>
        <p:spPr/>
        <p:txBody>
          <a:bodyPr/>
          <a:lstStyle/>
          <a:p>
            <a:r>
              <a:rPr lang="en-GB" dirty="0"/>
              <a:t>Registration criteria</a:t>
            </a:r>
          </a:p>
        </p:txBody>
      </p:sp>
      <p:sp>
        <p:nvSpPr>
          <p:cNvPr id="4" name="Text Placeholder 3">
            <a:extLst>
              <a:ext uri="{FF2B5EF4-FFF2-40B4-BE49-F238E27FC236}">
                <a16:creationId xmlns:a16="http://schemas.microsoft.com/office/drawing/2014/main" id="{286E59B0-E713-11BD-0152-730A16191BB3}"/>
              </a:ext>
            </a:extLst>
          </p:cNvPr>
          <p:cNvSpPr>
            <a:spLocks noGrp="1"/>
          </p:cNvSpPr>
          <p:nvPr>
            <p:ph type="body" sz="quarter" idx="13"/>
          </p:nvPr>
        </p:nvSpPr>
        <p:spPr/>
        <p:txBody>
          <a:bodyPr/>
          <a:lstStyle/>
          <a:p>
            <a:r>
              <a:rPr lang="en-GB" dirty="0"/>
              <a:t>Clause 7</a:t>
            </a:r>
          </a:p>
        </p:txBody>
      </p:sp>
      <p:sp>
        <p:nvSpPr>
          <p:cNvPr id="8" name="Text Placeholder 7">
            <a:extLst>
              <a:ext uri="{FF2B5EF4-FFF2-40B4-BE49-F238E27FC236}">
                <a16:creationId xmlns:a16="http://schemas.microsoft.com/office/drawing/2014/main" id="{F3156A39-AA65-08EC-4220-DDFDC04BE034}"/>
              </a:ext>
            </a:extLst>
          </p:cNvPr>
          <p:cNvSpPr>
            <a:spLocks noGrp="1"/>
          </p:cNvSpPr>
          <p:nvPr>
            <p:ph type="body" sz="quarter" idx="15"/>
          </p:nvPr>
        </p:nvSpPr>
        <p:spPr/>
        <p:txBody>
          <a:bodyPr/>
          <a:lstStyle/>
          <a:p>
            <a:r>
              <a:rPr lang="en-GB" dirty="0"/>
              <a:t>Compliance with standards</a:t>
            </a:r>
          </a:p>
        </p:txBody>
      </p:sp>
      <p:sp>
        <p:nvSpPr>
          <p:cNvPr id="2" name="Text Placeholder 1">
            <a:extLst>
              <a:ext uri="{FF2B5EF4-FFF2-40B4-BE49-F238E27FC236}">
                <a16:creationId xmlns:a16="http://schemas.microsoft.com/office/drawing/2014/main" id="{C47D399D-4C6F-04C0-468E-0B1D2FB1232F}"/>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224837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EA89462-9212-7FF1-8638-F67F06A55866}"/>
              </a:ext>
            </a:extLst>
          </p:cNvPr>
          <p:cNvPicPr>
            <a:picLocks noGrp="1" noChangeAspect="1"/>
          </p:cNvPicPr>
          <p:nvPr>
            <p:ph type="pic" sz="quarter" idx="13"/>
          </p:nvPr>
        </p:nvPicPr>
        <p:blipFill rotWithShape="1">
          <a:blip r:embed="rId2"/>
          <a:srcRect l="5410" r="23492" b="-5"/>
          <a:stretch/>
        </p:blipFill>
        <p:spPr>
          <a:xfrm>
            <a:off x="983000" y="725183"/>
            <a:ext cx="2755200" cy="3875391"/>
          </a:xfrm>
          <a:noFill/>
        </p:spPr>
      </p:pic>
      <p:sp>
        <p:nvSpPr>
          <p:cNvPr id="10" name="Text Placeholder 2">
            <a:extLst>
              <a:ext uri="{FF2B5EF4-FFF2-40B4-BE49-F238E27FC236}">
                <a16:creationId xmlns:a16="http://schemas.microsoft.com/office/drawing/2014/main" id="{966C7AB7-731A-07C9-E699-8005138FA127}"/>
              </a:ext>
            </a:extLst>
          </p:cNvPr>
          <p:cNvSpPr>
            <a:spLocks noGrp="1"/>
          </p:cNvSpPr>
          <p:nvPr>
            <p:ph type="body" sz="quarter" idx="10"/>
          </p:nvPr>
        </p:nvSpPr>
        <p:spPr>
          <a:xfrm>
            <a:off x="3841212" y="1747737"/>
            <a:ext cx="3806113" cy="2885678"/>
          </a:xfrm>
        </p:spPr>
        <p:txBody>
          <a:bodyPr/>
          <a:lstStyle/>
          <a:p>
            <a:pPr algn="ctr"/>
            <a:r>
              <a:rPr lang="en-US" sz="2000" b="1" dirty="0"/>
              <a:t>Functions:</a:t>
            </a:r>
          </a:p>
          <a:p>
            <a:pPr marL="285750" indent="-285750">
              <a:buFont typeface="Arial" panose="020B0604020202020204" pitchFamily="34" charset="0"/>
              <a:buChar char="•"/>
            </a:pPr>
            <a:r>
              <a:rPr lang="en-US" sz="1600" b="1" dirty="0"/>
              <a:t>Monitor</a:t>
            </a:r>
            <a:r>
              <a:rPr lang="en-US" sz="1600" dirty="0"/>
              <a:t> provider’s compliance with H&amp;S requirements</a:t>
            </a:r>
          </a:p>
          <a:p>
            <a:pPr marL="285750" indent="-285750">
              <a:buFont typeface="Arial" panose="020B0604020202020204" pitchFamily="34" charset="0"/>
              <a:buChar char="•"/>
            </a:pPr>
            <a:r>
              <a:rPr lang="en-US" sz="1600" b="1" dirty="0"/>
              <a:t>Assess</a:t>
            </a:r>
            <a:r>
              <a:rPr lang="en-US" sz="1600" dirty="0"/>
              <a:t> risks of failure to comply</a:t>
            </a:r>
          </a:p>
          <a:p>
            <a:pPr marL="285750" indent="-285750">
              <a:buFont typeface="Arial" panose="020B0604020202020204" pitchFamily="34" charset="0"/>
              <a:buChar char="•"/>
            </a:pPr>
            <a:r>
              <a:rPr lang="en-US" sz="1600" b="1" dirty="0"/>
              <a:t>Notify</a:t>
            </a:r>
            <a:r>
              <a:rPr lang="en-US" sz="1600" dirty="0"/>
              <a:t> provider of risks or failures</a:t>
            </a:r>
            <a:r>
              <a:rPr lang="en-US" sz="1600" b="1" dirty="0"/>
              <a:t>	</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a:xfrm>
            <a:off x="3840500" y="725184"/>
            <a:ext cx="3806113" cy="531886"/>
          </a:xfrm>
        </p:spPr>
        <p:txBody>
          <a:bodyPr>
            <a:normAutofit/>
          </a:bodyPr>
          <a:lstStyle/>
          <a:p>
            <a:pPr>
              <a:lnSpc>
                <a:spcPct val="90000"/>
              </a:lnSpc>
              <a:spcAft>
                <a:spcPts val="600"/>
              </a:spcAft>
            </a:pPr>
            <a:r>
              <a:rPr lang="en-GB" sz="2400" dirty="0"/>
              <a:t>Health and safety lead</a:t>
            </a:r>
          </a:p>
        </p:txBody>
      </p:sp>
    </p:spTree>
    <p:extLst>
      <p:ext uri="{BB962C8B-B14F-4D97-AF65-F5344CB8AC3E}">
        <p14:creationId xmlns:p14="http://schemas.microsoft.com/office/powerpoint/2010/main" val="4118194576"/>
      </p:ext>
    </p:extLst>
  </p:cSld>
  <p:clrMapOvr>
    <a:masterClrMapping/>
  </p:clrMapOvr>
</p:sld>
</file>

<file path=ppt/theme/theme1.xml><?xml version="1.0" encoding="utf-8"?>
<a:theme xmlns:a="http://schemas.openxmlformats.org/drawingml/2006/main" name="Minimalist Business Basic Template by Slidesgo">
  <a:themeElements>
    <a:clrScheme name="Custom 15">
      <a:dk1>
        <a:srgbClr val="182B2A"/>
      </a:dk1>
      <a:lt1>
        <a:srgbClr val="FFFFFF"/>
      </a:lt1>
      <a:dk2>
        <a:srgbClr val="2C4444"/>
      </a:dk2>
      <a:lt2>
        <a:srgbClr val="C6DADA"/>
      </a:lt2>
      <a:accent1>
        <a:srgbClr val="2C4444"/>
      </a:accent1>
      <a:accent2>
        <a:srgbClr val="FF5AA4"/>
      </a:accent2>
      <a:accent3>
        <a:srgbClr val="8E0040"/>
      </a:accent3>
      <a:accent4>
        <a:srgbClr val="182B2A"/>
      </a:accent4>
      <a:accent5>
        <a:srgbClr val="567A78"/>
      </a:accent5>
      <a:accent6>
        <a:srgbClr val="FFABD1"/>
      </a:accent6>
      <a:hlink>
        <a:srgbClr val="FF5AA4"/>
      </a:hlink>
      <a:folHlink>
        <a:srgbClr val="8E0040"/>
      </a:folHlink>
    </a:clrScheme>
    <a:fontScheme name="Custom 4">
      <a:majorFont>
        <a:latin typeface="montserrat"/>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1556</TotalTime>
  <Words>3464</Words>
  <Application>Microsoft Office PowerPoint</Application>
  <PresentationFormat>On-screen Show (16:9)</PresentationFormat>
  <Paragraphs>436</Paragraphs>
  <Slides>69</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69</vt:i4>
      </vt:variant>
    </vt:vector>
  </HeadingPairs>
  <TitlesOfParts>
    <vt:vector size="79" baseType="lpstr">
      <vt:lpstr>Times New Roman</vt:lpstr>
      <vt:lpstr>Calibri</vt:lpstr>
      <vt:lpstr>Arial</vt:lpstr>
      <vt:lpstr>Open Sans</vt:lpstr>
      <vt:lpstr>Roboto</vt:lpstr>
      <vt:lpstr>Montserrat</vt:lpstr>
      <vt:lpstr>Montserrat</vt:lpstr>
      <vt:lpstr>Roboto</vt:lpstr>
      <vt:lpstr>Verdana</vt:lpstr>
      <vt:lpstr>Minimalist Business Basic Template by Slidesgo</vt:lpstr>
      <vt:lpstr>PowerPoint Presentation</vt:lpstr>
      <vt:lpstr>PowerPoint Presentation</vt:lpstr>
      <vt:lpstr>PowerPoint Presentation</vt:lpstr>
      <vt:lpstr>Regulator of Social Housing: objectives</vt:lpstr>
      <vt:lpstr>PowerPoint Presentation</vt:lpstr>
      <vt:lpstr>PowerPoint Presentation</vt:lpstr>
      <vt:lpstr>Ombudsman and Regulator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Court of Appeal - quantum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Simmons v Castle [2013] 1 WLR 1239</vt:lpstr>
      <vt:lpstr>PowerPoint Presentation</vt:lpstr>
      <vt:lpstr>PowerPoint Presentation</vt:lpstr>
      <vt:lpstr>PowerPoint Presentation</vt:lpstr>
      <vt:lpstr>PowerPoint Presentation</vt:lpstr>
      <vt:lpstr>PowerPoint Presentation</vt:lpstr>
      <vt:lpstr>PowerPoint Presentation</vt:lpstr>
      <vt:lpstr>They reviewed the authorities on calculating the quantum of damages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Minimalist Business Basic Template</dc:title>
  <dc:creator>Manuel Dominguez</dc:creator>
  <cp:lastModifiedBy>William Murphy</cp:lastModifiedBy>
  <cp:revision>55</cp:revision>
  <cp:lastPrinted>2023-07-21T09:28:00Z</cp:lastPrinted>
  <dcterms:modified xsi:type="dcterms:W3CDTF">2023-07-21T16:34:02Z</dcterms:modified>
</cp:coreProperties>
</file>