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75" r:id="rId2"/>
    <p:sldId id="593" r:id="rId3"/>
    <p:sldId id="676" r:id="rId4"/>
    <p:sldId id="669" r:id="rId5"/>
    <p:sldId id="674" r:id="rId6"/>
    <p:sldId id="675" r:id="rId7"/>
    <p:sldId id="677" r:id="rId8"/>
    <p:sldId id="678" r:id="rId9"/>
    <p:sldId id="679" r:id="rId10"/>
    <p:sldId id="680" r:id="rId11"/>
    <p:sldId id="681" r:id="rId12"/>
    <p:sldId id="682" r:id="rId13"/>
    <p:sldId id="683" r:id="rId14"/>
    <p:sldId id="684" r:id="rId15"/>
    <p:sldId id="685" r:id="rId16"/>
    <p:sldId id="686" r:id="rId17"/>
    <p:sldId id="687" r:id="rId18"/>
    <p:sldId id="618" r:id="rId19"/>
    <p:sldId id="522" r:id="rId20"/>
    <p:sldId id="527" r:id="rId21"/>
    <p:sldId id="539" r:id="rId22"/>
    <p:sldId id="540" r:id="rId23"/>
    <p:sldId id="518" r:id="rId24"/>
    <p:sldId id="545" r:id="rId25"/>
    <p:sldId id="544" r:id="rId26"/>
    <p:sldId id="541" r:id="rId27"/>
    <p:sldId id="542" r:id="rId28"/>
    <p:sldId id="543" r:id="rId29"/>
    <p:sldId id="546" r:id="rId30"/>
    <p:sldId id="547" r:id="rId31"/>
    <p:sldId id="549" r:id="rId32"/>
    <p:sldId id="548" r:id="rId33"/>
    <p:sldId id="555" r:id="rId34"/>
    <p:sldId id="554" r:id="rId35"/>
    <p:sldId id="557" r:id="rId36"/>
    <p:sldId id="438" r:id="rId37"/>
    <p:sldId id="550" r:id="rId38"/>
    <p:sldId id="551" r:id="rId39"/>
    <p:sldId id="553" r:id="rId40"/>
    <p:sldId id="42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4">
          <p15:clr>
            <a:srgbClr val="A4A3A4"/>
          </p15:clr>
        </p15:guide>
        <p15:guide id="2" orient="horz" pos="720">
          <p15:clr>
            <a:srgbClr val="A4A3A4"/>
          </p15:clr>
        </p15:guide>
        <p15:guide id="3" orient="horz" pos="912">
          <p15:clr>
            <a:srgbClr val="A4A3A4"/>
          </p15:clr>
        </p15:guide>
        <p15:guide id="4" orient="horz" pos="240">
          <p15:clr>
            <a:srgbClr val="A4A3A4"/>
          </p15:clr>
        </p15:guide>
        <p15:guide id="5" pos="2880">
          <p15:clr>
            <a:srgbClr val="A4A3A4"/>
          </p15:clr>
        </p15:guide>
        <p15:guide id="6" pos="288">
          <p15:clr>
            <a:srgbClr val="A4A3A4"/>
          </p15:clr>
        </p15:guide>
        <p15:guide id="7" pos="5472">
          <p15:clr>
            <a:srgbClr val="A4A3A4"/>
          </p15:clr>
        </p15:guide>
        <p15:guide id="8" pos="51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A0"/>
    <a:srgbClr val="37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21" d="100"/>
          <a:sy n="121" d="100"/>
        </p:scale>
        <p:origin x="1904" y="168"/>
      </p:cViewPr>
      <p:guideLst>
        <p:guide orient="horz" pos="3984"/>
        <p:guide orient="horz" pos="720"/>
        <p:guide orient="horz" pos="912"/>
        <p:guide orient="horz" pos="240"/>
        <p:guide pos="2880"/>
        <p:guide pos="288"/>
        <p:guide pos="5472"/>
        <p:guide pos="51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D114CB6-9E4F-0D42-A7D3-99D5C760B2EF}" type="datetimeFigureOut">
              <a:rPr lang="en-US" smtClean="0"/>
              <a:t>7/11/23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424E4-3045-EB4A-B1BC-449E49836053}" type="slidenum">
              <a:rPr lang="en-US" smtClean="0"/>
              <a:t>‹#›</a:t>
            </a:fld>
            <a:endParaRPr lang="en-US"/>
          </a:p>
        </p:txBody>
      </p:sp>
    </p:spTree>
    <p:extLst>
      <p:ext uri="{BB962C8B-B14F-4D97-AF65-F5344CB8AC3E}">
        <p14:creationId xmlns:p14="http://schemas.microsoft.com/office/powerpoint/2010/main" val="83784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76800"/>
            <a:ext cx="7696200" cy="685800"/>
          </a:xfrm>
        </p:spPr>
        <p:txBody>
          <a:bodyPr anchor="t">
            <a:normAutofit/>
          </a:bodyPr>
          <a:lstStyle>
            <a:lvl1pPr>
              <a:defRPr sz="3200">
                <a:solidFill>
                  <a:schemeClr val="bg1">
                    <a:alpha val="7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457200" y="5562600"/>
            <a:ext cx="7696200" cy="762000"/>
          </a:xfrm>
          <a:noFill/>
          <a:ln>
            <a:noFill/>
          </a:ln>
        </p:spPr>
        <p:txBody>
          <a:bodyPr tIns="0"/>
          <a:lstStyle>
            <a:lvl1pPr marL="0" indent="0" algn="l">
              <a:buNone/>
              <a:defRPr sz="2400">
                <a:solidFill>
                  <a:srgbClr val="F05A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a:p>
        </p:txBody>
      </p:sp>
      <p:sp>
        <p:nvSpPr>
          <p:cNvPr id="7" name="Rectangle 6"/>
          <p:cNvSpPr/>
          <p:nvPr userDrawn="1"/>
        </p:nvSpPr>
        <p:spPr>
          <a:xfrm>
            <a:off x="0" y="0"/>
            <a:ext cx="9144000" cy="3429000"/>
          </a:xfrm>
          <a:prstGeom prst="rect">
            <a:avLst/>
          </a:prstGeom>
          <a:solidFill>
            <a:srgbClr val="374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rnerstoneLogoNeg_SmallRGB.png"/>
          <p:cNvPicPr>
            <a:picLocks noChangeAspect="1"/>
          </p:cNvPicPr>
          <p:nvPr userDrawn="1"/>
        </p:nvPicPr>
        <p:blipFill>
          <a:blip r:embed="rId3"/>
          <a:stretch>
            <a:fillRect/>
          </a:stretch>
        </p:blipFill>
        <p:spPr>
          <a:xfrm>
            <a:off x="457200" y="1600200"/>
            <a:ext cx="4114800" cy="132389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8DB14DC-34FE-4D7F-90CA-56C03DC3DC1A}" type="datetimeFigureOut">
              <a:rPr lang="en-US" smtClean="0"/>
              <a:pPr/>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8DB14DC-34FE-4D7F-90CA-56C03DC3DC1A}" type="datetimeFigureOut">
              <a:rPr lang="en-US" smtClean="0"/>
              <a:pPr/>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solidFill>
            <a:srgbClr val="374646">
              <a:alpha val="80000"/>
            </a:srgbClr>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8DB14DC-34FE-4D7F-90CA-56C03DC3DC1A}" type="datetimeFigureOut">
              <a:rPr lang="en-US" smtClean="0"/>
              <a:pPr/>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B14DC-34FE-4D7F-90CA-56C03DC3DC1A}" type="datetimeFigureOut">
              <a:rPr lang="en-US" smtClean="0"/>
              <a:pPr/>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s_PPT_bgrd2.gif"/>
          <p:cNvPicPr>
            <a:picLocks noChangeAspect="1"/>
          </p:cNvPicPr>
          <p:nvPr userDrawn="1"/>
        </p:nvPicPr>
        <p:blipFill>
          <a:blip r:embed="rId2"/>
          <a:stretch>
            <a:fillRect/>
          </a:stretch>
        </p:blipFill>
        <p:spPr>
          <a:xfrm>
            <a:off x="0" y="0"/>
            <a:ext cx="9144000" cy="6858000"/>
          </a:xfrm>
          <a:prstGeom prst="rect">
            <a:avLst/>
          </a:prstGeom>
        </p:spPr>
      </p:pic>
      <p:pic>
        <p:nvPicPr>
          <p:cNvPr id="7" name="Picture 6" descr="CornerstoneLetterSymbolNeg_RGB.png"/>
          <p:cNvPicPr>
            <a:picLocks noChangeAspect="1"/>
          </p:cNvPicPr>
          <p:nvPr userDrawn="1"/>
        </p:nvPicPr>
        <p:blipFill>
          <a:blip r:embed="rId3"/>
          <a:stretch>
            <a:fillRect/>
          </a:stretch>
        </p:blipFill>
        <p:spPr>
          <a:xfrm>
            <a:off x="457200" y="3733800"/>
            <a:ext cx="563809" cy="563809"/>
          </a:xfrm>
          <a:prstGeom prst="rect">
            <a:avLst/>
          </a:prstGeom>
        </p:spPr>
      </p:pic>
      <p:sp>
        <p:nvSpPr>
          <p:cNvPr id="2" name="Title 1"/>
          <p:cNvSpPr>
            <a:spLocks noGrp="1"/>
          </p:cNvSpPr>
          <p:nvPr>
            <p:ph type="title"/>
          </p:nvPr>
        </p:nvSpPr>
        <p:spPr>
          <a:xfrm>
            <a:off x="1143000" y="3733800"/>
            <a:ext cx="7543800" cy="762000"/>
          </a:xfrm>
        </p:spPr>
        <p:txBody>
          <a:bodyPr/>
          <a:lstStyle>
            <a:lvl1pPr>
              <a:defRPr>
                <a:solidFill>
                  <a:schemeClr val="bg1"/>
                </a:solidFill>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88DB14DC-34FE-4D7F-90CA-56C03DC3DC1A}" type="datetimeFigureOut">
              <a:rPr lang="en-US" smtClean="0"/>
              <a:pPr/>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774700"/>
          </a:xfrm>
          <a:solidFill>
            <a:srgbClr val="374646">
              <a:alpha val="80000"/>
            </a:srgbClr>
          </a:solidFill>
        </p:spPr>
        <p:txBody>
          <a:bodyPr anchor="b"/>
          <a:lstStyle>
            <a:lvl1pPr algn="l">
              <a:defRPr sz="2000" b="1">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519738"/>
            <a:ext cx="5486400" cy="381000"/>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140493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900738"/>
            <a:ext cx="5486400" cy="347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8DB14DC-34FE-4D7F-90CA-56C03DC3DC1A}" type="datetimeFigureOut">
              <a:rPr lang="en-US" smtClean="0"/>
              <a:pPr/>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52458-F49B-4E71-B59A-208EE8647F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81000"/>
            <a:ext cx="7543800" cy="762000"/>
          </a:xfrm>
          <a:prstGeom prst="rect">
            <a:avLst/>
          </a:prstGeom>
          <a:ln>
            <a:noFill/>
          </a:ln>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724400"/>
          </a:xfrm>
          <a:prstGeom prst="rect">
            <a:avLst/>
          </a:prstGeom>
          <a:solidFill>
            <a:schemeClr val="bg1">
              <a:alpha val="60000"/>
            </a:schemeClr>
          </a:solidFill>
          <a:ln>
            <a:noFill/>
          </a:ln>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noFill/>
        </p:spPr>
        <p:txBody>
          <a:bodyPr vert="horz" lIns="91440" tIns="45720" rIns="91440" bIns="45720" rtlCol="0" anchor="ctr"/>
          <a:lstStyle>
            <a:lvl1pPr algn="l">
              <a:defRPr sz="1200">
                <a:solidFill>
                  <a:srgbClr val="F05AA0">
                    <a:alpha val="70000"/>
                  </a:srgbClr>
                </a:solidFill>
                <a:latin typeface="Arial"/>
                <a:cs typeface="Arial"/>
              </a:defRPr>
            </a:lvl1pPr>
          </a:lstStyle>
          <a:p>
            <a:fld id="{88DB14DC-34FE-4D7F-90CA-56C03DC3DC1A}" type="datetimeFigureOut">
              <a:rPr lang="en-US" smtClean="0"/>
              <a:pPr/>
              <a:t>7/11/23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05AA0">
                    <a:alpha val="70000"/>
                  </a:srgb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05AA0">
                    <a:alpha val="70000"/>
                  </a:srgbClr>
                </a:solidFill>
                <a:latin typeface="Arial"/>
                <a:cs typeface="Arial"/>
              </a:defRPr>
            </a:lvl1pPr>
          </a:lstStyle>
          <a:p>
            <a:fld id="{13852458-F49B-4E71-B59A-208EE8647F29}" type="slidenum">
              <a:rPr lang="en-US" smtClean="0"/>
              <a:pPr/>
              <a:t>‹#›</a:t>
            </a:fld>
            <a:endParaRPr lang="en-US"/>
          </a:p>
        </p:txBody>
      </p:sp>
      <p:pic>
        <p:nvPicPr>
          <p:cNvPr id="8" name="Picture 7" descr="CornerstoneLetterSymbol_RGB.gif"/>
          <p:cNvPicPr>
            <a:picLocks noChangeAspect="1"/>
          </p:cNvPicPr>
          <p:nvPr userDrawn="1"/>
        </p:nvPicPr>
        <p:blipFill>
          <a:blip r:embed="rId12"/>
          <a:stretch>
            <a:fillRect/>
          </a:stretch>
        </p:blipFill>
        <p:spPr>
          <a:xfrm>
            <a:off x="8153400" y="381000"/>
            <a:ext cx="552450" cy="5494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3200" b="1" kern="1200">
          <a:solidFill>
            <a:srgbClr val="374646"/>
          </a:solidFill>
          <a:latin typeface="Arial"/>
          <a:ea typeface="+mj-ea"/>
          <a:cs typeface="Arial"/>
        </a:defRPr>
      </a:lvl1pPr>
    </p:titleStyle>
    <p:bodyStyle>
      <a:lvl1pPr marL="342900" indent="-34290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1pPr>
      <a:lvl2pPr marL="742950" indent="-285750" algn="l" defTabSz="457200" rtl="0" eaLnBrk="1" latinLnBrk="0" hangingPunct="1">
        <a:spcBef>
          <a:spcPct val="20000"/>
        </a:spcBef>
        <a:buClr>
          <a:srgbClr val="F05AA0"/>
        </a:buClr>
        <a:buFont typeface="Arial"/>
        <a:buChar char="•"/>
        <a:defRPr sz="2800" b="0" kern="1200">
          <a:solidFill>
            <a:srgbClr val="374646"/>
          </a:solidFill>
          <a:latin typeface="Arial"/>
          <a:ea typeface="+mn-ea"/>
          <a:cs typeface="Arial"/>
        </a:defRPr>
      </a:lvl2pPr>
      <a:lvl3pPr marL="11430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3pPr>
      <a:lvl4pPr marL="16002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4pPr>
      <a:lvl5pPr marL="2057400" indent="-228600" algn="l" defTabSz="457200" rtl="0" eaLnBrk="1" latinLnBrk="0" hangingPunct="1">
        <a:spcBef>
          <a:spcPct val="20000"/>
        </a:spcBef>
        <a:buClr>
          <a:srgbClr val="F05AA0"/>
        </a:buClr>
        <a:buFont typeface="Arial"/>
        <a:buChar char="•"/>
        <a:defRPr sz="2400" b="0" kern="1200">
          <a:solidFill>
            <a:srgbClr val="37464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limatecasechart.com/" TargetMode="External"/><Relationship Id="rId2" Type="http://schemas.openxmlformats.org/officeDocument/2006/relationships/hyperlink" Target="https://www.theccc.org.uk/publication/2023-progress-report-to-parliament/#downloads" TargetMode="External"/><Relationship Id="rId1" Type="http://schemas.openxmlformats.org/officeDocument/2006/relationships/slideLayout" Target="../slideLayouts/slideLayout2.xml"/><Relationship Id="rId4" Type="http://schemas.openxmlformats.org/officeDocument/2006/relationships/hyperlink" Target="https://www.lse.ac.uk/granthaminstitute/publication/global-trends-in-climate-change-litigation-2023-snapsho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56992"/>
            <a:ext cx="8147248" cy="1296144"/>
          </a:xfrm>
        </p:spPr>
        <p:txBody>
          <a:bodyPr>
            <a:normAutofit fontScale="90000"/>
          </a:bodyPr>
          <a:lstStyle/>
          <a:p>
            <a:pPr>
              <a:spcAft>
                <a:spcPts val="600"/>
              </a:spcAft>
            </a:pPr>
            <a:r>
              <a:rPr lang="en-US" sz="3100" dirty="0">
                <a:latin typeface="Cambria" panose="02040503050406030204" pitchFamily="18" charset="0"/>
              </a:rPr>
              <a:t>Climate Change Litigation and the Road to Net Zero</a:t>
            </a:r>
            <a:br>
              <a:rPr lang="en-US" sz="3100" dirty="0">
                <a:latin typeface="Cambria" panose="02040503050406030204" pitchFamily="18" charset="0"/>
              </a:rPr>
            </a:br>
            <a:r>
              <a:rPr lang="en-US" sz="3100" dirty="0">
                <a:latin typeface="Cambria" panose="02040503050406030204" pitchFamily="18" charset="0"/>
              </a:rPr>
              <a:t>11 July 2023</a:t>
            </a:r>
            <a:br>
              <a:rPr lang="en-GB" sz="2800" dirty="0">
                <a:effectLst/>
                <a:latin typeface="+mn-lt"/>
              </a:rPr>
            </a:br>
            <a:endParaRPr lang="en-US" sz="2800" dirty="0">
              <a:latin typeface="+mn-lt"/>
            </a:endParaRPr>
          </a:p>
        </p:txBody>
      </p:sp>
      <p:sp>
        <p:nvSpPr>
          <p:cNvPr id="3" name="Subtitle 2"/>
          <p:cNvSpPr>
            <a:spLocks noGrp="1"/>
          </p:cNvSpPr>
          <p:nvPr>
            <p:ph type="subTitle" idx="1"/>
          </p:nvPr>
        </p:nvSpPr>
        <p:spPr>
          <a:xfrm>
            <a:off x="457200" y="4869160"/>
            <a:ext cx="7696200" cy="1455440"/>
          </a:xfrm>
        </p:spPr>
        <p:txBody>
          <a:bodyPr>
            <a:normAutofit/>
          </a:bodyPr>
          <a:lstStyle/>
          <a:p>
            <a:r>
              <a:rPr lang="en-US" b="1" dirty="0">
                <a:latin typeface="Cambria" panose="02040503050406030204" pitchFamily="18" charset="0"/>
              </a:rPr>
              <a:t>James Findlay KC</a:t>
            </a:r>
          </a:p>
          <a:p>
            <a:r>
              <a:rPr lang="en-US" b="1" dirty="0">
                <a:latin typeface="Cambria" panose="02040503050406030204" pitchFamily="18" charset="0"/>
              </a:rPr>
              <a:t>Harriet Townsend</a:t>
            </a:r>
          </a:p>
          <a:p>
            <a:r>
              <a:rPr lang="en-US" b="1" dirty="0">
                <a:latin typeface="Cambria" panose="02040503050406030204" pitchFamily="18" charset="0"/>
              </a:rPr>
              <a:t>Sam Fowles</a:t>
            </a:r>
            <a:endParaRPr lang="en-US" dirty="0">
              <a:latin typeface="Cambria" panose="02040503050406030204" pitchFamily="18" charset="0"/>
            </a:endParaRPr>
          </a:p>
          <a:p>
            <a:endParaRPr lang="en-US" dirty="0"/>
          </a:p>
        </p:txBody>
      </p:sp>
    </p:spTree>
    <p:extLst>
      <p:ext uri="{BB962C8B-B14F-4D97-AF65-F5344CB8AC3E}">
        <p14:creationId xmlns:p14="http://schemas.microsoft.com/office/powerpoint/2010/main" val="143375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0"/>
            <a:ext cx="7543800" cy="1054768"/>
          </a:xfrm>
        </p:spPr>
        <p:txBody>
          <a:bodyPr>
            <a:normAutofit fontScale="90000"/>
          </a:bodyPr>
          <a:lstStyle/>
          <a:p>
            <a:r>
              <a:rPr lang="en-GB" dirty="0"/>
              <a:t> Climate Change and Decision Making</a:t>
            </a:r>
            <a:br>
              <a:rPr lang="en-GB" dirty="0"/>
            </a:br>
            <a:r>
              <a:rPr lang="en-GB" dirty="0"/>
              <a:t>	</a:t>
            </a:r>
            <a:r>
              <a:rPr lang="en-GB" dirty="0">
                <a:solidFill>
                  <a:srgbClr val="F05AA0"/>
                </a:solidFill>
              </a:rPr>
              <a:t> Sam Fowles</a:t>
            </a:r>
            <a:endParaRPr lang="en-GB" dirty="0"/>
          </a:p>
        </p:txBody>
      </p:sp>
    </p:spTree>
    <p:extLst>
      <p:ext uri="{BB962C8B-B14F-4D97-AF65-F5344CB8AC3E}">
        <p14:creationId xmlns:p14="http://schemas.microsoft.com/office/powerpoint/2010/main" val="331676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normAutofit fontScale="90000"/>
          </a:bodyPr>
          <a:lstStyle/>
          <a:p>
            <a:r>
              <a:rPr lang="en-US" dirty="0"/>
              <a:t>Requirements to take Climate Change into account</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endParaRPr lang="en-GB" sz="2400" dirty="0">
              <a:latin typeface="Arial" panose="020B0604020202020204" pitchFamily="34" charset="0"/>
              <a:cs typeface="Arial" panose="020B0604020202020204" pitchFamily="34" charset="0"/>
            </a:endParaRPr>
          </a:p>
          <a:p>
            <a:r>
              <a:rPr lang="en-GB" sz="2400" b="0" i="0" u="none" strike="noStrike" dirty="0">
                <a:solidFill>
                  <a:srgbClr val="000000"/>
                </a:solidFill>
                <a:effectLst/>
                <a:latin typeface="Arial" panose="020B0604020202020204" pitchFamily="34" charset="0"/>
                <a:cs typeface="Arial" panose="020B0604020202020204" pitchFamily="34" charset="0"/>
              </a:rPr>
              <a:t>PCPA 2004, s. 19(1A) – Development plans ”taken as a whole” must include policies for adapting to and mitigating climate change. </a:t>
            </a:r>
            <a:endParaRPr lang="en-GB" sz="2400" dirty="0">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NPPF, §§153-158:</a:t>
            </a:r>
          </a:p>
          <a:p>
            <a:pPr lvl="1"/>
            <a:r>
              <a:rPr lang="en-GB" sz="2400" dirty="0">
                <a:solidFill>
                  <a:schemeClr val="tx1"/>
                </a:solidFill>
                <a:latin typeface="Arial" panose="020B0604020202020204" pitchFamily="34" charset="0"/>
                <a:cs typeface="Arial" panose="020B0604020202020204" pitchFamily="34" charset="0"/>
              </a:rPr>
              <a:t>Plan level – strategies for mitigation (including renewable energy) and adaptation.</a:t>
            </a:r>
          </a:p>
          <a:p>
            <a:pPr lvl="1"/>
            <a:r>
              <a:rPr lang="en-GB" sz="2400" dirty="0">
                <a:solidFill>
                  <a:schemeClr val="tx1"/>
                </a:solidFill>
                <a:latin typeface="Arial" panose="020B0604020202020204" pitchFamily="34" charset="0"/>
                <a:cs typeface="Arial" panose="020B0604020202020204" pitchFamily="34" charset="0"/>
              </a:rPr>
              <a:t>Decision level – Assume need for RE and grant applications if impacts are/can be made acceptable. Minimise energy consumption.</a:t>
            </a:r>
          </a:p>
          <a:p>
            <a:r>
              <a:rPr lang="en-GB" sz="2400" dirty="0">
                <a:solidFill>
                  <a:schemeClr val="tx1"/>
                </a:solidFill>
                <a:latin typeface="Arial" panose="020B0604020202020204" pitchFamily="34" charset="0"/>
                <a:cs typeface="Arial" panose="020B0604020202020204" pitchFamily="34" charset="0"/>
              </a:rPr>
              <a:t>PPG – Encourages mitigation and adaptation. </a:t>
            </a:r>
          </a:p>
        </p:txBody>
      </p:sp>
    </p:spTree>
    <p:extLst>
      <p:ext uri="{BB962C8B-B14F-4D97-AF65-F5344CB8AC3E}">
        <p14:creationId xmlns:p14="http://schemas.microsoft.com/office/powerpoint/2010/main" val="414820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a:xfrm>
            <a:off x="457200" y="260648"/>
            <a:ext cx="7543800" cy="762000"/>
          </a:xfrm>
        </p:spPr>
        <p:txBody>
          <a:bodyPr>
            <a:normAutofit fontScale="90000"/>
          </a:bodyPr>
          <a:lstStyle/>
          <a:p>
            <a:r>
              <a:rPr lang="en-US" dirty="0"/>
              <a:t>When Policies “Pull in Different Directions”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endParaRPr lang="en-GB" sz="2400" dirty="0">
              <a:latin typeface="Arial" panose="020B0604020202020204" pitchFamily="34" charset="0"/>
              <a:cs typeface="Arial" panose="020B0604020202020204" pitchFamily="34" charset="0"/>
            </a:endParaRPr>
          </a:p>
          <a:p>
            <a:r>
              <a:rPr lang="en-GB" sz="2400" b="0" i="0" u="none" strike="noStrike" dirty="0">
                <a:solidFill>
                  <a:srgbClr val="000000"/>
                </a:solidFill>
                <a:effectLst/>
                <a:latin typeface="Arial" panose="020B0604020202020204" pitchFamily="34" charset="0"/>
                <a:cs typeface="Arial" panose="020B0604020202020204" pitchFamily="34" charset="0"/>
              </a:rPr>
              <a:t>Large scale </a:t>
            </a:r>
            <a:r>
              <a:rPr lang="en-GB" sz="2400" dirty="0">
                <a:solidFill>
                  <a:srgbClr val="000000"/>
                </a:solidFill>
                <a:latin typeface="Arial" panose="020B0604020202020204" pitchFamily="34" charset="0"/>
                <a:cs typeface="Arial" panose="020B0604020202020204" pitchFamily="34" charset="0"/>
              </a:rPr>
              <a:t>r</a:t>
            </a:r>
            <a:r>
              <a:rPr lang="en-GB" sz="2400" b="0" i="0" u="none" strike="noStrike" dirty="0">
                <a:solidFill>
                  <a:srgbClr val="000000"/>
                </a:solidFill>
                <a:effectLst/>
                <a:latin typeface="Arial" panose="020B0604020202020204" pitchFamily="34" charset="0"/>
                <a:cs typeface="Arial" panose="020B0604020202020204" pitchFamily="34" charset="0"/>
              </a:rPr>
              <a:t>enewable </a:t>
            </a:r>
            <a:r>
              <a:rPr lang="en-GB" sz="2400" dirty="0">
                <a:solidFill>
                  <a:srgbClr val="000000"/>
                </a:solidFill>
                <a:latin typeface="Arial" panose="020B0604020202020204" pitchFamily="34" charset="0"/>
                <a:cs typeface="Arial" panose="020B0604020202020204" pitchFamily="34" charset="0"/>
              </a:rPr>
              <a:t>e</a:t>
            </a:r>
            <a:r>
              <a:rPr lang="en-GB" sz="2400" b="0" i="0" u="none" strike="noStrike" dirty="0">
                <a:solidFill>
                  <a:srgbClr val="000000"/>
                </a:solidFill>
                <a:effectLst/>
                <a:latin typeface="Arial" panose="020B0604020202020204" pitchFamily="34" charset="0"/>
                <a:cs typeface="Arial" panose="020B0604020202020204" pitchFamily="34" charset="0"/>
              </a:rPr>
              <a:t>nergy in Green Belt/AONB</a:t>
            </a:r>
          </a:p>
          <a:p>
            <a:endParaRPr lang="en-GB" sz="2400" dirty="0">
              <a:latin typeface="Arial" panose="020B0604020202020204" pitchFamily="34" charset="0"/>
              <a:cs typeface="Arial" panose="020B0604020202020204" pitchFamily="34" charset="0"/>
            </a:endParaRPr>
          </a:p>
          <a:p>
            <a:r>
              <a:rPr lang="en-GB" sz="2400" dirty="0">
                <a:solidFill>
                  <a:schemeClr val="tx1"/>
                </a:solidFill>
                <a:latin typeface="Arial" panose="020B0604020202020204" pitchFamily="34" charset="0"/>
                <a:cs typeface="Arial" panose="020B0604020202020204" pitchFamily="34" charset="0"/>
              </a:rPr>
              <a:t>Housing need but proposals don’t meet local/national policy standards</a:t>
            </a:r>
          </a:p>
          <a:p>
            <a:pPr marL="0" indent="0">
              <a:buNone/>
            </a:pP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49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normAutofit/>
          </a:bodyPr>
          <a:lstStyle/>
          <a:p>
            <a:r>
              <a:rPr lang="en-US" dirty="0"/>
              <a:t>Back to Basics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sz="2400" b="1" i="1" dirty="0">
                <a:latin typeface="Arial" panose="020B0604020202020204" pitchFamily="34" charset="0"/>
                <a:cs typeface="Arial" panose="020B0604020202020204" pitchFamily="34" charset="0"/>
              </a:rPr>
              <a:t>Cornwall Council v Corbett</a:t>
            </a:r>
            <a:r>
              <a:rPr lang="en-GB" sz="2400" b="1" dirty="0">
                <a:latin typeface="Arial" panose="020B0604020202020204" pitchFamily="34" charset="0"/>
                <a:cs typeface="Arial" panose="020B0604020202020204" pitchFamily="34" charset="0"/>
              </a:rPr>
              <a:t> [2020] EWCA Civ (508)</a:t>
            </a:r>
          </a:p>
          <a:p>
            <a:endParaRPr lang="en-GB" sz="2400" b="0" i="0" u="none" strike="noStrike" dirty="0">
              <a:solidFill>
                <a:srgbClr val="000000"/>
              </a:solidFill>
              <a:effectLst/>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Section 38(6) TCPA 2004 applies to development plan </a:t>
            </a:r>
            <a:r>
              <a:rPr lang="en-GB" sz="1600" u="sng" dirty="0">
                <a:solidFill>
                  <a:srgbClr val="000000"/>
                </a:solidFill>
                <a:latin typeface="Arial" panose="020B0604020202020204" pitchFamily="34" charset="0"/>
                <a:cs typeface="Arial" panose="020B0604020202020204" pitchFamily="34" charset="0"/>
              </a:rPr>
              <a:t>as a whole [</a:t>
            </a:r>
            <a:r>
              <a:rPr lang="en-GB" sz="1600" i="1" dirty="0">
                <a:solidFill>
                  <a:srgbClr val="000000"/>
                </a:solidFill>
                <a:effectLst/>
                <a:latin typeface="Arial" panose="020B0604020202020204" pitchFamily="34" charset="0"/>
                <a:cs typeface="Arial" panose="020B0604020202020204" pitchFamily="34" charset="0"/>
              </a:rPr>
              <a:t>BDW Trading Ltd. v Secretary of State for Communities and Local Government</a:t>
            </a:r>
            <a:r>
              <a:rPr lang="en-GB" sz="1600" dirty="0">
                <a:solidFill>
                  <a:srgbClr val="000000"/>
                </a:solidFill>
                <a:effectLst/>
                <a:latin typeface="Arial" panose="020B0604020202020204" pitchFamily="34" charset="0"/>
                <a:cs typeface="Arial" panose="020B0604020202020204" pitchFamily="34" charset="0"/>
              </a:rPr>
              <a:t> [2016] EWCA Civ 493]</a:t>
            </a:r>
          </a:p>
          <a:p>
            <a:r>
              <a:rPr lang="en-GB" sz="1600" dirty="0">
                <a:solidFill>
                  <a:srgbClr val="000000"/>
                </a:solidFill>
                <a:latin typeface="Arial" panose="020B0604020202020204" pitchFamily="34" charset="0"/>
                <a:cs typeface="Arial" panose="020B0604020202020204" pitchFamily="34" charset="0"/>
              </a:rPr>
              <a:t>Plans can “pull in different directions” [</a:t>
            </a:r>
            <a:r>
              <a:rPr lang="en-GB" sz="1600" i="1" dirty="0">
                <a:solidFill>
                  <a:srgbClr val="000000"/>
                </a:solidFill>
                <a:effectLst/>
                <a:latin typeface="Arial" panose="020B0604020202020204" pitchFamily="34" charset="0"/>
                <a:cs typeface="Arial" panose="020B0604020202020204" pitchFamily="34" charset="0"/>
              </a:rPr>
              <a:t>R (Milne) v Rochdale Metropolitan Borough Council </a:t>
            </a:r>
            <a:r>
              <a:rPr lang="en-GB" sz="1600" dirty="0">
                <a:solidFill>
                  <a:srgbClr val="000000"/>
                </a:solidFill>
                <a:effectLst/>
                <a:latin typeface="Arial" panose="020B0604020202020204" pitchFamily="34" charset="0"/>
                <a:cs typeface="Arial" panose="020B0604020202020204" pitchFamily="34" charset="0"/>
              </a:rPr>
              <a:t>[2000] EWHC 650]</a:t>
            </a:r>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effectLst/>
                <a:latin typeface="Arial" panose="020B0604020202020204" pitchFamily="34" charset="0"/>
                <a:cs typeface="Arial" panose="020B0604020202020204" pitchFamily="34" charset="0"/>
              </a:rPr>
              <a:t>Must decide if proposed development accords with the plan as a whole. [</a:t>
            </a:r>
            <a:r>
              <a:rPr lang="en-GB" sz="1600" i="1" dirty="0">
                <a:solidFill>
                  <a:srgbClr val="000000"/>
                </a:solidFill>
                <a:effectLst/>
                <a:latin typeface="Arial" panose="020B0604020202020204" pitchFamily="34" charset="0"/>
                <a:cs typeface="Arial" panose="020B0604020202020204" pitchFamily="34" charset="0"/>
              </a:rPr>
              <a:t>City of Edinburgh Council v Secretary of State for Scotland </a:t>
            </a:r>
            <a:r>
              <a:rPr lang="en-GB" sz="1600" dirty="0">
                <a:solidFill>
                  <a:srgbClr val="000000"/>
                </a:solidFill>
                <a:effectLst/>
                <a:latin typeface="Arial" panose="020B0604020202020204" pitchFamily="34" charset="0"/>
                <a:cs typeface="Arial" panose="020B0604020202020204" pitchFamily="34" charset="0"/>
              </a:rPr>
              <a:t>[1997] 1 W.L.R. 1447]</a:t>
            </a:r>
          </a:p>
          <a:p>
            <a:r>
              <a:rPr lang="en-GB" sz="1600" dirty="0">
                <a:solidFill>
                  <a:srgbClr val="000000"/>
                </a:solidFill>
                <a:effectLst/>
                <a:latin typeface="Arial" panose="020B0604020202020204" pitchFamily="34" charset="0"/>
                <a:cs typeface="Arial" panose="020B0604020202020204" pitchFamily="34" charset="0"/>
              </a:rPr>
              <a:t>Question of judgment – not a mathematical or </a:t>
            </a:r>
            <a:r>
              <a:rPr lang="en-GB" sz="1600" dirty="0">
                <a:solidFill>
                  <a:srgbClr val="000000"/>
                </a:solidFill>
                <a:latin typeface="Arial" panose="020B0604020202020204" pitchFamily="34" charset="0"/>
                <a:cs typeface="Arial" panose="020B0604020202020204" pitchFamily="34" charset="0"/>
              </a:rPr>
              <a:t>mechanical exercise [</a:t>
            </a:r>
            <a:r>
              <a:rPr lang="en-GB" sz="1600" i="1" dirty="0">
                <a:solidFill>
                  <a:srgbClr val="000000"/>
                </a:solidFill>
                <a:effectLst/>
                <a:latin typeface="Arial" panose="020B0604020202020204" pitchFamily="34" charset="0"/>
                <a:cs typeface="Arial" panose="020B0604020202020204" pitchFamily="34" charset="0"/>
              </a:rPr>
              <a:t>Dignity Funerals Limited v </a:t>
            </a:r>
            <a:r>
              <a:rPr lang="en-GB" sz="1600" i="1" dirty="0" err="1">
                <a:solidFill>
                  <a:srgbClr val="000000"/>
                </a:solidFill>
                <a:effectLst/>
                <a:latin typeface="Arial" panose="020B0604020202020204" pitchFamily="34" charset="0"/>
                <a:cs typeface="Arial" panose="020B0604020202020204" pitchFamily="34" charset="0"/>
              </a:rPr>
              <a:t>Breckland</a:t>
            </a:r>
            <a:r>
              <a:rPr lang="en-GB" sz="1600" i="1" dirty="0">
                <a:solidFill>
                  <a:srgbClr val="000000"/>
                </a:solidFill>
                <a:effectLst/>
                <a:latin typeface="Arial" panose="020B0604020202020204" pitchFamily="34" charset="0"/>
                <a:cs typeface="Arial" panose="020B0604020202020204" pitchFamily="34" charset="0"/>
              </a:rPr>
              <a:t> District Council [2017] EWHC 1492 (Admin)</a:t>
            </a:r>
            <a:r>
              <a:rPr lang="en-GB" sz="1600" dirty="0">
                <a:solidFill>
                  <a:srgbClr val="000000"/>
                </a:solidFill>
                <a:effectLst/>
                <a:latin typeface="Arial" panose="020B0604020202020204" pitchFamily="34" charset="0"/>
                <a:cs typeface="Arial" panose="020B0604020202020204" pitchFamily="34" charset="0"/>
              </a:rPr>
              <a:t>]</a:t>
            </a:r>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effectLst/>
                <a:latin typeface="Arial" panose="020B0604020202020204" pitchFamily="34" charset="0"/>
                <a:cs typeface="Arial" panose="020B0604020202020204" pitchFamily="34" charset="0"/>
              </a:rPr>
              <a:t>Series of judgments may include</a:t>
            </a:r>
          </a:p>
          <a:p>
            <a:pPr lvl="1"/>
            <a:r>
              <a:rPr lang="en-GB" sz="1600" dirty="0">
                <a:solidFill>
                  <a:srgbClr val="000000"/>
                </a:solidFill>
                <a:latin typeface="Arial" panose="020B0604020202020204" pitchFamily="34" charset="0"/>
                <a:cs typeface="Arial" panose="020B0604020202020204" pitchFamily="34" charset="0"/>
              </a:rPr>
              <a:t>Relative importance of each policy</a:t>
            </a:r>
          </a:p>
          <a:p>
            <a:pPr lvl="1"/>
            <a:r>
              <a:rPr lang="en-GB" sz="1600" dirty="0">
                <a:solidFill>
                  <a:srgbClr val="000000"/>
                </a:solidFill>
                <a:effectLst/>
                <a:latin typeface="Arial" panose="020B0604020202020204" pitchFamily="34" charset="0"/>
                <a:cs typeface="Arial" panose="020B0604020202020204" pitchFamily="34" charset="0"/>
              </a:rPr>
              <a:t>Extent of breach</a:t>
            </a:r>
          </a:p>
          <a:p>
            <a:pPr lvl="1"/>
            <a:r>
              <a:rPr lang="en-GB" sz="1600" dirty="0">
                <a:solidFill>
                  <a:srgbClr val="000000"/>
                </a:solidFill>
                <a:latin typeface="Arial" panose="020B0604020202020204" pitchFamily="34" charset="0"/>
                <a:cs typeface="Arial" panose="020B0604020202020204" pitchFamily="34" charset="0"/>
              </a:rPr>
              <a:t>How firmly policy favours/sets its face against proposal </a:t>
            </a:r>
          </a:p>
          <a:p>
            <a:pPr marL="457200" lvl="1" indent="0">
              <a:buNone/>
            </a:pPr>
            <a:r>
              <a:rPr lang="en-GB" sz="1600" dirty="0">
                <a:solidFill>
                  <a:srgbClr val="000000"/>
                </a:solidFill>
                <a:effectLst/>
                <a:latin typeface="Arial" panose="020B0604020202020204" pitchFamily="34" charset="0"/>
                <a:cs typeface="Arial" panose="020B0604020202020204" pitchFamily="34" charset="0"/>
              </a:rPr>
              <a:t>[</a:t>
            </a:r>
            <a:r>
              <a:rPr lang="en-GB" sz="1600" i="1" dirty="0">
                <a:solidFill>
                  <a:srgbClr val="000000"/>
                </a:solidFill>
                <a:effectLst/>
                <a:latin typeface="Arial" panose="020B0604020202020204" pitchFamily="34" charset="0"/>
                <a:cs typeface="Arial" panose="020B0604020202020204" pitchFamily="34" charset="0"/>
              </a:rPr>
              <a:t>Rochdale</a:t>
            </a:r>
            <a:r>
              <a:rPr lang="en-GB" sz="1600"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825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normAutofit/>
          </a:bodyPr>
          <a:lstStyle/>
          <a:p>
            <a:r>
              <a:rPr lang="en-US" dirty="0"/>
              <a:t>Weighing in the Balance</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sz="2400" b="1" i="1" dirty="0">
                <a:latin typeface="Arial" panose="020B0604020202020204" pitchFamily="34" charset="0"/>
                <a:cs typeface="Arial" panose="020B0604020202020204" pitchFamily="34" charset="0"/>
              </a:rPr>
              <a:t>H.J. Banks and Co v SOS Housing Communities and Local Government </a:t>
            </a:r>
            <a:r>
              <a:rPr lang="en-GB" sz="2400" b="1" dirty="0">
                <a:latin typeface="Arial" panose="020B0604020202020204" pitchFamily="34" charset="0"/>
                <a:cs typeface="Arial" panose="020B0604020202020204" pitchFamily="34" charset="0"/>
              </a:rPr>
              <a:t>[2018] EWHC 3141</a:t>
            </a:r>
          </a:p>
          <a:p>
            <a:endParaRPr lang="en-GB" sz="2400" b="0" i="0" u="none" strike="noStrike" dirty="0">
              <a:solidFill>
                <a:srgbClr val="000000"/>
              </a:solidFill>
              <a:effectLst/>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Previous version of the NPPF.</a:t>
            </a:r>
          </a:p>
          <a:p>
            <a:r>
              <a:rPr lang="en-GB" sz="2400" dirty="0">
                <a:solidFill>
                  <a:srgbClr val="000000"/>
                </a:solidFill>
                <a:latin typeface="Arial" panose="020B0604020202020204" pitchFamily="34" charset="0"/>
                <a:cs typeface="Arial" panose="020B0604020202020204" pitchFamily="34" charset="0"/>
              </a:rPr>
              <a:t>Key task is to to weigh the factors mitigating for and against the proposed development in the balance – significant degree of discretion as to how this is done.</a:t>
            </a:r>
          </a:p>
          <a:p>
            <a:r>
              <a:rPr lang="en-GB" sz="2400" dirty="0">
                <a:solidFill>
                  <a:srgbClr val="000000"/>
                </a:solidFill>
                <a:latin typeface="Arial" panose="020B0604020202020204" pitchFamily="34" charset="0"/>
                <a:cs typeface="Arial" panose="020B0604020202020204" pitchFamily="34" charset="0"/>
              </a:rPr>
              <a:t>Don’t double count.</a:t>
            </a:r>
          </a:p>
          <a:p>
            <a:r>
              <a:rPr lang="en-GB" sz="2400" dirty="0">
                <a:solidFill>
                  <a:srgbClr val="000000"/>
                </a:solidFill>
                <a:latin typeface="Arial" panose="020B0604020202020204" pitchFamily="34" charset="0"/>
                <a:cs typeface="Arial" panose="020B0604020202020204" pitchFamily="34" charset="0"/>
              </a:rPr>
              <a:t>Don’t discount without good reason. </a:t>
            </a:r>
          </a:p>
          <a:p>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4463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normAutofit/>
          </a:bodyPr>
          <a:lstStyle/>
          <a:p>
            <a:r>
              <a:rPr lang="en-US" dirty="0"/>
              <a:t>Alternative Regulatory Regimes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sz="2400" b="1" i="1" dirty="0">
                <a:latin typeface="Arial" panose="020B0604020202020204" pitchFamily="34" charset="0"/>
                <a:cs typeface="Arial" panose="020B0604020202020204" pitchFamily="34" charset="0"/>
              </a:rPr>
              <a:t>Valero Logistics v Plymouth </a:t>
            </a:r>
            <a:r>
              <a:rPr lang="en-GB" sz="2400" b="1" dirty="0">
                <a:latin typeface="Arial" panose="020B0604020202020204" pitchFamily="34" charset="0"/>
                <a:cs typeface="Arial" panose="020B0604020202020204" pitchFamily="34" charset="0"/>
              </a:rPr>
              <a:t>[2021] EWHC 1792 (Admin)</a:t>
            </a:r>
          </a:p>
          <a:p>
            <a:endParaRPr lang="en-GB" sz="2400" b="0" i="0" u="none" strike="noStrike" dirty="0">
              <a:solidFill>
                <a:srgbClr val="000000"/>
              </a:solidFill>
              <a:effectLst/>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Decision-maker entitled to rely on other regulatory regimes.</a:t>
            </a:r>
          </a:p>
          <a:p>
            <a:r>
              <a:rPr lang="en-GB" sz="2400" dirty="0">
                <a:solidFill>
                  <a:srgbClr val="000000"/>
                </a:solidFill>
                <a:latin typeface="Arial" panose="020B0604020202020204" pitchFamily="34" charset="0"/>
                <a:cs typeface="Arial" panose="020B0604020202020204" pitchFamily="34" charset="0"/>
              </a:rPr>
              <a:t>Related to COMAH site rather than climate change – but the principle applies. </a:t>
            </a:r>
          </a:p>
          <a:p>
            <a:r>
              <a:rPr lang="en-GB" sz="2400" dirty="0">
                <a:solidFill>
                  <a:srgbClr val="000000"/>
                </a:solidFill>
                <a:latin typeface="Arial" panose="020B0604020202020204" pitchFamily="34" charset="0"/>
                <a:cs typeface="Arial" panose="020B0604020202020204" pitchFamily="34" charset="0"/>
              </a:rPr>
              <a:t>Cautionary tale: </a:t>
            </a:r>
            <a:r>
              <a:rPr lang="en-GB" sz="2400" i="1" dirty="0">
                <a:solidFill>
                  <a:srgbClr val="000000"/>
                </a:solidFill>
                <a:latin typeface="Arial" panose="020B0604020202020204" pitchFamily="34" charset="0"/>
                <a:cs typeface="Arial" panose="020B0604020202020204" pitchFamily="34" charset="0"/>
              </a:rPr>
              <a:t>Re. Footbridge Farm</a:t>
            </a:r>
          </a:p>
        </p:txBody>
      </p:sp>
    </p:spTree>
    <p:extLst>
      <p:ext uri="{BB962C8B-B14F-4D97-AF65-F5344CB8AC3E}">
        <p14:creationId xmlns:p14="http://schemas.microsoft.com/office/powerpoint/2010/main" val="407205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a:xfrm>
            <a:off x="457200" y="152400"/>
            <a:ext cx="7543800" cy="762000"/>
          </a:xfrm>
        </p:spPr>
        <p:txBody>
          <a:bodyPr>
            <a:normAutofit fontScale="90000"/>
          </a:bodyPr>
          <a:lstStyle/>
          <a:p>
            <a:r>
              <a:rPr lang="en-US" dirty="0"/>
              <a:t>We’ll always have Paris (But not in planning decisions)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sz="2400" b="1" i="1" dirty="0">
                <a:latin typeface="Arial" panose="020B0604020202020204" pitchFamily="34" charset="0"/>
                <a:cs typeface="Arial" panose="020B0604020202020204" pitchFamily="34" charset="0"/>
              </a:rPr>
              <a:t>Plan B/Friends of the Earth v Secretary of State for Transport </a:t>
            </a:r>
            <a:r>
              <a:rPr lang="en-GB" sz="2400" b="1" dirty="0">
                <a:latin typeface="Arial" panose="020B0604020202020204" pitchFamily="34" charset="0"/>
                <a:cs typeface="Arial" panose="020B0604020202020204" pitchFamily="34" charset="0"/>
              </a:rPr>
              <a:t>[2020] UKSC 52 (again)</a:t>
            </a:r>
          </a:p>
          <a:p>
            <a:endParaRPr lang="en-GB" sz="2400" b="0" i="0" u="none" strike="noStrike" dirty="0">
              <a:solidFill>
                <a:srgbClr val="000000"/>
              </a:solidFill>
              <a:effectLst/>
              <a:latin typeface="Arial" panose="020B0604020202020204" pitchFamily="34" charset="0"/>
              <a:cs typeface="Arial" panose="020B0604020202020204" pitchFamily="34" charset="0"/>
            </a:endParaRPr>
          </a:p>
          <a:p>
            <a:r>
              <a:rPr lang="en-GB" sz="2400" dirty="0">
                <a:solidFill>
                  <a:srgbClr val="000000"/>
                </a:solidFill>
                <a:effectLst/>
                <a:latin typeface="Arial" panose="020B0604020202020204" pitchFamily="34" charset="0"/>
                <a:cs typeface="Arial" panose="020B0604020202020204" pitchFamily="34" charset="0"/>
              </a:rPr>
              <a:t>Paris Climate Agreement etc is not domestic law or policy.</a:t>
            </a:r>
          </a:p>
          <a:p>
            <a:r>
              <a:rPr lang="en-GB" sz="2400" dirty="0">
                <a:solidFill>
                  <a:srgbClr val="000000"/>
                </a:solidFill>
                <a:latin typeface="Arial" panose="020B0604020202020204" pitchFamily="34" charset="0"/>
                <a:cs typeface="Arial" panose="020B0604020202020204" pitchFamily="34" charset="0"/>
              </a:rPr>
              <a:t>BUT – Commonly relied on.</a:t>
            </a:r>
          </a:p>
          <a:p>
            <a:r>
              <a:rPr lang="en-GB" sz="2400" dirty="0">
                <a:solidFill>
                  <a:srgbClr val="000000"/>
                </a:solidFill>
                <a:latin typeface="Arial" panose="020B0604020202020204" pitchFamily="34" charset="0"/>
                <a:cs typeface="Arial" panose="020B0604020202020204" pitchFamily="34" charset="0"/>
              </a:rPr>
              <a:t>BUT – Not necessary (NPPF 153-158)</a:t>
            </a:r>
          </a:p>
          <a:p>
            <a:r>
              <a:rPr lang="en-GB" sz="2400" dirty="0">
                <a:solidFill>
                  <a:srgbClr val="000000"/>
                </a:solidFill>
                <a:latin typeface="Arial" panose="020B0604020202020204" pitchFamily="34" charset="0"/>
                <a:cs typeface="Arial" panose="020B0604020202020204" pitchFamily="34" charset="0"/>
              </a:rPr>
              <a:t>Risks for decision-makers – Relying on a general principle rather than a clear policy scheme.</a:t>
            </a:r>
          </a:p>
        </p:txBody>
      </p:sp>
    </p:spTree>
    <p:extLst>
      <p:ext uri="{BB962C8B-B14F-4D97-AF65-F5344CB8AC3E}">
        <p14:creationId xmlns:p14="http://schemas.microsoft.com/office/powerpoint/2010/main" val="162901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normAutofit/>
          </a:bodyPr>
          <a:lstStyle/>
          <a:p>
            <a:r>
              <a:rPr lang="en-US" dirty="0"/>
              <a:t>Use the policy (Luke)</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r>
              <a:rPr lang="en-GB" sz="2200" b="0" i="0" u="none" strike="noStrike" dirty="0">
                <a:solidFill>
                  <a:srgbClr val="000000"/>
                </a:solidFill>
                <a:effectLst/>
                <a:latin typeface="Arial" panose="020B0604020202020204" pitchFamily="34" charset="0"/>
                <a:cs typeface="Arial" panose="020B0604020202020204" pitchFamily="34" charset="0"/>
              </a:rPr>
              <a:t>NPPF:</a:t>
            </a:r>
          </a:p>
          <a:p>
            <a:pPr lvl="1"/>
            <a:r>
              <a:rPr lang="en-GB" sz="2200" dirty="0">
                <a:solidFill>
                  <a:srgbClr val="000000"/>
                </a:solidFill>
                <a:latin typeface="Arial" panose="020B0604020202020204" pitchFamily="34" charset="0"/>
                <a:cs typeface="Arial" panose="020B0604020202020204" pitchFamily="34" charset="0"/>
              </a:rPr>
              <a:t>R</a:t>
            </a:r>
            <a:r>
              <a:rPr lang="en-GB" sz="2200" b="0" i="0" u="none" strike="noStrike" dirty="0">
                <a:solidFill>
                  <a:srgbClr val="000000"/>
                </a:solidFill>
                <a:effectLst/>
                <a:latin typeface="Arial" panose="020B0604020202020204" pitchFamily="34" charset="0"/>
                <a:cs typeface="Arial" panose="020B0604020202020204" pitchFamily="34" charset="0"/>
              </a:rPr>
              <a:t>equirements are conditional, not absolute;</a:t>
            </a:r>
          </a:p>
          <a:p>
            <a:pPr lvl="1"/>
            <a:r>
              <a:rPr lang="en-GB" sz="2200" b="0" i="0" u="none" strike="noStrike" dirty="0">
                <a:solidFill>
                  <a:srgbClr val="000000"/>
                </a:solidFill>
                <a:effectLst/>
                <a:latin typeface="Arial" panose="020B0604020202020204" pitchFamily="34" charset="0"/>
                <a:cs typeface="Arial" panose="020B0604020202020204" pitchFamily="34" charset="0"/>
              </a:rPr>
              <a:t>It is for the development plan, not every individual planning decision, to deliver on climate change duties.</a:t>
            </a:r>
          </a:p>
          <a:p>
            <a:r>
              <a:rPr lang="en-GB" sz="2200" dirty="0">
                <a:solidFill>
                  <a:srgbClr val="000000"/>
                </a:solidFill>
                <a:effectLst/>
                <a:latin typeface="Arial" panose="020B0604020202020204" pitchFamily="34" charset="0"/>
                <a:cs typeface="Arial" panose="020B0604020202020204" pitchFamily="34" charset="0"/>
              </a:rPr>
              <a:t>PPG:</a:t>
            </a:r>
          </a:p>
          <a:p>
            <a:pPr lvl="1"/>
            <a:r>
              <a:rPr lang="en-GB" sz="2200" dirty="0">
                <a:solidFill>
                  <a:srgbClr val="000000"/>
                </a:solidFill>
                <a:latin typeface="Arial" panose="020B0604020202020204" pitchFamily="34" charset="0"/>
                <a:cs typeface="Arial" panose="020B0604020202020204" pitchFamily="34" charset="0"/>
              </a:rPr>
              <a:t>No quotas for emissions cuts.</a:t>
            </a:r>
          </a:p>
          <a:p>
            <a:pPr lvl="1"/>
            <a:r>
              <a:rPr lang="en-GB" sz="2200" dirty="0">
                <a:solidFill>
                  <a:srgbClr val="000000"/>
                </a:solidFill>
                <a:latin typeface="Arial" panose="020B0604020202020204" pitchFamily="34" charset="0"/>
                <a:cs typeface="Arial" panose="020B0604020202020204" pitchFamily="34" charset="0"/>
              </a:rPr>
              <a:t>Development that addresses climate change can also have negative environmental impacts.</a:t>
            </a:r>
          </a:p>
          <a:p>
            <a:pPr lvl="1"/>
            <a:r>
              <a:rPr lang="en-GB" sz="2200" dirty="0">
                <a:solidFill>
                  <a:srgbClr val="000000"/>
                </a:solidFill>
                <a:effectLst/>
                <a:latin typeface="Arial" panose="020B0604020202020204" pitchFamily="34" charset="0"/>
                <a:cs typeface="Arial" panose="020B0604020202020204" pitchFamily="34" charset="0"/>
              </a:rPr>
              <a:t>Renewable – can it be made suitable (conditions/pre-application advice)</a:t>
            </a:r>
          </a:p>
          <a:p>
            <a:pPr lvl="1"/>
            <a:r>
              <a:rPr lang="en-GB" sz="2200" dirty="0">
                <a:solidFill>
                  <a:srgbClr val="000000"/>
                </a:solidFill>
                <a:latin typeface="Arial" panose="020B0604020202020204" pitchFamily="34" charset="0"/>
                <a:cs typeface="Arial" panose="020B0604020202020204" pitchFamily="34" charset="0"/>
              </a:rPr>
              <a:t>Cautionary tale – </a:t>
            </a:r>
            <a:r>
              <a:rPr lang="en-GB" sz="2200" i="1" dirty="0">
                <a:solidFill>
                  <a:srgbClr val="000000"/>
                </a:solidFill>
                <a:latin typeface="Arial" panose="020B0604020202020204" pitchFamily="34" charset="0"/>
                <a:cs typeface="Arial" panose="020B0604020202020204" pitchFamily="34" charset="0"/>
              </a:rPr>
              <a:t>Suliman v BCP </a:t>
            </a:r>
            <a:r>
              <a:rPr lang="en-GB" sz="2200" dirty="0">
                <a:solidFill>
                  <a:srgbClr val="000000"/>
                </a:solidFill>
                <a:latin typeface="Arial" panose="020B0604020202020204" pitchFamily="34" charset="0"/>
                <a:cs typeface="Arial" panose="020B0604020202020204" pitchFamily="34" charset="0"/>
              </a:rPr>
              <a:t>[2022] EWHC 1196 (Admin)</a:t>
            </a:r>
            <a:endParaRPr lang="en-GB" sz="22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93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320717"/>
            <a:ext cx="7543800" cy="1443788"/>
          </a:xfrm>
        </p:spPr>
        <p:txBody>
          <a:bodyPr>
            <a:normAutofit fontScale="90000"/>
          </a:bodyPr>
          <a:lstStyle/>
          <a:p>
            <a:r>
              <a:rPr lang="en-GB" dirty="0"/>
              <a:t>Climate Change Litigation and the Road to Net Zero</a:t>
            </a:r>
            <a:br>
              <a:rPr lang="en-GB" dirty="0"/>
            </a:br>
            <a:r>
              <a:rPr lang="en-GB" dirty="0"/>
              <a:t> 	</a:t>
            </a:r>
            <a:r>
              <a:rPr lang="en-GB" dirty="0">
                <a:solidFill>
                  <a:srgbClr val="F05AA0"/>
                </a:solidFill>
              </a:rPr>
              <a:t>Harriet Townsend</a:t>
            </a:r>
          </a:p>
        </p:txBody>
      </p:sp>
    </p:spTree>
    <p:extLst>
      <p:ext uri="{BB962C8B-B14F-4D97-AF65-F5344CB8AC3E}">
        <p14:creationId xmlns:p14="http://schemas.microsoft.com/office/powerpoint/2010/main" val="352586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3E50-B3A6-F148-D4B7-14CFDD504B50}"/>
              </a:ext>
            </a:extLst>
          </p:cNvPr>
          <p:cNvSpPr>
            <a:spLocks noGrp="1"/>
          </p:cNvSpPr>
          <p:nvPr>
            <p:ph type="title"/>
          </p:nvPr>
        </p:nvSpPr>
        <p:spPr/>
        <p:txBody>
          <a:bodyPr/>
          <a:lstStyle/>
          <a:p>
            <a:r>
              <a:rPr lang="en-GB" dirty="0">
                <a:solidFill>
                  <a:srgbClr val="F05AA0"/>
                </a:solidFill>
                <a:latin typeface="Cambria" panose="02040503050406030204" pitchFamily="18" charset="0"/>
              </a:rPr>
              <a:t>Overview</a:t>
            </a:r>
          </a:p>
        </p:txBody>
      </p:sp>
      <p:sp>
        <p:nvSpPr>
          <p:cNvPr id="3" name="Content Placeholder 2">
            <a:extLst>
              <a:ext uri="{FF2B5EF4-FFF2-40B4-BE49-F238E27FC236}">
                <a16:creationId xmlns:a16="http://schemas.microsoft.com/office/drawing/2014/main" id="{6F82AFBD-D733-BF28-F9CB-9EB31A489813}"/>
              </a:ext>
            </a:extLst>
          </p:cNvPr>
          <p:cNvSpPr>
            <a:spLocks noGrp="1"/>
          </p:cNvSpPr>
          <p:nvPr>
            <p:ph idx="1"/>
          </p:nvPr>
        </p:nvSpPr>
        <p:spPr>
          <a:xfrm>
            <a:off x="457200" y="1460938"/>
            <a:ext cx="8229600" cy="5016062"/>
          </a:xfrm>
        </p:spPr>
        <p:txBody>
          <a:bodyPr/>
          <a:lstStyle/>
          <a:p>
            <a:r>
              <a:rPr lang="en-GB" sz="2400" i="1" u="sng" dirty="0">
                <a:latin typeface="+mn-lt"/>
              </a:rPr>
              <a:t>Finch</a:t>
            </a:r>
            <a:r>
              <a:rPr lang="en-GB" sz="2400" dirty="0">
                <a:latin typeface="+mn-lt"/>
              </a:rPr>
              <a:t> in the Supreme court – what are the arguments and what practical significance do they have for practitioners?</a:t>
            </a:r>
          </a:p>
          <a:p>
            <a:r>
              <a:rPr lang="en-GB" sz="2400" dirty="0">
                <a:latin typeface="+mn-lt"/>
              </a:rPr>
              <a:t>The Government’s strategy for net zero: events following the important 2022 judgment in </a:t>
            </a:r>
            <a:r>
              <a:rPr lang="en-GB" sz="2400" i="1" u="sng" dirty="0" err="1">
                <a:latin typeface="+mn-lt"/>
              </a:rPr>
              <a:t>ClientEarth</a:t>
            </a:r>
            <a:r>
              <a:rPr lang="en-GB" sz="2400" i="1" u="sng" dirty="0">
                <a:latin typeface="+mn-lt"/>
              </a:rPr>
              <a:t> v SSBEIS</a:t>
            </a:r>
            <a:r>
              <a:rPr lang="en-GB" sz="2400" dirty="0">
                <a:latin typeface="+mn-lt"/>
              </a:rPr>
              <a:t>.</a:t>
            </a:r>
          </a:p>
          <a:p>
            <a:pPr marL="0" indent="0">
              <a:buNone/>
            </a:pPr>
            <a:r>
              <a:rPr lang="en-GB" sz="2400" dirty="0">
                <a:latin typeface="+mn-lt"/>
              </a:rPr>
              <a:t> </a:t>
            </a:r>
          </a:p>
          <a:p>
            <a:r>
              <a:rPr lang="en-GB" sz="2400" dirty="0">
                <a:latin typeface="+mn-lt"/>
              </a:rPr>
              <a:t>All over the world, the law is being used to influence the way society manages the impact of human activity on the environment. </a:t>
            </a:r>
          </a:p>
          <a:p>
            <a:pPr lvl="1"/>
            <a:r>
              <a:rPr lang="en-GB" sz="2400" dirty="0">
                <a:latin typeface="+mn-lt"/>
              </a:rPr>
              <a:t>See e.g. “Global trends in climate change litigation: 2023 snapshot” by Joana Setzer and Catherine Higham of the Grantham Research Institute on Climate Change.</a:t>
            </a:r>
          </a:p>
          <a:p>
            <a:endParaRPr lang="en-GB" sz="2400" dirty="0">
              <a:latin typeface="+mn-lt"/>
            </a:endParaRPr>
          </a:p>
          <a:p>
            <a:pPr marL="0" indent="0">
              <a:buNone/>
            </a:pPr>
            <a:endParaRPr lang="en-GB" sz="2400" u="sng" dirty="0">
              <a:latin typeface="+mn-lt"/>
            </a:endParaRPr>
          </a:p>
        </p:txBody>
      </p:sp>
    </p:spTree>
    <p:extLst>
      <p:ext uri="{BB962C8B-B14F-4D97-AF65-F5344CB8AC3E}">
        <p14:creationId xmlns:p14="http://schemas.microsoft.com/office/powerpoint/2010/main" val="412407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ambria" panose="02040503050406030204" pitchFamily="18" charset="0"/>
              </a:rPr>
              <a:t>Overview</a:t>
            </a:r>
            <a:endParaRPr lang="en-GB" sz="2800" dirty="0">
              <a:latin typeface="Cambria" panose="02040503050406030204" pitchFamily="18" charset="0"/>
            </a:endParaRPr>
          </a:p>
        </p:txBody>
      </p:sp>
      <p:sp>
        <p:nvSpPr>
          <p:cNvPr id="4" name="Content Placeholder 3">
            <a:extLst>
              <a:ext uri="{FF2B5EF4-FFF2-40B4-BE49-F238E27FC236}">
                <a16:creationId xmlns:a16="http://schemas.microsoft.com/office/drawing/2014/main" id="{4357B84C-28E4-BC4F-ACE2-C0BA74CC53FB}"/>
              </a:ext>
            </a:extLst>
          </p:cNvPr>
          <p:cNvSpPr>
            <a:spLocks noGrp="1"/>
          </p:cNvSpPr>
          <p:nvPr>
            <p:ph idx="1"/>
          </p:nvPr>
        </p:nvSpPr>
        <p:spPr>
          <a:xfrm>
            <a:off x="457200" y="1600200"/>
            <a:ext cx="8229600" cy="4997152"/>
          </a:xfrm>
        </p:spPr>
        <p:txBody>
          <a:bodyPr/>
          <a:lstStyle/>
          <a:p>
            <a:pPr marL="0" indent="0">
              <a:buNone/>
            </a:pPr>
            <a:r>
              <a:rPr lang="en-GB" sz="2400" b="1" dirty="0">
                <a:latin typeface="+mn-lt"/>
              </a:rPr>
              <a:t>Sam Fowles</a:t>
            </a:r>
          </a:p>
          <a:p>
            <a:r>
              <a:rPr lang="en-GB" sz="2400" dirty="0">
                <a:latin typeface="+mn-lt"/>
              </a:rPr>
              <a:t>International litigation</a:t>
            </a:r>
          </a:p>
          <a:p>
            <a:r>
              <a:rPr lang="en-GB" sz="2400" dirty="0">
                <a:latin typeface="+mn-lt"/>
              </a:rPr>
              <a:t>The challenge for decision-makers (when climate change and planning duties clash)</a:t>
            </a:r>
          </a:p>
          <a:p>
            <a:pPr marL="0" indent="0">
              <a:buNone/>
            </a:pPr>
            <a:endParaRPr lang="en-GB" sz="2400" b="1" dirty="0">
              <a:latin typeface="+mn-lt"/>
            </a:endParaRPr>
          </a:p>
          <a:p>
            <a:pPr marL="0" indent="0">
              <a:buNone/>
            </a:pPr>
            <a:r>
              <a:rPr lang="en-GB" sz="2400" b="1" dirty="0">
                <a:latin typeface="+mn-lt"/>
              </a:rPr>
              <a:t>Harriet Townsend</a:t>
            </a:r>
          </a:p>
          <a:p>
            <a:r>
              <a:rPr lang="en-GB" sz="2400" i="1" u="sng" dirty="0">
                <a:latin typeface="+mn-lt"/>
              </a:rPr>
              <a:t>Finch</a:t>
            </a:r>
            <a:r>
              <a:rPr lang="en-GB" sz="2400" dirty="0">
                <a:latin typeface="+mn-lt"/>
              </a:rPr>
              <a:t> in the Supreme court – what are the arguments and what practical significance do they have for practitioners?</a:t>
            </a:r>
          </a:p>
          <a:p>
            <a:r>
              <a:rPr lang="en-GB" sz="2400" dirty="0">
                <a:latin typeface="+mn-lt"/>
              </a:rPr>
              <a:t>The Government’s strategy for net zero: events following the important 2022 judgment in </a:t>
            </a:r>
            <a:r>
              <a:rPr lang="en-GB" sz="2400" i="1" u="sng" dirty="0" err="1">
                <a:latin typeface="+mn-lt"/>
              </a:rPr>
              <a:t>ClientEarth</a:t>
            </a:r>
            <a:r>
              <a:rPr lang="en-GB" sz="2400" i="1" u="sng" dirty="0">
                <a:latin typeface="+mn-lt"/>
              </a:rPr>
              <a:t> v SSBEIS</a:t>
            </a:r>
            <a:r>
              <a:rPr lang="en-GB" sz="2400" dirty="0">
                <a:latin typeface="+mn-lt"/>
              </a:rPr>
              <a:t>.</a:t>
            </a:r>
          </a:p>
          <a:p>
            <a:pPr marL="0" indent="0">
              <a:buNone/>
            </a:pPr>
            <a:r>
              <a:rPr lang="en-GB" sz="2800" dirty="0">
                <a:latin typeface="+mn-lt"/>
              </a:rPr>
              <a:t> </a:t>
            </a:r>
          </a:p>
          <a:p>
            <a:endParaRPr lang="en-GB" dirty="0"/>
          </a:p>
          <a:p>
            <a:pPr marL="0" indent="0">
              <a:buNone/>
            </a:pPr>
            <a:endParaRPr lang="en-GB" dirty="0"/>
          </a:p>
          <a:p>
            <a:pPr marL="0" indent="0">
              <a:buNone/>
            </a:pPr>
            <a:endParaRPr lang="en-GB" dirty="0"/>
          </a:p>
          <a:p>
            <a:endParaRPr lang="en-GB"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3753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CA4A-36D4-CC2C-432E-92C621EC1E23}"/>
              </a:ext>
            </a:extLst>
          </p:cNvPr>
          <p:cNvSpPr>
            <a:spLocks noGrp="1"/>
          </p:cNvSpPr>
          <p:nvPr>
            <p:ph type="title"/>
          </p:nvPr>
        </p:nvSpPr>
        <p:spPr>
          <a:xfrm>
            <a:off x="457200" y="533400"/>
            <a:ext cx="7543800" cy="609600"/>
          </a:xfrm>
        </p:spPr>
        <p:txBody>
          <a:bodyPr>
            <a:normAutofit/>
          </a:bodyPr>
          <a:lstStyle/>
          <a:p>
            <a:r>
              <a:rPr lang="en-GB" sz="2800" i="1" dirty="0">
                <a:solidFill>
                  <a:srgbClr val="F05AA0"/>
                </a:solidFill>
                <a:latin typeface="Cambria" panose="02040503050406030204" pitchFamily="18" charset="0"/>
              </a:rPr>
              <a:t>Finch</a:t>
            </a:r>
            <a:r>
              <a:rPr lang="en-GB" sz="2800" dirty="0">
                <a:solidFill>
                  <a:srgbClr val="F05AA0"/>
                </a:solidFill>
                <a:latin typeface="Cambria" panose="02040503050406030204" pitchFamily="18" charset="0"/>
              </a:rPr>
              <a:t> – the issue</a:t>
            </a:r>
          </a:p>
        </p:txBody>
      </p:sp>
      <p:sp>
        <p:nvSpPr>
          <p:cNvPr id="3" name="Content Placeholder 2">
            <a:extLst>
              <a:ext uri="{FF2B5EF4-FFF2-40B4-BE49-F238E27FC236}">
                <a16:creationId xmlns:a16="http://schemas.microsoft.com/office/drawing/2014/main" id="{3CC11FC4-DEC5-407E-414C-2FBEA5BBC4BF}"/>
              </a:ext>
            </a:extLst>
          </p:cNvPr>
          <p:cNvSpPr>
            <a:spLocks noGrp="1"/>
          </p:cNvSpPr>
          <p:nvPr>
            <p:ph idx="1"/>
          </p:nvPr>
        </p:nvSpPr>
        <p:spPr/>
        <p:txBody>
          <a:bodyPr/>
          <a:lstStyle/>
          <a:p>
            <a:r>
              <a:rPr lang="en-GB" sz="2000" dirty="0">
                <a:latin typeface="+mn-lt"/>
              </a:rPr>
              <a:t>Planning permission for commercial extraction of oil granted by SCC in September 2019</a:t>
            </a:r>
          </a:p>
          <a:p>
            <a:r>
              <a:rPr lang="en-GB" sz="2000" dirty="0">
                <a:latin typeface="+mn-lt"/>
              </a:rPr>
              <a:t>The EIA did not assess the impact on the climate of emissions caused by burning the fuel manufactured from the oil.</a:t>
            </a:r>
          </a:p>
          <a:p>
            <a:r>
              <a:rPr lang="en-GB" sz="2000" dirty="0">
                <a:latin typeface="+mn-lt"/>
              </a:rPr>
              <a:t>Was planning permission granted in breach of reg.3 of the EIA Regulations and art.2 of the Directive? Do they </a:t>
            </a:r>
            <a:r>
              <a:rPr lang="en-GB" sz="2000" u="sng" dirty="0">
                <a:latin typeface="+mn-lt"/>
              </a:rPr>
              <a:t>require</a:t>
            </a:r>
            <a:r>
              <a:rPr lang="en-GB" sz="2000" dirty="0">
                <a:latin typeface="+mn-lt"/>
              </a:rPr>
              <a:t> the assessment of those emissions? Are they indirect effects of the development on the climate?</a:t>
            </a:r>
          </a:p>
          <a:p>
            <a:pPr marL="0" indent="0">
              <a:buNone/>
            </a:pPr>
            <a:endParaRPr lang="en-GB" sz="2000" dirty="0">
              <a:latin typeface="+mn-lt"/>
            </a:endParaRPr>
          </a:p>
          <a:p>
            <a:pPr marL="0" indent="0">
              <a:buNone/>
            </a:pPr>
            <a:r>
              <a:rPr lang="en-GB" sz="2000" dirty="0">
                <a:latin typeface="+mn-lt"/>
              </a:rPr>
              <a:t>Facts</a:t>
            </a:r>
          </a:p>
          <a:p>
            <a:r>
              <a:rPr lang="en-GB" sz="2000" dirty="0">
                <a:latin typeface="+mn-lt"/>
              </a:rPr>
              <a:t>EIA development within Sch1 of the Regs. Scoping opinion in 2018 asked for an assessment of those downstream GHG emissions. ES failed to do so for reasons expressed in two short paras within the ES. SCC accepted those reasons (effectively agreeing with the developer that the downstream emissions were not effects of the development).</a:t>
            </a:r>
          </a:p>
          <a:p>
            <a:pPr marL="0" indent="0">
              <a:buNone/>
            </a:pPr>
            <a:endParaRPr lang="en-GB" sz="2000" dirty="0">
              <a:latin typeface="+mn-lt"/>
            </a:endParaRPr>
          </a:p>
          <a:p>
            <a:endParaRPr lang="en-GB" sz="2000" dirty="0">
              <a:latin typeface="+mn-lt"/>
            </a:endParaRPr>
          </a:p>
          <a:p>
            <a:endParaRPr lang="en-GB" sz="2000" dirty="0">
              <a:latin typeface="+mn-lt"/>
            </a:endParaRPr>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355149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CA4A-36D4-CC2C-432E-92C621EC1E23}"/>
              </a:ext>
            </a:extLst>
          </p:cNvPr>
          <p:cNvSpPr>
            <a:spLocks noGrp="1"/>
          </p:cNvSpPr>
          <p:nvPr>
            <p:ph type="title"/>
          </p:nvPr>
        </p:nvSpPr>
        <p:spPr>
          <a:xfrm>
            <a:off x="457200" y="533400"/>
            <a:ext cx="7543800" cy="609600"/>
          </a:xfrm>
        </p:spPr>
        <p:txBody>
          <a:bodyPr>
            <a:normAutofit/>
          </a:bodyPr>
          <a:lstStyle/>
          <a:p>
            <a:r>
              <a:rPr lang="en-GB" sz="2800" i="1" dirty="0">
                <a:solidFill>
                  <a:srgbClr val="F05AA0"/>
                </a:solidFill>
                <a:latin typeface="Cambria" panose="02040503050406030204" pitchFamily="18" charset="0"/>
              </a:rPr>
              <a:t>Finch</a:t>
            </a:r>
            <a:r>
              <a:rPr lang="en-GB" sz="2800" dirty="0">
                <a:solidFill>
                  <a:srgbClr val="F05AA0"/>
                </a:solidFill>
                <a:latin typeface="Cambria" panose="02040503050406030204" pitchFamily="18" charset="0"/>
              </a:rPr>
              <a:t> – the Court of Appeal</a:t>
            </a:r>
          </a:p>
        </p:txBody>
      </p:sp>
      <p:sp>
        <p:nvSpPr>
          <p:cNvPr id="3" name="Content Placeholder 2">
            <a:extLst>
              <a:ext uri="{FF2B5EF4-FFF2-40B4-BE49-F238E27FC236}">
                <a16:creationId xmlns:a16="http://schemas.microsoft.com/office/drawing/2014/main" id="{3CC11FC4-DEC5-407E-414C-2FBEA5BBC4BF}"/>
              </a:ext>
            </a:extLst>
          </p:cNvPr>
          <p:cNvSpPr>
            <a:spLocks noGrp="1"/>
          </p:cNvSpPr>
          <p:nvPr>
            <p:ph idx="1"/>
          </p:nvPr>
        </p:nvSpPr>
        <p:spPr/>
        <p:txBody>
          <a:bodyPr/>
          <a:lstStyle/>
          <a:p>
            <a:r>
              <a:rPr lang="en-GB" sz="2000" dirty="0">
                <a:latin typeface="+mn-lt"/>
              </a:rPr>
              <a:t>Date: 17 February 2022</a:t>
            </a:r>
          </a:p>
          <a:p>
            <a:r>
              <a:rPr lang="en-GB" sz="2000" dirty="0">
                <a:latin typeface="+mn-lt"/>
              </a:rPr>
              <a:t>Court: Lindblom SPT, Lewison LJ and Moylan LJ.</a:t>
            </a:r>
          </a:p>
          <a:p>
            <a:r>
              <a:rPr lang="en-GB" sz="2000" dirty="0">
                <a:latin typeface="+mn-lt"/>
              </a:rPr>
              <a:t>A split decision, the majority deciding that the question at issue is one of fact and evaluative judgment for the authority. </a:t>
            </a:r>
          </a:p>
          <a:p>
            <a:r>
              <a:rPr lang="en-GB" sz="2000" dirty="0">
                <a:latin typeface="+mn-lt"/>
              </a:rPr>
              <a:t>Lindblom SPT : “</a:t>
            </a:r>
            <a:r>
              <a:rPr lang="en-GB" sz="2000" i="1" dirty="0">
                <a:effectLst/>
                <a:latin typeface="+mn-lt"/>
              </a:rPr>
              <a:t>What needs to be considered is the</a:t>
            </a:r>
            <a:r>
              <a:rPr lang="en-GB" sz="2000" dirty="0">
                <a:latin typeface="+mn-lt"/>
              </a:rPr>
              <a:t> </a:t>
            </a:r>
            <a:r>
              <a:rPr lang="en-GB" sz="2000" i="1" dirty="0">
                <a:effectLst/>
                <a:latin typeface="+mn-lt"/>
              </a:rPr>
              <a:t>necessary degree of connection that is required between the development and its putative</a:t>
            </a:r>
            <a:r>
              <a:rPr lang="en-GB" sz="2000" dirty="0">
                <a:latin typeface="+mn-lt"/>
              </a:rPr>
              <a:t> </a:t>
            </a:r>
            <a:r>
              <a:rPr lang="en-GB" sz="2000" i="1" dirty="0">
                <a:effectLst/>
                <a:latin typeface="+mn-lt"/>
              </a:rPr>
              <a:t>effects.</a:t>
            </a:r>
            <a:r>
              <a:rPr lang="en-GB" sz="2000" dirty="0">
                <a:latin typeface="+mn-lt"/>
              </a:rPr>
              <a:t>…” [§41]</a:t>
            </a:r>
          </a:p>
          <a:p>
            <a:endParaRPr lang="en-GB" sz="2000" dirty="0">
              <a:latin typeface="+mn-lt"/>
            </a:endParaRPr>
          </a:p>
          <a:p>
            <a:r>
              <a:rPr lang="en-GB" sz="2000" dirty="0">
                <a:latin typeface="+mn-lt"/>
              </a:rPr>
              <a:t>Moylan LJ dissenting, although agreeing with the majority approach : </a:t>
            </a:r>
            <a:r>
              <a:rPr lang="en-GB" sz="2000" i="1" dirty="0">
                <a:effectLst/>
                <a:latin typeface="+mn-lt"/>
              </a:rPr>
              <a:t>It would be simplistic and contrary to [the correct approach] to take account, … only of the direct</a:t>
            </a:r>
            <a:r>
              <a:rPr lang="en-GB" sz="2000" dirty="0">
                <a:latin typeface="+mn-lt"/>
              </a:rPr>
              <a:t> </a:t>
            </a:r>
            <a:r>
              <a:rPr lang="en-GB" sz="2000" i="1" dirty="0">
                <a:effectLst/>
                <a:latin typeface="+mn-lt"/>
              </a:rPr>
              <a:t>effects of the works envisaged themselves, and not of the environmental impact liable</a:t>
            </a:r>
            <a:r>
              <a:rPr lang="en-GB" sz="2000" dirty="0">
                <a:latin typeface="+mn-lt"/>
              </a:rPr>
              <a:t> </a:t>
            </a:r>
            <a:r>
              <a:rPr lang="en-GB" sz="2000" i="1" dirty="0">
                <a:effectLst/>
                <a:latin typeface="+mn-lt"/>
              </a:rPr>
              <a:t>to result from the use and exploitation of </a:t>
            </a:r>
            <a:r>
              <a:rPr lang="en-GB" sz="2000" i="1" u="sng" dirty="0">
                <a:effectLst/>
                <a:latin typeface="+mn-lt"/>
              </a:rPr>
              <a:t>the end product </a:t>
            </a:r>
            <a:r>
              <a:rPr lang="en-GB" sz="2000" i="1" dirty="0">
                <a:effectLst/>
                <a:latin typeface="+mn-lt"/>
              </a:rPr>
              <a:t>of those works.”</a:t>
            </a:r>
            <a:endParaRPr lang="en-GB" sz="2000" dirty="0">
              <a:effectLst/>
              <a:latin typeface="+mn-lt"/>
            </a:endParaRPr>
          </a:p>
          <a:p>
            <a:r>
              <a:rPr lang="en-GB" sz="2000" dirty="0">
                <a:latin typeface="+mn-lt"/>
              </a:rPr>
              <a:t>This prompted debate over what is the “end product” here.</a:t>
            </a:r>
          </a:p>
          <a:p>
            <a:pPr marL="0" indent="0">
              <a:buNone/>
            </a:pPr>
            <a:endParaRPr lang="en-GB" sz="2000" dirty="0">
              <a:latin typeface="+mn-lt"/>
            </a:endParaRPr>
          </a:p>
          <a:p>
            <a:endParaRPr lang="en-GB" sz="2000" dirty="0">
              <a:latin typeface="+mn-lt"/>
            </a:endParaRPr>
          </a:p>
          <a:p>
            <a:endParaRPr lang="en-GB" sz="2000" dirty="0">
              <a:latin typeface="+mn-lt"/>
            </a:endParaRPr>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336837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a:xfrm>
            <a:off x="457200" y="533400"/>
            <a:ext cx="7543800" cy="609600"/>
          </a:xfrm>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p:txBody>
          <a:bodyPr/>
          <a:lstStyle/>
          <a:p>
            <a:pPr marL="0" indent="0">
              <a:buNone/>
            </a:pPr>
            <a:r>
              <a:rPr lang="en-GB" sz="2400" b="1" dirty="0">
                <a:latin typeface="+mn-lt"/>
              </a:rPr>
              <a:t>Agreed</a:t>
            </a:r>
          </a:p>
          <a:p>
            <a:r>
              <a:rPr lang="en-GB" sz="2400" dirty="0">
                <a:latin typeface="+mn-lt"/>
              </a:rPr>
              <a:t>The issue is one of statutory interpretation of the EIA Regulations 2017, in particular regs. 4, 18, and Schedule 4.</a:t>
            </a:r>
          </a:p>
          <a:p>
            <a:r>
              <a:rPr lang="en-GB" sz="2400" dirty="0">
                <a:latin typeface="+mn-lt"/>
              </a:rPr>
              <a:t>There is no issue of transposition - the EIA Regulations transpose the Directive into our law. </a:t>
            </a:r>
          </a:p>
          <a:p>
            <a:r>
              <a:rPr lang="en-GB" sz="2400" dirty="0">
                <a:latin typeface="+mn-lt"/>
              </a:rPr>
              <a:t>A broad purposive approach to the construction of the Directive and Regs is required.</a:t>
            </a:r>
            <a:endParaRPr lang="en-GB" sz="2000" dirty="0">
              <a:latin typeface="+mn-lt"/>
            </a:endParaRPr>
          </a:p>
          <a:p>
            <a:r>
              <a:rPr lang="en-GB" sz="2400" dirty="0">
                <a:latin typeface="+mn-lt"/>
              </a:rPr>
              <a:t>The proposed changes to the EIA regime in the LURB are irrelevant.</a:t>
            </a:r>
          </a:p>
        </p:txBody>
      </p:sp>
    </p:spTree>
    <p:extLst>
      <p:ext uri="{BB962C8B-B14F-4D97-AF65-F5344CB8AC3E}">
        <p14:creationId xmlns:p14="http://schemas.microsoft.com/office/powerpoint/2010/main" val="287462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a:xfrm>
            <a:off x="433136" y="1600200"/>
            <a:ext cx="8229600" cy="4724400"/>
          </a:xfrm>
        </p:spPr>
        <p:txBody>
          <a:bodyPr/>
          <a:lstStyle/>
          <a:p>
            <a:pPr marL="0" indent="0">
              <a:buNone/>
            </a:pPr>
            <a:r>
              <a:rPr lang="en-GB" sz="2400" b="1" dirty="0">
                <a:latin typeface="+mn-lt"/>
              </a:rPr>
              <a:t>The Appellant</a:t>
            </a:r>
          </a:p>
          <a:p>
            <a:r>
              <a:rPr lang="en-GB" sz="2400" dirty="0">
                <a:latin typeface="+mn-lt"/>
              </a:rPr>
              <a:t>The question whether a change to the environment is an effect of development is one of law. It is only questions of likelihood and significance which are questions of judgment.</a:t>
            </a:r>
          </a:p>
          <a:p>
            <a:r>
              <a:rPr lang="en-GB" sz="2400" dirty="0">
                <a:latin typeface="+mn-lt"/>
              </a:rPr>
              <a:t>Where development = the extraction of hydrocarbons for commercial purposes, the emissions caused by combustion are indirect effects of the development. </a:t>
            </a:r>
          </a:p>
          <a:p>
            <a:r>
              <a:rPr lang="en-GB" sz="2400" dirty="0">
                <a:latin typeface="+mn-lt"/>
              </a:rPr>
              <a:t>Reasons include: the GHG emissions are inevitable once the oil is out of the ground; and 2014 Directive amendments.</a:t>
            </a:r>
          </a:p>
          <a:p>
            <a:r>
              <a:rPr lang="en-GB" sz="2400" dirty="0">
                <a:latin typeface="+mn-lt"/>
              </a:rPr>
              <a:t>Additional argument: it is inconsistent to take account of these emissions as a material consideration but fail to assess them as an effect. </a:t>
            </a:r>
          </a:p>
          <a:p>
            <a:pPr lvl="1"/>
            <a:endParaRPr lang="en-GB" sz="2000" dirty="0">
              <a:latin typeface="+mn-lt"/>
            </a:endParaRPr>
          </a:p>
        </p:txBody>
      </p:sp>
    </p:spTree>
    <p:extLst>
      <p:ext uri="{BB962C8B-B14F-4D97-AF65-F5344CB8AC3E}">
        <p14:creationId xmlns:p14="http://schemas.microsoft.com/office/powerpoint/2010/main" val="788247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a:xfrm>
            <a:off x="457200" y="1600199"/>
            <a:ext cx="8229600" cy="5005137"/>
          </a:xfrm>
        </p:spPr>
        <p:txBody>
          <a:bodyPr/>
          <a:lstStyle/>
          <a:p>
            <a:pPr marL="0" indent="0">
              <a:buNone/>
            </a:pPr>
            <a:r>
              <a:rPr lang="en-GB" sz="2400" b="1" dirty="0">
                <a:latin typeface="+mn-lt"/>
              </a:rPr>
              <a:t>The Office of Environmental Protection (written intervention)</a:t>
            </a:r>
          </a:p>
          <a:p>
            <a:r>
              <a:rPr lang="en-GB" sz="2400" dirty="0">
                <a:latin typeface="+mn-lt"/>
              </a:rPr>
              <a:t>Statutory remit to intervene in </a:t>
            </a:r>
            <a:r>
              <a:rPr lang="en-GB" sz="2400" dirty="0" err="1">
                <a:latin typeface="+mn-lt"/>
              </a:rPr>
              <a:t>jr</a:t>
            </a:r>
            <a:r>
              <a:rPr lang="en-GB" sz="2400" dirty="0">
                <a:latin typeface="+mn-lt"/>
              </a:rPr>
              <a:t> </a:t>
            </a:r>
            <a:r>
              <a:rPr lang="en-GB" sz="2400" dirty="0">
                <a:effectLst/>
                <a:latin typeface="+mn-lt"/>
              </a:rPr>
              <a:t>relating to an alleged failure to comply with environmental law where it considers</a:t>
            </a:r>
            <a:r>
              <a:rPr lang="en-GB" sz="2400" dirty="0">
                <a:latin typeface="+mn-lt"/>
              </a:rPr>
              <a:t> </a:t>
            </a:r>
            <a:r>
              <a:rPr lang="en-GB" sz="2400" dirty="0">
                <a:effectLst/>
                <a:latin typeface="+mn-lt"/>
              </a:rPr>
              <a:t>that the failure (if it occurred) would be serious</a:t>
            </a:r>
            <a:r>
              <a:rPr lang="en-GB" sz="2400" dirty="0">
                <a:latin typeface="+mn-lt"/>
              </a:rPr>
              <a:t> [s.39 EA 2021]</a:t>
            </a:r>
          </a:p>
          <a:p>
            <a:r>
              <a:rPr lang="en-GB" sz="2400" dirty="0">
                <a:latin typeface="+mn-lt"/>
              </a:rPr>
              <a:t>Concerns: </a:t>
            </a:r>
          </a:p>
          <a:p>
            <a:pPr lvl="1"/>
            <a:r>
              <a:rPr lang="en-GB" sz="2400" dirty="0">
                <a:latin typeface="+mn-lt"/>
              </a:rPr>
              <a:t>risk of failure to capture climate impacts in EIA; </a:t>
            </a:r>
          </a:p>
          <a:p>
            <a:pPr lvl="1"/>
            <a:r>
              <a:rPr lang="en-GB" sz="2400" dirty="0">
                <a:latin typeface="+mn-lt"/>
              </a:rPr>
              <a:t>risk of inconsistent decisions and confusion [§§22-26].</a:t>
            </a:r>
          </a:p>
          <a:p>
            <a:pPr lvl="1"/>
            <a:r>
              <a:rPr lang="en-GB" sz="2400" dirty="0">
                <a:latin typeface="+mn-lt"/>
              </a:rPr>
              <a:t>if GHG emissions are material considerations but LPA can simply decide not to assess them [§27-28]</a:t>
            </a:r>
          </a:p>
          <a:p>
            <a:r>
              <a:rPr lang="en-GB" sz="2400" dirty="0">
                <a:latin typeface="+mn-lt"/>
              </a:rPr>
              <a:t>Offered 8 principles at §41, and a definition of indirect effects as “simply one which involves some further intervention or circumstance as well as the project itself” [§42]</a:t>
            </a:r>
          </a:p>
          <a:p>
            <a:endParaRPr lang="en-GB" sz="2400" dirty="0">
              <a:latin typeface="+mn-lt"/>
            </a:endParaRPr>
          </a:p>
          <a:p>
            <a:pPr lvl="1"/>
            <a:endParaRPr lang="en-GB" sz="2000" dirty="0">
              <a:latin typeface="+mn-lt"/>
            </a:endParaRPr>
          </a:p>
        </p:txBody>
      </p:sp>
    </p:spTree>
    <p:extLst>
      <p:ext uri="{BB962C8B-B14F-4D97-AF65-F5344CB8AC3E}">
        <p14:creationId xmlns:p14="http://schemas.microsoft.com/office/powerpoint/2010/main" val="71805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p:txBody>
          <a:bodyPr/>
          <a:lstStyle/>
          <a:p>
            <a:pPr marL="0" indent="0">
              <a:buNone/>
            </a:pPr>
            <a:r>
              <a:rPr lang="en-GB" sz="2400" b="1" dirty="0">
                <a:latin typeface="+mn-lt"/>
              </a:rPr>
              <a:t>Friends of the Earth (written intervention)</a:t>
            </a:r>
          </a:p>
          <a:p>
            <a:r>
              <a:rPr lang="en-GB" sz="2400" dirty="0">
                <a:latin typeface="+mn-lt"/>
              </a:rPr>
              <a:t>Supports the Appellant.</a:t>
            </a:r>
          </a:p>
          <a:p>
            <a:r>
              <a:rPr lang="en-GB" sz="2400" dirty="0">
                <a:latin typeface="+mn-lt"/>
              </a:rPr>
              <a:t>Three sources of EC Guidance on EIA are all consistent with the assessment of downstream emissions [§14] </a:t>
            </a:r>
          </a:p>
          <a:p>
            <a:r>
              <a:rPr lang="en-GB" sz="2400" dirty="0">
                <a:latin typeface="+mn-lt"/>
              </a:rPr>
              <a:t>Authorities from Australia, USA, Ireland, Norway and the Netherlands are persuasive on the question of indirect effects.</a:t>
            </a:r>
          </a:p>
          <a:p>
            <a:pPr marL="0" indent="0">
              <a:buNone/>
            </a:pPr>
            <a:r>
              <a:rPr lang="en-GB" sz="2400" b="1" dirty="0">
                <a:latin typeface="+mn-lt"/>
              </a:rPr>
              <a:t>Greenpeace (written intervention)</a:t>
            </a:r>
          </a:p>
          <a:p>
            <a:r>
              <a:rPr lang="en-GB" sz="2400" dirty="0">
                <a:latin typeface="+mn-lt"/>
              </a:rPr>
              <a:t>Supports the Appellant with specific reference to </a:t>
            </a:r>
            <a:r>
              <a:rPr lang="en-GB" sz="2400" dirty="0">
                <a:effectLst/>
                <a:latin typeface="+mn-lt"/>
              </a:rPr>
              <a:t>the precautionary and preventative principles, the position in Scots law</a:t>
            </a:r>
            <a:r>
              <a:rPr lang="en-GB" sz="2400" dirty="0">
                <a:latin typeface="+mn-lt"/>
              </a:rPr>
              <a:t>, and </a:t>
            </a:r>
            <a:r>
              <a:rPr lang="en-GB" sz="2400" dirty="0">
                <a:effectLst/>
                <a:latin typeface="+mn-lt"/>
              </a:rPr>
              <a:t>a consideration of international comparisons.</a:t>
            </a:r>
          </a:p>
          <a:p>
            <a:endParaRPr lang="en-GB" sz="2400" dirty="0">
              <a:latin typeface="+mn-lt"/>
            </a:endParaRPr>
          </a:p>
          <a:p>
            <a:pPr marL="0" indent="0">
              <a:buNone/>
            </a:pPr>
            <a:endParaRPr lang="en-GB" sz="2400" dirty="0">
              <a:latin typeface="+mn-lt"/>
            </a:endParaRPr>
          </a:p>
          <a:p>
            <a:endParaRPr lang="en-GB" sz="2400" dirty="0">
              <a:latin typeface="+mn-lt"/>
            </a:endParaRPr>
          </a:p>
          <a:p>
            <a:endParaRPr lang="en-GB" sz="2400" dirty="0">
              <a:latin typeface="+mn-lt"/>
            </a:endParaRPr>
          </a:p>
          <a:p>
            <a:pPr lvl="1"/>
            <a:endParaRPr lang="en-GB" sz="2000" dirty="0">
              <a:latin typeface="+mn-lt"/>
            </a:endParaRPr>
          </a:p>
        </p:txBody>
      </p:sp>
    </p:spTree>
    <p:extLst>
      <p:ext uri="{BB962C8B-B14F-4D97-AF65-F5344CB8AC3E}">
        <p14:creationId xmlns:p14="http://schemas.microsoft.com/office/powerpoint/2010/main" val="72324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a:xfrm>
            <a:off x="457200" y="1600200"/>
            <a:ext cx="8229600" cy="4969042"/>
          </a:xfrm>
        </p:spPr>
        <p:txBody>
          <a:bodyPr/>
          <a:lstStyle/>
          <a:p>
            <a:pPr marL="0" indent="0">
              <a:buNone/>
            </a:pPr>
            <a:r>
              <a:rPr lang="en-GB" sz="2400" b="1" dirty="0">
                <a:latin typeface="+mn-lt"/>
              </a:rPr>
              <a:t>SCC</a:t>
            </a:r>
          </a:p>
          <a:p>
            <a:r>
              <a:rPr lang="en-GB" sz="2400" dirty="0">
                <a:latin typeface="+mn-lt"/>
              </a:rPr>
              <a:t>The majority in the CA are correct.</a:t>
            </a:r>
          </a:p>
          <a:p>
            <a:r>
              <a:rPr lang="en-GB" sz="2400" dirty="0">
                <a:latin typeface="+mn-lt"/>
              </a:rPr>
              <a:t>The question is one of fact and evaluative judgment, subject to review on public law grounds (see </a:t>
            </a:r>
            <a:r>
              <a:rPr lang="en-GB" sz="2400" i="1" dirty="0" err="1">
                <a:latin typeface="+mn-lt"/>
              </a:rPr>
              <a:t>Blewett</a:t>
            </a:r>
            <a:r>
              <a:rPr lang="en-GB" sz="2400" dirty="0">
                <a:latin typeface="+mn-lt"/>
              </a:rPr>
              <a:t>, recently endorsed in the Supreme Court). </a:t>
            </a:r>
          </a:p>
          <a:p>
            <a:r>
              <a:rPr lang="en-GB" sz="2400" dirty="0">
                <a:latin typeface="+mn-lt"/>
              </a:rPr>
              <a:t>Case law provides no support for A’s approach.  </a:t>
            </a:r>
          </a:p>
          <a:p>
            <a:r>
              <a:rPr lang="en-GB" sz="2400" dirty="0">
                <a:latin typeface="+mn-lt"/>
              </a:rPr>
              <a:t>Identifying effects requires a project-centric focus on the project and its use, not the use of a commercial product following sale on the international market.</a:t>
            </a:r>
          </a:p>
          <a:p>
            <a:r>
              <a:rPr lang="en-GB" sz="2400" dirty="0">
                <a:latin typeface="+mn-lt"/>
              </a:rPr>
              <a:t>The 2014 amendments do not alter this basic proposition.</a:t>
            </a:r>
          </a:p>
          <a:p>
            <a:r>
              <a:rPr lang="en-GB" sz="2400" dirty="0">
                <a:latin typeface="+mn-lt"/>
              </a:rPr>
              <a:t>There is no inconsistency: the GHG emissions are not themselves material considerations.</a:t>
            </a:r>
          </a:p>
        </p:txBody>
      </p:sp>
    </p:spTree>
    <p:extLst>
      <p:ext uri="{BB962C8B-B14F-4D97-AF65-F5344CB8AC3E}">
        <p14:creationId xmlns:p14="http://schemas.microsoft.com/office/powerpoint/2010/main" val="181813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p:txBody>
          <a:bodyPr/>
          <a:lstStyle/>
          <a:p>
            <a:pPr marL="0" indent="0">
              <a:buNone/>
            </a:pPr>
            <a:r>
              <a:rPr lang="en-GB" sz="2400" b="1" dirty="0">
                <a:latin typeface="+mn-lt"/>
              </a:rPr>
              <a:t>Horse Hill </a:t>
            </a:r>
          </a:p>
          <a:p>
            <a:r>
              <a:rPr lang="en-GB" sz="2400" dirty="0">
                <a:latin typeface="+mn-lt"/>
              </a:rPr>
              <a:t>Primary argument is that Holgate J was right: the climate impact of combustion emissions are – as a matter of law – not  effects of the development.</a:t>
            </a:r>
          </a:p>
          <a:p>
            <a:r>
              <a:rPr lang="en-GB" sz="2400" dirty="0">
                <a:latin typeface="+mn-lt"/>
              </a:rPr>
              <a:t>Holgate J was right to focus on the words of the regulations and the scope of the project itself.</a:t>
            </a:r>
          </a:p>
          <a:p>
            <a:r>
              <a:rPr lang="en-GB" sz="2400" dirty="0">
                <a:latin typeface="+mn-lt"/>
              </a:rPr>
              <a:t>Support for the majority CA approach is secondary argument.</a:t>
            </a:r>
            <a:endParaRPr lang="en-GB" sz="2000" dirty="0">
              <a:latin typeface="+mn-lt"/>
            </a:endParaRPr>
          </a:p>
          <a:p>
            <a:endParaRPr lang="en-GB" sz="2000" dirty="0">
              <a:latin typeface="+mn-lt"/>
            </a:endParaRPr>
          </a:p>
          <a:p>
            <a:pPr lvl="1"/>
            <a:endParaRPr lang="en-GB" sz="2000" dirty="0">
              <a:latin typeface="+mn-lt"/>
            </a:endParaRPr>
          </a:p>
        </p:txBody>
      </p:sp>
    </p:spTree>
    <p:extLst>
      <p:ext uri="{BB962C8B-B14F-4D97-AF65-F5344CB8AC3E}">
        <p14:creationId xmlns:p14="http://schemas.microsoft.com/office/powerpoint/2010/main" val="274840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p:txBody>
          <a:bodyPr/>
          <a:lstStyle/>
          <a:p>
            <a:pPr marL="0" indent="0">
              <a:buNone/>
            </a:pPr>
            <a:r>
              <a:rPr lang="en-GB" sz="2400" b="1" dirty="0">
                <a:latin typeface="+mn-lt"/>
              </a:rPr>
              <a:t>Secretary of State</a:t>
            </a:r>
          </a:p>
          <a:p>
            <a:r>
              <a:rPr lang="en-GB" sz="2400" dirty="0">
                <a:latin typeface="+mn-lt"/>
              </a:rPr>
              <a:t>The SoS agrees with those resisting the jr.</a:t>
            </a:r>
          </a:p>
          <a:p>
            <a:r>
              <a:rPr lang="en-GB" sz="2400" dirty="0">
                <a:latin typeface="+mn-lt"/>
              </a:rPr>
              <a:t>Written case: as SCC: the majority in the CA </a:t>
            </a:r>
            <a:r>
              <a:rPr lang="en-GB" sz="2400">
                <a:latin typeface="+mn-lt"/>
              </a:rPr>
              <a:t>were correct.</a:t>
            </a:r>
            <a:endParaRPr lang="en-GB" sz="2400" dirty="0">
              <a:latin typeface="+mn-lt"/>
            </a:endParaRPr>
          </a:p>
          <a:p>
            <a:r>
              <a:rPr lang="en-GB" sz="2400" dirty="0">
                <a:latin typeface="+mn-lt"/>
              </a:rPr>
              <a:t>Oral argument: shift towards HH position: question of fact and evaluative judgment for the decision maker </a:t>
            </a:r>
            <a:r>
              <a:rPr lang="en-GB" sz="2400" u="sng" dirty="0">
                <a:latin typeface="+mn-lt"/>
              </a:rPr>
              <a:t>but</a:t>
            </a:r>
            <a:r>
              <a:rPr lang="en-GB" sz="2400" dirty="0">
                <a:latin typeface="+mn-lt"/>
              </a:rPr>
              <a:t> in this case it would have been </a:t>
            </a:r>
            <a:r>
              <a:rPr lang="en-GB" sz="2400" i="1" dirty="0">
                <a:latin typeface="+mn-lt"/>
              </a:rPr>
              <a:t>Wednesbury </a:t>
            </a:r>
            <a:r>
              <a:rPr lang="en-GB" sz="2400" dirty="0">
                <a:latin typeface="+mn-lt"/>
              </a:rPr>
              <a:t>unreasonable for SCC to require an assessment of the combustion emissions.</a:t>
            </a:r>
          </a:p>
          <a:p>
            <a:r>
              <a:rPr lang="en-GB" sz="2400" dirty="0">
                <a:latin typeface="+mn-lt"/>
              </a:rPr>
              <a:t>Counsel posed the following test for identifying effects of development: “Is the effect one that the construction, operation, and use of the project has on the environment?”</a:t>
            </a:r>
            <a:endParaRPr lang="en-GB" sz="2000" dirty="0">
              <a:highlight>
                <a:srgbClr val="FFFF00"/>
              </a:highlight>
              <a:latin typeface="+mn-lt"/>
            </a:endParaRPr>
          </a:p>
          <a:p>
            <a:endParaRPr lang="en-GB" sz="2000" dirty="0">
              <a:latin typeface="+mn-lt"/>
            </a:endParaRPr>
          </a:p>
          <a:p>
            <a:pPr lvl="1"/>
            <a:endParaRPr lang="en-GB" sz="2000" dirty="0">
              <a:latin typeface="+mn-lt"/>
            </a:endParaRPr>
          </a:p>
        </p:txBody>
      </p:sp>
    </p:spTree>
    <p:extLst>
      <p:ext uri="{BB962C8B-B14F-4D97-AF65-F5344CB8AC3E}">
        <p14:creationId xmlns:p14="http://schemas.microsoft.com/office/powerpoint/2010/main" val="87838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the argument</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p:txBody>
          <a:bodyPr/>
          <a:lstStyle/>
          <a:p>
            <a:pPr marL="0" indent="0">
              <a:buNone/>
            </a:pPr>
            <a:r>
              <a:rPr lang="en-GB" sz="2400" b="1" dirty="0">
                <a:latin typeface="+mn-lt"/>
              </a:rPr>
              <a:t>West Cumbria Mining (written intervention)</a:t>
            </a:r>
          </a:p>
          <a:p>
            <a:r>
              <a:rPr lang="en-GB" sz="2400" dirty="0">
                <a:latin typeface="+mn-lt"/>
              </a:rPr>
              <a:t>Supports the Respondents.</a:t>
            </a:r>
          </a:p>
          <a:p>
            <a:r>
              <a:rPr lang="en-GB" sz="2400" dirty="0">
                <a:latin typeface="+mn-lt"/>
              </a:rPr>
              <a:t>Context: WCM propose development of Whitehaven Coal mine granted permission and now the subject of a rolled up application for </a:t>
            </a:r>
            <a:r>
              <a:rPr lang="en-GB" sz="2400" dirty="0" err="1">
                <a:latin typeface="+mn-lt"/>
              </a:rPr>
              <a:t>jr</a:t>
            </a:r>
            <a:r>
              <a:rPr lang="en-GB" sz="2400" dirty="0">
                <a:latin typeface="+mn-lt"/>
              </a:rPr>
              <a:t> by </a:t>
            </a:r>
            <a:r>
              <a:rPr lang="en-GB" sz="2400" dirty="0" err="1">
                <a:latin typeface="+mn-lt"/>
              </a:rPr>
              <a:t>FoE</a:t>
            </a:r>
            <a:r>
              <a:rPr lang="en-GB" sz="2400" dirty="0">
                <a:latin typeface="+mn-lt"/>
              </a:rPr>
              <a:t> and SLACC (hearing date awaited and likely to take place after the Supreme Court have decided </a:t>
            </a:r>
            <a:r>
              <a:rPr lang="en-GB" sz="2400" i="1" dirty="0">
                <a:latin typeface="+mn-lt"/>
              </a:rPr>
              <a:t>Finch</a:t>
            </a:r>
            <a:r>
              <a:rPr lang="en-GB" sz="2400" dirty="0">
                <a:latin typeface="+mn-lt"/>
              </a:rPr>
              <a:t>).</a:t>
            </a:r>
          </a:p>
          <a:p>
            <a:endParaRPr lang="en-GB" sz="2400" dirty="0">
              <a:latin typeface="+mn-lt"/>
            </a:endParaRPr>
          </a:p>
          <a:p>
            <a:pPr lvl="1"/>
            <a:endParaRPr lang="en-GB" sz="2000" dirty="0">
              <a:latin typeface="+mn-lt"/>
            </a:endParaRPr>
          </a:p>
        </p:txBody>
      </p:sp>
    </p:spTree>
    <p:extLst>
      <p:ext uri="{BB962C8B-B14F-4D97-AF65-F5344CB8AC3E}">
        <p14:creationId xmlns:p14="http://schemas.microsoft.com/office/powerpoint/2010/main" val="99436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800"/>
            <a:ext cx="7543800" cy="1018674"/>
          </a:xfrm>
        </p:spPr>
        <p:txBody>
          <a:bodyPr>
            <a:normAutofit fontScale="90000"/>
          </a:bodyPr>
          <a:lstStyle/>
          <a:p>
            <a:r>
              <a:rPr lang="en-GB" dirty="0"/>
              <a:t> International Developments</a:t>
            </a:r>
            <a:br>
              <a:rPr lang="en-GB" dirty="0"/>
            </a:br>
            <a:r>
              <a:rPr lang="en-GB" dirty="0"/>
              <a:t>	</a:t>
            </a:r>
            <a:r>
              <a:rPr lang="en-GB" dirty="0">
                <a:solidFill>
                  <a:srgbClr val="F05AA0"/>
                </a:solidFill>
              </a:rPr>
              <a:t>Sam Fowles</a:t>
            </a:r>
          </a:p>
        </p:txBody>
      </p:sp>
    </p:spTree>
    <p:extLst>
      <p:ext uri="{BB962C8B-B14F-4D97-AF65-F5344CB8AC3E}">
        <p14:creationId xmlns:p14="http://schemas.microsoft.com/office/powerpoint/2010/main" val="70777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u="sng"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implications for practice</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a:xfrm>
            <a:off x="457200" y="1419726"/>
            <a:ext cx="8229600" cy="5057274"/>
          </a:xfrm>
        </p:spPr>
        <p:txBody>
          <a:bodyPr/>
          <a:lstStyle/>
          <a:p>
            <a:r>
              <a:rPr lang="en-GB" sz="2000" dirty="0">
                <a:latin typeface="+mn-lt"/>
              </a:rPr>
              <a:t>EIA has – perhaps until now – required a close focus on the effects of the project itself and its use. Consider</a:t>
            </a:r>
          </a:p>
          <a:p>
            <a:pPr lvl="1"/>
            <a:r>
              <a:rPr lang="en-GB" sz="2000" i="1" dirty="0">
                <a:latin typeface="+mn-lt"/>
              </a:rPr>
              <a:t>Abraham v Wallonia </a:t>
            </a:r>
            <a:r>
              <a:rPr lang="en-GB" sz="2000" dirty="0">
                <a:latin typeface="+mn-lt"/>
              </a:rPr>
              <a:t>[2008] Env LR 32</a:t>
            </a:r>
          </a:p>
          <a:p>
            <a:pPr lvl="1"/>
            <a:r>
              <a:rPr lang="en-GB" sz="2000" i="1" dirty="0">
                <a:latin typeface="+mn-lt"/>
              </a:rPr>
              <a:t>Preston New Road &amp; </a:t>
            </a:r>
            <a:r>
              <a:rPr lang="en-GB" sz="2000" i="1" dirty="0" err="1">
                <a:latin typeface="+mn-lt"/>
              </a:rPr>
              <a:t>Frackman</a:t>
            </a:r>
            <a:r>
              <a:rPr lang="en-GB" sz="2000" i="1" dirty="0">
                <a:latin typeface="+mn-lt"/>
              </a:rPr>
              <a:t> v SSCLG </a:t>
            </a:r>
            <a:r>
              <a:rPr lang="en-GB" sz="2000" dirty="0">
                <a:latin typeface="+mn-lt"/>
              </a:rPr>
              <a:t>[2018] Env LR 18</a:t>
            </a:r>
          </a:p>
          <a:p>
            <a:pPr lvl="1"/>
            <a:r>
              <a:rPr lang="en-GB" sz="2000" i="1" dirty="0">
                <a:latin typeface="+mn-lt"/>
              </a:rPr>
              <a:t>Bowen-West</a:t>
            </a:r>
            <a:r>
              <a:rPr lang="en-GB" sz="2000" dirty="0">
                <a:latin typeface="+mn-lt"/>
              </a:rPr>
              <a:t> [2012] Env LR 22</a:t>
            </a:r>
          </a:p>
          <a:p>
            <a:endParaRPr lang="en-GB" sz="2000" dirty="0">
              <a:latin typeface="+mn-lt"/>
            </a:endParaRPr>
          </a:p>
          <a:p>
            <a:r>
              <a:rPr lang="en-GB" sz="2000" dirty="0">
                <a:latin typeface="+mn-lt"/>
              </a:rPr>
              <a:t>The Appellant has sought to confine the implications of her argument to hydrocarbon development – is that possible? </a:t>
            </a:r>
          </a:p>
          <a:p>
            <a:endParaRPr lang="en-GB" sz="2000" dirty="0">
              <a:latin typeface="+mn-lt"/>
            </a:endParaRPr>
          </a:p>
          <a:p>
            <a:r>
              <a:rPr lang="en-GB" sz="2000" dirty="0">
                <a:latin typeface="+mn-lt"/>
              </a:rPr>
              <a:t>If the emissions require assessment and may occur anywhere in the world, what is the baseline and how is their significance to be judged?</a:t>
            </a:r>
          </a:p>
          <a:p>
            <a:endParaRPr lang="en-GB" sz="2000" dirty="0">
              <a:latin typeface="+mn-lt"/>
            </a:endParaRPr>
          </a:p>
          <a:p>
            <a:r>
              <a:rPr lang="en-GB" sz="2000" dirty="0">
                <a:latin typeface="+mn-lt"/>
              </a:rPr>
              <a:t>Potentially the SC will mandate a reversal of the current approach as exemplified in </a:t>
            </a:r>
            <a:r>
              <a:rPr lang="en-GB" sz="2000" i="1" u="sng" dirty="0">
                <a:latin typeface="+mn-lt"/>
              </a:rPr>
              <a:t>R (Boswell) v SST</a:t>
            </a:r>
            <a:r>
              <a:rPr lang="en-GB" sz="2000" dirty="0">
                <a:latin typeface="+mn-lt"/>
              </a:rPr>
              <a:t> [2023] EWHC 1710 (Admin) (7-7-23)</a:t>
            </a:r>
            <a:endParaRPr lang="en-GB" sz="2000" i="1" dirty="0">
              <a:latin typeface="+mn-lt"/>
            </a:endParaRPr>
          </a:p>
          <a:p>
            <a:endParaRPr lang="en-GB" sz="2000" dirty="0">
              <a:latin typeface="+mn-lt"/>
            </a:endParaRPr>
          </a:p>
          <a:p>
            <a:endParaRPr lang="en-GB" sz="2000" dirty="0">
              <a:latin typeface="+mn-lt"/>
            </a:endParaRPr>
          </a:p>
          <a:p>
            <a:pPr lvl="1"/>
            <a:endParaRPr lang="en-GB" sz="2000" dirty="0">
              <a:latin typeface="+mn-lt"/>
            </a:endParaRPr>
          </a:p>
        </p:txBody>
      </p:sp>
    </p:spTree>
    <p:extLst>
      <p:ext uri="{BB962C8B-B14F-4D97-AF65-F5344CB8AC3E}">
        <p14:creationId xmlns:p14="http://schemas.microsoft.com/office/powerpoint/2010/main" val="834351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u="sng" dirty="0">
                <a:solidFill>
                  <a:srgbClr val="F05AA0"/>
                </a:solidFill>
                <a:latin typeface="Cambria" panose="02040503050406030204" pitchFamily="18" charset="0"/>
              </a:rPr>
              <a:t>Finch</a:t>
            </a:r>
            <a:r>
              <a:rPr lang="en-US" sz="2800" dirty="0">
                <a:solidFill>
                  <a:srgbClr val="F05AA0"/>
                </a:solidFill>
                <a:latin typeface="Cambria" panose="02040503050406030204" pitchFamily="18" charset="0"/>
              </a:rPr>
              <a:t> – implications for practice</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a:xfrm>
            <a:off x="457200" y="1600200"/>
            <a:ext cx="8229600" cy="4876800"/>
          </a:xfrm>
        </p:spPr>
        <p:txBody>
          <a:bodyPr/>
          <a:lstStyle/>
          <a:p>
            <a:r>
              <a:rPr lang="en-GB" sz="2400" dirty="0">
                <a:latin typeface="+mn-lt"/>
              </a:rPr>
              <a:t>Scoping decisions – is the ES “based on” the scoping opinion. Contemporaneous rationale requires care. </a:t>
            </a:r>
          </a:p>
          <a:p>
            <a:r>
              <a:rPr lang="en-GB" sz="2400" dirty="0">
                <a:latin typeface="+mn-lt"/>
              </a:rPr>
              <a:t>Areas for focus in training - </a:t>
            </a:r>
          </a:p>
          <a:p>
            <a:pPr lvl="1"/>
            <a:r>
              <a:rPr lang="en-GB" sz="2400" dirty="0">
                <a:latin typeface="+mn-lt"/>
              </a:rPr>
              <a:t>The terms “downstream” and “scope 3” emissions are very broad. Take care with climate terminology.</a:t>
            </a:r>
          </a:p>
          <a:p>
            <a:pPr lvl="1"/>
            <a:r>
              <a:rPr lang="en-GB" sz="2400" dirty="0">
                <a:latin typeface="+mn-lt"/>
              </a:rPr>
              <a:t>Consider the EC guidance on Integrating Climate Change and Biodiversity into EIA (2013).</a:t>
            </a:r>
          </a:p>
          <a:p>
            <a:pPr lvl="1"/>
            <a:r>
              <a:rPr lang="en-GB" sz="2400" dirty="0">
                <a:latin typeface="+mn-lt"/>
              </a:rPr>
              <a:t>Consistency – watch the approach to downstream emissions taken by the SoS.</a:t>
            </a:r>
          </a:p>
          <a:p>
            <a:pPr lvl="1"/>
            <a:r>
              <a:rPr lang="en-GB" sz="2400" dirty="0">
                <a:latin typeface="+mn-lt"/>
              </a:rPr>
              <a:t>Lawyers – inform yourselves of relevant cases from around the world on the assessment of climate impacts. </a:t>
            </a:r>
          </a:p>
          <a:p>
            <a:pPr lvl="1"/>
            <a:endParaRPr lang="en-GB" sz="2400" dirty="0">
              <a:latin typeface="+mn-lt"/>
            </a:endParaRPr>
          </a:p>
          <a:p>
            <a:pPr lvl="1"/>
            <a:endParaRPr lang="en-GB" sz="2000" dirty="0">
              <a:latin typeface="+mn-lt"/>
            </a:endParaRPr>
          </a:p>
        </p:txBody>
      </p:sp>
    </p:spTree>
    <p:extLst>
      <p:ext uri="{BB962C8B-B14F-4D97-AF65-F5344CB8AC3E}">
        <p14:creationId xmlns:p14="http://schemas.microsoft.com/office/powerpoint/2010/main" val="2868655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38D1-F9D0-D946-86EF-0C98324383CC}"/>
              </a:ext>
            </a:extLst>
          </p:cNvPr>
          <p:cNvSpPr>
            <a:spLocks noGrp="1"/>
          </p:cNvSpPr>
          <p:nvPr>
            <p:ph type="title"/>
          </p:nvPr>
        </p:nvSpPr>
        <p:spPr/>
        <p:txBody>
          <a:bodyPr>
            <a:normAutofit/>
          </a:bodyPr>
          <a:lstStyle/>
          <a:p>
            <a:r>
              <a:rPr lang="en-US" sz="2800" i="1" dirty="0" err="1">
                <a:solidFill>
                  <a:srgbClr val="F05AA0"/>
                </a:solidFill>
                <a:latin typeface="Cambria" panose="02040503050406030204" pitchFamily="18" charset="0"/>
              </a:rPr>
              <a:t>ClientEarth</a:t>
            </a:r>
            <a:r>
              <a:rPr lang="en-US" sz="2800" i="1" dirty="0">
                <a:solidFill>
                  <a:srgbClr val="F05AA0"/>
                </a:solidFill>
                <a:latin typeface="Cambria" panose="02040503050406030204" pitchFamily="18" charset="0"/>
              </a:rPr>
              <a:t> – </a:t>
            </a:r>
            <a:r>
              <a:rPr lang="en-US" sz="2800" dirty="0">
                <a:solidFill>
                  <a:srgbClr val="F05AA0"/>
                </a:solidFill>
                <a:latin typeface="Cambria" panose="02040503050406030204" pitchFamily="18" charset="0"/>
              </a:rPr>
              <a:t>Net Zero Strategy</a:t>
            </a:r>
            <a:endParaRPr lang="en-US" sz="2800" i="1" dirty="0">
              <a:solidFill>
                <a:srgbClr val="F05AA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E50B8AA1-D522-AF49-A905-448DA3C5BA81}"/>
              </a:ext>
            </a:extLst>
          </p:cNvPr>
          <p:cNvSpPr>
            <a:spLocks noGrp="1"/>
          </p:cNvSpPr>
          <p:nvPr>
            <p:ph idx="1"/>
          </p:nvPr>
        </p:nvSpPr>
        <p:spPr/>
        <p:txBody>
          <a:bodyPr/>
          <a:lstStyle/>
          <a:p>
            <a:pPr marL="0" indent="0">
              <a:buNone/>
            </a:pPr>
            <a:r>
              <a:rPr lang="en-GB" sz="2000" dirty="0">
                <a:latin typeface="+mn-lt"/>
              </a:rPr>
              <a:t>Meanwhile, </a:t>
            </a:r>
            <a:r>
              <a:rPr lang="en-GB" sz="2000" dirty="0" err="1">
                <a:latin typeface="+mn-lt"/>
              </a:rPr>
              <a:t>ClientEarth’s</a:t>
            </a:r>
            <a:r>
              <a:rPr lang="en-GB" sz="2000" dirty="0">
                <a:latin typeface="+mn-lt"/>
              </a:rPr>
              <a:t> successful </a:t>
            </a:r>
            <a:r>
              <a:rPr lang="en-GB" sz="2000" dirty="0" err="1">
                <a:latin typeface="+mn-lt"/>
              </a:rPr>
              <a:t>jr</a:t>
            </a:r>
            <a:r>
              <a:rPr lang="en-GB" sz="2000" dirty="0">
                <a:latin typeface="+mn-lt"/>
              </a:rPr>
              <a:t> of the Net Zero Strategy has resulted in some material changes.</a:t>
            </a:r>
          </a:p>
          <a:p>
            <a:r>
              <a:rPr lang="en-GB" sz="2000" dirty="0">
                <a:latin typeface="+mn-lt"/>
              </a:rPr>
              <a:t>The NZS: a report to Parliament after setting CB6 [s.14 CCA 2008]. </a:t>
            </a:r>
          </a:p>
          <a:p>
            <a:r>
              <a:rPr lang="en-GB" sz="2000" dirty="0">
                <a:latin typeface="+mn-lt"/>
              </a:rPr>
              <a:t>The case: on 18-7-22, in </a:t>
            </a:r>
            <a:r>
              <a:rPr lang="en-GB" sz="2000" i="1" dirty="0" err="1">
                <a:latin typeface="+mn-lt"/>
              </a:rPr>
              <a:t>Clientearth</a:t>
            </a:r>
            <a:r>
              <a:rPr lang="en-GB" sz="2000" i="1" dirty="0">
                <a:latin typeface="+mn-lt"/>
              </a:rPr>
              <a:t> (and others </a:t>
            </a:r>
            <a:r>
              <a:rPr lang="en-GB" sz="2000" i="1" dirty="0" err="1">
                <a:latin typeface="+mn-lt"/>
              </a:rPr>
              <a:t>inc</a:t>
            </a:r>
            <a:r>
              <a:rPr lang="en-GB" sz="2000" i="1" dirty="0">
                <a:latin typeface="+mn-lt"/>
              </a:rPr>
              <a:t> Friends of the Earth) v SSBEIS [</a:t>
            </a:r>
            <a:r>
              <a:rPr lang="en-GB" sz="2000" dirty="0">
                <a:latin typeface="+mn-lt"/>
              </a:rPr>
              <a:t>2022] EWHC 1841 (Admin) Holgate J granted the declaration sought, essentially due to a lack of essential detail [see §197(b) and (c) and §253].</a:t>
            </a:r>
          </a:p>
          <a:p>
            <a:endParaRPr lang="en-GB" sz="2000" dirty="0">
              <a:latin typeface="+mn-lt"/>
            </a:endParaRPr>
          </a:p>
          <a:p>
            <a:r>
              <a:rPr lang="en-GB" sz="2000" dirty="0">
                <a:latin typeface="+mn-lt"/>
              </a:rPr>
              <a:t>In March 2023, the Government published Powering Up Britain, the Net Zero Growth Plan (“the CBDP”) which the contains the missing detail. </a:t>
            </a:r>
          </a:p>
          <a:p>
            <a:r>
              <a:rPr lang="en-GB" sz="2000" dirty="0">
                <a:latin typeface="+mn-lt"/>
              </a:rPr>
              <a:t>Nevertheless, in June 2023 the CCC’s progress report to Parliament recorded its concern that the prospects of meeting CB6 are weaker than they were a year ago.</a:t>
            </a:r>
          </a:p>
          <a:p>
            <a:endParaRPr lang="en-GB" sz="2400" dirty="0">
              <a:latin typeface="+mn-lt"/>
            </a:endParaRPr>
          </a:p>
          <a:p>
            <a:endParaRPr lang="en-GB" sz="2400" dirty="0">
              <a:latin typeface="+mn-lt"/>
            </a:endParaRPr>
          </a:p>
          <a:p>
            <a:pPr lvl="1"/>
            <a:endParaRPr lang="en-GB" sz="2000" dirty="0">
              <a:latin typeface="+mn-lt"/>
            </a:endParaRPr>
          </a:p>
        </p:txBody>
      </p:sp>
    </p:spTree>
    <p:extLst>
      <p:ext uri="{BB962C8B-B14F-4D97-AF65-F5344CB8AC3E}">
        <p14:creationId xmlns:p14="http://schemas.microsoft.com/office/powerpoint/2010/main" val="1356329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D2CF-37BF-C8F3-4A34-E56BE2D58E27}"/>
              </a:ext>
            </a:extLst>
          </p:cNvPr>
          <p:cNvSpPr>
            <a:spLocks noGrp="1"/>
          </p:cNvSpPr>
          <p:nvPr>
            <p:ph type="title"/>
          </p:nvPr>
        </p:nvSpPr>
        <p:spPr/>
        <p:txBody>
          <a:bodyPr>
            <a:normAutofit/>
          </a:bodyPr>
          <a:lstStyle/>
          <a:p>
            <a:r>
              <a:rPr lang="en-GB" sz="2800" dirty="0">
                <a:solidFill>
                  <a:srgbClr val="F05AA0"/>
                </a:solidFill>
                <a:latin typeface="Cambria" panose="02040503050406030204" pitchFamily="18" charset="0"/>
              </a:rPr>
              <a:t>CCC Progress Report June 2023 (p22)</a:t>
            </a:r>
          </a:p>
        </p:txBody>
      </p:sp>
      <p:sp>
        <p:nvSpPr>
          <p:cNvPr id="3" name="Content Placeholder 2">
            <a:extLst>
              <a:ext uri="{FF2B5EF4-FFF2-40B4-BE49-F238E27FC236}">
                <a16:creationId xmlns:a16="http://schemas.microsoft.com/office/drawing/2014/main" id="{C93B296C-71E4-FD10-FBD3-03FDD5791E41}"/>
              </a:ext>
            </a:extLst>
          </p:cNvPr>
          <p:cNvSpPr>
            <a:spLocks noGrp="1"/>
          </p:cNvSpPr>
          <p:nvPr>
            <p:ph idx="1"/>
          </p:nvPr>
        </p:nvSpPr>
        <p:spPr/>
        <p:txBody>
          <a:bodyPr/>
          <a:lstStyle/>
          <a:p>
            <a:r>
              <a:rPr lang="en-GB" sz="2400" dirty="0">
                <a:effectLst/>
                <a:latin typeface="+mn-lt"/>
              </a:rPr>
              <a:t>Despite the publication of the CBDP “Powering Up Britain” </a:t>
            </a:r>
          </a:p>
          <a:p>
            <a:pPr marL="400050" lvl="1" indent="0">
              <a:buNone/>
            </a:pPr>
            <a:endParaRPr lang="en-GB" sz="2400" dirty="0">
              <a:latin typeface="+mn-lt"/>
            </a:endParaRPr>
          </a:p>
          <a:p>
            <a:pPr marL="400050" lvl="1" indent="0">
              <a:buNone/>
            </a:pPr>
            <a:r>
              <a:rPr lang="en-GB" sz="2400" dirty="0">
                <a:effectLst/>
                <a:latin typeface="+mn-lt"/>
              </a:rPr>
              <a:t>“… our confidence in the UK meeting the 2030 NDC and the Sixth Carbon Budget (2033-2037) has decreased since last year (Table 2, Figure 4 and Table 3). This is driven by a combination of delays in action leading to increased delivery risk and the extra detail in the CBDP allowing for a more thorough assessment.”</a:t>
            </a:r>
          </a:p>
          <a:p>
            <a:pPr marL="400050" lvl="1" indent="0">
              <a:buNone/>
            </a:pPr>
            <a:endParaRPr lang="en-GB" sz="2400" dirty="0">
              <a:latin typeface="+mn-lt"/>
            </a:endParaRPr>
          </a:p>
          <a:p>
            <a:r>
              <a:rPr lang="en-GB" sz="2400" dirty="0" err="1">
                <a:effectLst/>
                <a:latin typeface="+mn-lt"/>
              </a:rPr>
              <a:t>FoE</a:t>
            </a:r>
            <a:r>
              <a:rPr lang="en-GB" sz="2400" dirty="0">
                <a:effectLst/>
                <a:latin typeface="+mn-lt"/>
              </a:rPr>
              <a:t>, </a:t>
            </a:r>
            <a:r>
              <a:rPr lang="en-GB" sz="2400" dirty="0" err="1">
                <a:effectLst/>
                <a:latin typeface="+mn-lt"/>
              </a:rPr>
              <a:t>ClientEarth</a:t>
            </a:r>
            <a:r>
              <a:rPr lang="en-GB" sz="2400" dirty="0">
                <a:effectLst/>
                <a:latin typeface="+mn-lt"/>
              </a:rPr>
              <a:t>, and the Good Law Project have sought a judicial review of the CBDP (press release 7-7-23).</a:t>
            </a:r>
          </a:p>
          <a:p>
            <a:endParaRPr lang="en-GB" dirty="0"/>
          </a:p>
        </p:txBody>
      </p:sp>
    </p:spTree>
    <p:extLst>
      <p:ext uri="{BB962C8B-B14F-4D97-AF65-F5344CB8AC3E}">
        <p14:creationId xmlns:p14="http://schemas.microsoft.com/office/powerpoint/2010/main" val="301758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4988-5242-A48C-8781-FB4ED2FE93C9}"/>
              </a:ext>
            </a:extLst>
          </p:cNvPr>
          <p:cNvSpPr>
            <a:spLocks noGrp="1"/>
          </p:cNvSpPr>
          <p:nvPr>
            <p:ph type="title"/>
          </p:nvPr>
        </p:nvSpPr>
        <p:spPr/>
        <p:txBody>
          <a:bodyPr>
            <a:normAutofit fontScale="90000"/>
          </a:bodyPr>
          <a:lstStyle/>
          <a:p>
            <a:r>
              <a:rPr lang="en-GB" sz="2800" dirty="0">
                <a:solidFill>
                  <a:srgbClr val="F05AA0"/>
                </a:solidFill>
                <a:latin typeface="Cambria" panose="02040503050406030204" pitchFamily="18" charset="0"/>
              </a:rPr>
              <a:t>CCC Progress Report June 2023</a:t>
            </a:r>
            <a:r>
              <a:rPr lang="en-GB" sz="2800" dirty="0">
                <a:latin typeface="Cambria" panose="02040503050406030204" pitchFamily="18" charset="0"/>
              </a:rPr>
              <a:t> </a:t>
            </a:r>
            <a:br>
              <a:rPr lang="en-GB" sz="2800" dirty="0">
                <a:latin typeface="Cambria" panose="02040503050406030204" pitchFamily="18" charset="0"/>
              </a:rPr>
            </a:br>
            <a:endParaRPr lang="en-GB" sz="2800" dirty="0">
              <a:latin typeface="Cambria" panose="02040503050406030204" pitchFamily="18" charset="0"/>
            </a:endParaRPr>
          </a:p>
        </p:txBody>
      </p:sp>
      <p:sp>
        <p:nvSpPr>
          <p:cNvPr id="3" name="Content Placeholder 2">
            <a:extLst>
              <a:ext uri="{FF2B5EF4-FFF2-40B4-BE49-F238E27FC236}">
                <a16:creationId xmlns:a16="http://schemas.microsoft.com/office/drawing/2014/main" id="{06F6C834-4483-1A5E-12AA-82B09F0FBC66}"/>
              </a:ext>
            </a:extLst>
          </p:cNvPr>
          <p:cNvSpPr>
            <a:spLocks noGrp="1"/>
          </p:cNvSpPr>
          <p:nvPr>
            <p:ph idx="1"/>
          </p:nvPr>
        </p:nvSpPr>
        <p:spPr>
          <a:xfrm>
            <a:off x="457200" y="1250731"/>
            <a:ext cx="8229600" cy="5073869"/>
          </a:xfrm>
        </p:spPr>
        <p:txBody>
          <a:bodyPr/>
          <a:lstStyle/>
          <a:p>
            <a:endParaRPr lang="en-GB" sz="2400" dirty="0">
              <a:latin typeface="+mn-lt"/>
            </a:endParaRPr>
          </a:p>
          <a:p>
            <a:pPr marL="0" indent="0">
              <a:buNone/>
            </a:pPr>
            <a:r>
              <a:rPr lang="en-GB" sz="2400" dirty="0">
                <a:latin typeface="Cambria" panose="02040503050406030204" pitchFamily="18" charset="0"/>
              </a:rPr>
              <a:t>Policy changes coming down the track…?</a:t>
            </a:r>
            <a:endParaRPr lang="en-GB" sz="2400" dirty="0">
              <a:latin typeface="+mn-lt"/>
            </a:endParaRPr>
          </a:p>
          <a:p>
            <a:endParaRPr lang="en-GB" sz="2400" dirty="0">
              <a:latin typeface="+mn-lt"/>
            </a:endParaRPr>
          </a:p>
          <a:p>
            <a:r>
              <a:rPr lang="en-GB" sz="2400" dirty="0">
                <a:latin typeface="+mn-lt"/>
              </a:rPr>
              <a:t>One of 9 key messages : “</a:t>
            </a:r>
            <a:r>
              <a:rPr lang="en-GB" sz="2400" b="1" i="0" u="none" strike="noStrike" dirty="0">
                <a:solidFill>
                  <a:srgbClr val="29004A"/>
                </a:solidFill>
                <a:effectLst/>
                <a:latin typeface="+mn-lt"/>
              </a:rPr>
              <a:t>Planning policy needs radical reform to support Net Zero. </a:t>
            </a:r>
            <a:r>
              <a:rPr lang="en-GB" sz="2400" b="0" i="0" u="none" strike="noStrike" dirty="0">
                <a:solidFill>
                  <a:srgbClr val="29004A"/>
                </a:solidFill>
                <a:effectLst/>
                <a:latin typeface="+mn-lt"/>
              </a:rPr>
              <a:t>The planning system must have an overarching requirement that all planning decisions must be taken giving full regard to the imperative of Net Zero.”</a:t>
            </a:r>
            <a:endParaRPr lang="en-GB" sz="2400" dirty="0">
              <a:effectLst/>
              <a:latin typeface="+mn-lt"/>
            </a:endParaRPr>
          </a:p>
          <a:p>
            <a:endParaRPr lang="en-GB" dirty="0"/>
          </a:p>
        </p:txBody>
      </p:sp>
    </p:spTree>
    <p:extLst>
      <p:ext uri="{BB962C8B-B14F-4D97-AF65-F5344CB8AC3E}">
        <p14:creationId xmlns:p14="http://schemas.microsoft.com/office/powerpoint/2010/main" val="49741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4988-5242-A48C-8781-FB4ED2FE93C9}"/>
              </a:ext>
            </a:extLst>
          </p:cNvPr>
          <p:cNvSpPr>
            <a:spLocks noGrp="1"/>
          </p:cNvSpPr>
          <p:nvPr>
            <p:ph type="title"/>
          </p:nvPr>
        </p:nvSpPr>
        <p:spPr/>
        <p:txBody>
          <a:bodyPr>
            <a:normAutofit fontScale="90000"/>
          </a:bodyPr>
          <a:lstStyle/>
          <a:p>
            <a:r>
              <a:rPr lang="en-GB" sz="2800" dirty="0">
                <a:solidFill>
                  <a:srgbClr val="F05AA0"/>
                </a:solidFill>
                <a:latin typeface="Cambria" panose="02040503050406030204" pitchFamily="18" charset="0"/>
              </a:rPr>
              <a:t>CCC Progress Report June 2023 </a:t>
            </a:r>
            <a:br>
              <a:rPr lang="en-GB" sz="2800" dirty="0">
                <a:latin typeface="Cambria" panose="02040503050406030204" pitchFamily="18" charset="0"/>
              </a:rPr>
            </a:br>
            <a:endParaRPr lang="en-GB" sz="2800" dirty="0">
              <a:latin typeface="Cambria" panose="02040503050406030204" pitchFamily="18" charset="0"/>
            </a:endParaRPr>
          </a:p>
        </p:txBody>
      </p:sp>
      <p:sp>
        <p:nvSpPr>
          <p:cNvPr id="3" name="Content Placeholder 2">
            <a:extLst>
              <a:ext uri="{FF2B5EF4-FFF2-40B4-BE49-F238E27FC236}">
                <a16:creationId xmlns:a16="http://schemas.microsoft.com/office/drawing/2014/main" id="{06F6C834-4483-1A5E-12AA-82B09F0FBC66}"/>
              </a:ext>
            </a:extLst>
          </p:cNvPr>
          <p:cNvSpPr>
            <a:spLocks noGrp="1"/>
          </p:cNvSpPr>
          <p:nvPr>
            <p:ph idx="1"/>
          </p:nvPr>
        </p:nvSpPr>
        <p:spPr>
          <a:xfrm>
            <a:off x="457200" y="1061545"/>
            <a:ext cx="8229600" cy="5263055"/>
          </a:xfrm>
        </p:spPr>
        <p:txBody>
          <a:bodyPr/>
          <a:lstStyle/>
          <a:p>
            <a:endParaRPr lang="en-GB" sz="2400" dirty="0">
              <a:latin typeface="+mn-lt"/>
            </a:endParaRPr>
          </a:p>
          <a:p>
            <a:pPr marL="0" indent="0">
              <a:buNone/>
            </a:pPr>
            <a:r>
              <a:rPr lang="en-GB" sz="2400" dirty="0">
                <a:latin typeface="Cambria" panose="02040503050406030204" pitchFamily="18" charset="0"/>
              </a:rPr>
              <a:t>Policy changes coming down the track…?</a:t>
            </a:r>
            <a:endParaRPr lang="en-GB" sz="2400" dirty="0">
              <a:latin typeface="+mn-lt"/>
            </a:endParaRPr>
          </a:p>
          <a:p>
            <a:r>
              <a:rPr lang="en-GB" sz="2400" b="1" dirty="0">
                <a:effectLst/>
                <a:latin typeface="+mn-lt"/>
              </a:rPr>
              <a:t>Land use </a:t>
            </a:r>
            <a:r>
              <a:rPr lang="en-GB" sz="2400" dirty="0">
                <a:effectLst/>
                <a:latin typeface="+mn-lt"/>
              </a:rPr>
              <a:t>is one of seven sectors in which urgent need for action and strategy is required. </a:t>
            </a:r>
            <a:r>
              <a:rPr lang="en-GB" sz="2400" dirty="0">
                <a:latin typeface="+mn-lt"/>
              </a:rPr>
              <a:t>At p27 the CCC state</a:t>
            </a:r>
            <a:endParaRPr lang="en-GB" sz="2000" dirty="0">
              <a:latin typeface="+mn-lt"/>
            </a:endParaRPr>
          </a:p>
          <a:p>
            <a:pPr marL="800100" lvl="2" indent="0">
              <a:buNone/>
            </a:pPr>
            <a:r>
              <a:rPr lang="en-GB" sz="1800" dirty="0">
                <a:effectLst/>
                <a:latin typeface="+mn-lt"/>
              </a:rPr>
              <a:t>Last year, the UK Government committed to delivering a Land Use Framework that will set out how England will manage land use for multiple functions such as food security, recreation, climate mitigation and adaptation, and nature recovery. Originally indicated for publication for summer 2023, this has been pushed to the autumn with no formal date scheduled. </a:t>
            </a:r>
            <a:r>
              <a:rPr lang="en-GB" sz="1800" u="sng" dirty="0">
                <a:effectLst/>
                <a:latin typeface="+mn-lt"/>
              </a:rPr>
              <a:t>Land use and agriculture in England remains one of the few sectors where the Government has not set out a coherent, strategic approach to coordinated policy to meet the multiple needs for land. This is vital if current barriers to climate action are to be overcome and for action to be aligned across the UK and devolved administrations</a:t>
            </a:r>
            <a:r>
              <a:rPr lang="en-GB" sz="1800" dirty="0">
                <a:effectLst/>
                <a:latin typeface="+mn-lt"/>
              </a:rPr>
              <a:t>. In parallel, there is an urgent need to scale up key land use mitigation measures such as tree planting and peatland restoration. (emphasis added)</a:t>
            </a:r>
          </a:p>
          <a:p>
            <a:endParaRPr lang="en-GB" dirty="0"/>
          </a:p>
        </p:txBody>
      </p:sp>
    </p:spTree>
    <p:extLst>
      <p:ext uri="{BB962C8B-B14F-4D97-AF65-F5344CB8AC3E}">
        <p14:creationId xmlns:p14="http://schemas.microsoft.com/office/powerpoint/2010/main" val="4092827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6A491C-F134-04F4-8DA4-A69552F503C0}"/>
              </a:ext>
            </a:extLst>
          </p:cNvPr>
          <p:cNvPicPr>
            <a:picLocks noChangeAspect="1"/>
          </p:cNvPicPr>
          <p:nvPr/>
        </p:nvPicPr>
        <p:blipFill rotWithShape="1">
          <a:blip r:embed="rId2"/>
          <a:srcRect r="334" b="1"/>
          <a:stretch/>
        </p:blipFill>
        <p:spPr>
          <a:xfrm>
            <a:off x="1792288" y="1404938"/>
            <a:ext cx="5486400" cy="4114800"/>
          </a:xfrm>
          <a:prstGeom prst="rect">
            <a:avLst/>
          </a:prstGeom>
          <a:noFill/>
        </p:spPr>
      </p:pic>
      <p:sp>
        <p:nvSpPr>
          <p:cNvPr id="6" name="Title 5">
            <a:extLst>
              <a:ext uri="{FF2B5EF4-FFF2-40B4-BE49-F238E27FC236}">
                <a16:creationId xmlns:a16="http://schemas.microsoft.com/office/drawing/2014/main" id="{EE855711-3A5E-B7DE-463A-5180E56D1E9B}"/>
              </a:ext>
            </a:extLst>
          </p:cNvPr>
          <p:cNvSpPr>
            <a:spLocks noGrp="1"/>
          </p:cNvSpPr>
          <p:nvPr>
            <p:ph type="title"/>
          </p:nvPr>
        </p:nvSpPr>
        <p:spPr>
          <a:xfrm>
            <a:off x="1792288" y="5519738"/>
            <a:ext cx="5486400" cy="728662"/>
          </a:xfrm>
        </p:spPr>
        <p:txBody>
          <a:bodyPr>
            <a:normAutofit/>
          </a:bodyPr>
          <a:lstStyle/>
          <a:p>
            <a:r>
              <a:rPr lang="en-GB"/>
              <a:t> </a:t>
            </a:r>
          </a:p>
        </p:txBody>
      </p:sp>
      <p:sp>
        <p:nvSpPr>
          <p:cNvPr id="8" name="Title 1">
            <a:extLst>
              <a:ext uri="{FF2B5EF4-FFF2-40B4-BE49-F238E27FC236}">
                <a16:creationId xmlns:a16="http://schemas.microsoft.com/office/drawing/2014/main" id="{A2EA3F20-9C05-6C34-0419-70EBCDC4A724}"/>
              </a:ext>
            </a:extLst>
          </p:cNvPr>
          <p:cNvSpPr txBox="1">
            <a:spLocks/>
          </p:cNvSpPr>
          <p:nvPr/>
        </p:nvSpPr>
        <p:spPr>
          <a:xfrm>
            <a:off x="1792288" y="5519738"/>
            <a:ext cx="5486400" cy="645566"/>
          </a:xfrm>
          <a:prstGeom prst="rect">
            <a:avLst/>
          </a:prstGeom>
          <a:ln>
            <a:noFill/>
          </a:ln>
        </p:spPr>
        <p:txBody>
          <a:bodyPr vert="horz" lIns="91440" tIns="45720" rIns="91440" bIns="45720" rtlCol="0" anchor="b">
            <a:normAutofit/>
          </a:bodyPr>
          <a:lstStyle>
            <a:lvl1pPr algn="l" defTabSz="457200" rtl="0" eaLnBrk="1" latinLnBrk="0" hangingPunct="1">
              <a:spcBef>
                <a:spcPct val="0"/>
              </a:spcBef>
              <a:buNone/>
              <a:defRPr sz="2000" b="1" kern="1200">
                <a:solidFill>
                  <a:srgbClr val="374646"/>
                </a:solidFill>
                <a:latin typeface="Arial"/>
                <a:ea typeface="+mj-ea"/>
                <a:cs typeface="Arial"/>
              </a:defRPr>
            </a:lvl1pPr>
          </a:lstStyle>
          <a:p>
            <a:pPr algn="ctr">
              <a:lnSpc>
                <a:spcPct val="90000"/>
              </a:lnSpc>
            </a:pPr>
            <a:r>
              <a:rPr lang="en-US" sz="2800" dirty="0">
                <a:latin typeface="+mn-lt"/>
              </a:rPr>
              <a:t>Further information…</a:t>
            </a:r>
          </a:p>
        </p:txBody>
      </p:sp>
    </p:spTree>
    <p:extLst>
      <p:ext uri="{BB962C8B-B14F-4D97-AF65-F5344CB8AC3E}">
        <p14:creationId xmlns:p14="http://schemas.microsoft.com/office/powerpoint/2010/main" val="4285097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0082-CD0F-F8FA-15CD-277C77CB128F}"/>
              </a:ext>
            </a:extLst>
          </p:cNvPr>
          <p:cNvSpPr>
            <a:spLocks noGrp="1"/>
          </p:cNvSpPr>
          <p:nvPr>
            <p:ph type="title"/>
          </p:nvPr>
        </p:nvSpPr>
        <p:spPr/>
        <p:txBody>
          <a:bodyPr>
            <a:normAutofit/>
          </a:bodyPr>
          <a:lstStyle/>
          <a:p>
            <a:r>
              <a:rPr lang="en-GB" sz="2800" dirty="0">
                <a:solidFill>
                  <a:srgbClr val="F05AA0"/>
                </a:solidFill>
                <a:effectLst/>
                <a:latin typeface="Cambria" panose="02040503050406030204" pitchFamily="18" charset="0"/>
              </a:rPr>
              <a:t>The first six Carbon Budgets</a:t>
            </a:r>
            <a:endParaRPr lang="en-GB" sz="2800" dirty="0">
              <a:solidFill>
                <a:srgbClr val="F05AA0"/>
              </a:solidFill>
              <a:latin typeface="Cambria" panose="02040503050406030204" pitchFamily="18" charset="0"/>
            </a:endParaRPr>
          </a:p>
        </p:txBody>
      </p:sp>
      <p:graphicFrame>
        <p:nvGraphicFramePr>
          <p:cNvPr id="5" name="Content Placeholder 4">
            <a:extLst>
              <a:ext uri="{FF2B5EF4-FFF2-40B4-BE49-F238E27FC236}">
                <a16:creationId xmlns:a16="http://schemas.microsoft.com/office/drawing/2014/main" id="{3DEC45EC-37A7-683C-5619-C9FB8E84A1BF}"/>
              </a:ext>
            </a:extLst>
          </p:cNvPr>
          <p:cNvGraphicFramePr>
            <a:graphicFrameLocks noGrp="1"/>
          </p:cNvGraphicFramePr>
          <p:nvPr>
            <p:ph idx="1"/>
            <p:extLst>
              <p:ext uri="{D42A27DB-BD31-4B8C-83A1-F6EECF244321}">
                <p14:modId xmlns:p14="http://schemas.microsoft.com/office/powerpoint/2010/main" val="1043748843"/>
              </p:ext>
            </p:extLst>
          </p:nvPr>
        </p:nvGraphicFramePr>
        <p:xfrm>
          <a:off x="1350818" y="1600201"/>
          <a:ext cx="6442364" cy="4724398"/>
        </p:xfrm>
        <a:graphic>
          <a:graphicData uri="http://schemas.openxmlformats.org/drawingml/2006/table">
            <a:tbl>
              <a:tblPr/>
              <a:tblGrid>
                <a:gridCol w="1610591">
                  <a:extLst>
                    <a:ext uri="{9D8B030D-6E8A-4147-A177-3AD203B41FA5}">
                      <a16:colId xmlns:a16="http://schemas.microsoft.com/office/drawing/2014/main" val="1085860940"/>
                    </a:ext>
                  </a:extLst>
                </a:gridCol>
                <a:gridCol w="1610591">
                  <a:extLst>
                    <a:ext uri="{9D8B030D-6E8A-4147-A177-3AD203B41FA5}">
                      <a16:colId xmlns:a16="http://schemas.microsoft.com/office/drawing/2014/main" val="2881358579"/>
                    </a:ext>
                  </a:extLst>
                </a:gridCol>
                <a:gridCol w="1610591">
                  <a:extLst>
                    <a:ext uri="{9D8B030D-6E8A-4147-A177-3AD203B41FA5}">
                      <a16:colId xmlns:a16="http://schemas.microsoft.com/office/drawing/2014/main" val="3427485374"/>
                    </a:ext>
                  </a:extLst>
                </a:gridCol>
                <a:gridCol w="1610591">
                  <a:extLst>
                    <a:ext uri="{9D8B030D-6E8A-4147-A177-3AD203B41FA5}">
                      <a16:colId xmlns:a16="http://schemas.microsoft.com/office/drawing/2014/main" val="1058721321"/>
                    </a:ext>
                  </a:extLst>
                </a:gridCol>
              </a:tblGrid>
              <a:tr h="858982">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Carbon budget</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Period</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r>
                        <a:rPr lang="en-GB" sz="1400">
                          <a:effectLst/>
                          <a:latin typeface="Times New Roman" panose="02020603050405020304" pitchFamily="18" charset="0"/>
                        </a:rPr>
                        <a:t>Target emissions Mt CO</a:t>
                      </a:r>
                      <a:r>
                        <a:rPr lang="en-GB" sz="1400" baseline="-25000">
                          <a:effectLst/>
                          <a:latin typeface="Times New Roman" panose="02020603050405020304" pitchFamily="18" charset="0"/>
                        </a:rPr>
                        <a:t>2</a:t>
                      </a:r>
                      <a:r>
                        <a:rPr lang="en-GB" sz="1400">
                          <a:effectLst/>
                          <a:latin typeface="Times New Roman" panose="02020603050405020304" pitchFamily="18" charset="0"/>
                        </a:rPr>
                        <a:t>e</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Percentage reduction from 1990 level</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462293"/>
                  </a:ext>
                </a:extLst>
              </a:tr>
              <a:tr h="644236">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1</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2008 – 2012</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3,018</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25%</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939964"/>
                  </a:ext>
                </a:extLst>
              </a:tr>
              <a:tr h="644236">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2013 – 2017</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2,782</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31%</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132829"/>
                  </a:ext>
                </a:extLst>
              </a:tr>
              <a:tr h="644236">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3</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2018 – 2022</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2,544</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41%</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354364"/>
                  </a:ext>
                </a:extLst>
              </a:tr>
              <a:tr h="644236">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4</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2023 – 2027</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1,950</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dirty="0">
                          <a:effectLst/>
                          <a:latin typeface="Times New Roman" panose="02020603050405020304" pitchFamily="18" charset="0"/>
                        </a:rPr>
                      </a:br>
                      <a:endParaRPr lang="en-GB" sz="1400" dirty="0">
                        <a:effectLst/>
                        <a:latin typeface="Times New Roman" panose="02020603050405020304" pitchFamily="18" charset="0"/>
                      </a:endParaRPr>
                    </a:p>
                    <a:p>
                      <a:pPr algn="ctr"/>
                      <a:r>
                        <a:rPr lang="en-GB" sz="1400" dirty="0">
                          <a:effectLst/>
                          <a:latin typeface="Times New Roman" panose="02020603050405020304" pitchFamily="18" charset="0"/>
                        </a:rPr>
                        <a:t>55%</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305606"/>
                  </a:ext>
                </a:extLst>
              </a:tr>
              <a:tr h="644236">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5</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2028 – 2032</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1,725</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60%</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776633"/>
                  </a:ext>
                </a:extLst>
              </a:tr>
              <a:tr h="644236">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6</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2033 - 2037</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a:effectLst/>
                          <a:latin typeface="Times New Roman" panose="02020603050405020304" pitchFamily="18" charset="0"/>
                        </a:rPr>
                      </a:br>
                      <a:endParaRPr lang="en-GB" sz="1400">
                        <a:effectLst/>
                        <a:latin typeface="Times New Roman" panose="02020603050405020304" pitchFamily="18" charset="0"/>
                      </a:endParaRPr>
                    </a:p>
                    <a:p>
                      <a:pPr algn="ctr"/>
                      <a:r>
                        <a:rPr lang="en-GB" sz="1400">
                          <a:effectLst/>
                          <a:latin typeface="Times New Roman" panose="02020603050405020304" pitchFamily="18" charset="0"/>
                        </a:rPr>
                        <a:t>965</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br>
                        <a:rPr lang="en-GB" sz="1400" dirty="0">
                          <a:effectLst/>
                          <a:latin typeface="Times New Roman" panose="02020603050405020304" pitchFamily="18" charset="0"/>
                        </a:rPr>
                      </a:br>
                      <a:endParaRPr lang="en-GB" sz="1400" dirty="0">
                        <a:effectLst/>
                        <a:latin typeface="Times New Roman" panose="02020603050405020304" pitchFamily="18" charset="0"/>
                      </a:endParaRPr>
                    </a:p>
                    <a:p>
                      <a:pPr algn="ctr"/>
                      <a:r>
                        <a:rPr lang="en-GB" sz="1400" dirty="0">
                          <a:effectLst/>
                          <a:latin typeface="Times New Roman" panose="02020603050405020304" pitchFamily="18" charset="0"/>
                        </a:rPr>
                        <a:t>78%</a:t>
                      </a:r>
                    </a:p>
                  </a:txBody>
                  <a:tcPr marL="37282" marR="37282" marT="0" marB="0">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001843"/>
                  </a:ext>
                </a:extLst>
              </a:tr>
            </a:tbl>
          </a:graphicData>
        </a:graphic>
      </p:graphicFrame>
    </p:spTree>
    <p:extLst>
      <p:ext uri="{BB962C8B-B14F-4D97-AF65-F5344CB8AC3E}">
        <p14:creationId xmlns:p14="http://schemas.microsoft.com/office/powerpoint/2010/main" val="3790632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D792-DE85-9893-22A4-4401B916E459}"/>
              </a:ext>
            </a:extLst>
          </p:cNvPr>
          <p:cNvSpPr>
            <a:spLocks noGrp="1"/>
          </p:cNvSpPr>
          <p:nvPr>
            <p:ph type="title"/>
          </p:nvPr>
        </p:nvSpPr>
        <p:spPr/>
        <p:txBody>
          <a:bodyPr>
            <a:normAutofit/>
          </a:bodyPr>
          <a:lstStyle/>
          <a:p>
            <a:r>
              <a:rPr lang="en-GB" sz="2800" dirty="0">
                <a:solidFill>
                  <a:srgbClr val="F05AA0"/>
                </a:solidFill>
                <a:latin typeface="Cambria" panose="02040503050406030204" pitchFamily="18" charset="0"/>
              </a:rPr>
              <a:t>Key Sources</a:t>
            </a:r>
          </a:p>
        </p:txBody>
      </p:sp>
      <p:sp>
        <p:nvSpPr>
          <p:cNvPr id="3" name="Content Placeholder 2">
            <a:extLst>
              <a:ext uri="{FF2B5EF4-FFF2-40B4-BE49-F238E27FC236}">
                <a16:creationId xmlns:a16="http://schemas.microsoft.com/office/drawing/2014/main" id="{5938FBA9-EC48-65B4-C9C8-5750E653C726}"/>
              </a:ext>
            </a:extLst>
          </p:cNvPr>
          <p:cNvSpPr>
            <a:spLocks noGrp="1"/>
          </p:cNvSpPr>
          <p:nvPr>
            <p:ph idx="1"/>
          </p:nvPr>
        </p:nvSpPr>
        <p:spPr/>
        <p:txBody>
          <a:bodyPr/>
          <a:lstStyle/>
          <a:p>
            <a:r>
              <a:rPr lang="en-GB" sz="2400" dirty="0">
                <a:latin typeface="+mn-lt"/>
              </a:rPr>
              <a:t>Powering Up Britain, the Net Zero Growth Plan March 2023</a:t>
            </a:r>
          </a:p>
          <a:p>
            <a:r>
              <a:rPr lang="en-GB" sz="2400" dirty="0">
                <a:latin typeface="+mn-lt"/>
              </a:rPr>
              <a:t>The Heat and Buildings Strategy  2021</a:t>
            </a:r>
          </a:p>
          <a:p>
            <a:r>
              <a:rPr lang="en-GB" sz="2400" dirty="0">
                <a:latin typeface="+mn-lt"/>
              </a:rPr>
              <a:t>CCC Progress Report June 2023 (with a video briefing on their website). </a:t>
            </a:r>
            <a:r>
              <a:rPr lang="en-GB" sz="2400" dirty="0">
                <a:latin typeface="+mn-lt"/>
                <a:hlinkClick r:id="rId2"/>
              </a:rPr>
              <a:t>https://www.theccc.org.uk/publication/2023-progress-report-to-parliament/#downloads</a:t>
            </a:r>
            <a:r>
              <a:rPr lang="en-GB" sz="2400" dirty="0">
                <a:latin typeface="+mn-lt"/>
              </a:rPr>
              <a:t> </a:t>
            </a:r>
          </a:p>
          <a:p>
            <a:r>
              <a:rPr lang="en-GB" sz="2400" dirty="0">
                <a:latin typeface="+mn-lt"/>
              </a:rPr>
              <a:t>The Climate Change Litigation Database hosted by the Sabin Centre for Climate Change Law </a:t>
            </a:r>
            <a:r>
              <a:rPr lang="en-GB" sz="2400" dirty="0">
                <a:latin typeface="+mn-lt"/>
                <a:hlinkClick r:id="rId3"/>
              </a:rPr>
              <a:t>http://climatecasechart.com</a:t>
            </a:r>
            <a:r>
              <a:rPr lang="en-GB" sz="2400" dirty="0">
                <a:latin typeface="+mn-lt"/>
              </a:rPr>
              <a:t> </a:t>
            </a:r>
          </a:p>
          <a:p>
            <a:r>
              <a:rPr lang="en-GB" sz="2400" dirty="0">
                <a:latin typeface="+mn-lt"/>
              </a:rPr>
              <a:t>Global trends in climate change litigation: 2023 snapshot published 29 June 2023 by the LSE </a:t>
            </a:r>
            <a:r>
              <a:rPr lang="en-GB" sz="2400" dirty="0">
                <a:latin typeface="+mn-lt"/>
                <a:hlinkClick r:id="rId4"/>
              </a:rPr>
              <a:t>https://www.lse.ac.uk/granthaminstitute/publication/global-trends-in-climate-change-litigation-2023-snapshot/</a:t>
            </a:r>
            <a:r>
              <a:rPr lang="en-GB" sz="2400" dirty="0">
                <a:latin typeface="+mn-lt"/>
              </a:rPr>
              <a:t> </a:t>
            </a:r>
          </a:p>
          <a:p>
            <a:endParaRPr lang="en-GB" sz="2400" dirty="0">
              <a:latin typeface="+mn-lt"/>
            </a:endParaRPr>
          </a:p>
          <a:p>
            <a:endParaRPr lang="en-GB" sz="2400" dirty="0">
              <a:latin typeface="+mn-lt"/>
            </a:endParaRPr>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185796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75EE-D718-9DB7-CBF1-FFA563D48B27}"/>
              </a:ext>
            </a:extLst>
          </p:cNvPr>
          <p:cNvSpPr>
            <a:spLocks noGrp="1"/>
          </p:cNvSpPr>
          <p:nvPr>
            <p:ph type="title"/>
          </p:nvPr>
        </p:nvSpPr>
        <p:spPr/>
        <p:txBody>
          <a:bodyPr/>
          <a:lstStyle/>
          <a:p>
            <a:r>
              <a:rPr lang="en-GB" dirty="0">
                <a:solidFill>
                  <a:srgbClr val="F05AA0"/>
                </a:solidFill>
                <a:latin typeface="Cambria" panose="02040503050406030204" pitchFamily="18" charset="0"/>
              </a:rPr>
              <a:t>Cornerstone Climate</a:t>
            </a:r>
          </a:p>
        </p:txBody>
      </p:sp>
      <p:sp>
        <p:nvSpPr>
          <p:cNvPr id="3" name="Content Placeholder 2">
            <a:extLst>
              <a:ext uri="{FF2B5EF4-FFF2-40B4-BE49-F238E27FC236}">
                <a16:creationId xmlns:a16="http://schemas.microsoft.com/office/drawing/2014/main" id="{D65F11B2-55B5-505D-BF34-B2B09EF0B5CE}"/>
              </a:ext>
            </a:extLst>
          </p:cNvPr>
          <p:cNvSpPr>
            <a:spLocks noGrp="1"/>
          </p:cNvSpPr>
          <p:nvPr>
            <p:ph idx="1"/>
          </p:nvPr>
        </p:nvSpPr>
        <p:spPr/>
        <p:txBody>
          <a:bodyPr/>
          <a:lstStyle/>
          <a:p>
            <a:r>
              <a:rPr lang="en-GB" sz="2400" dirty="0">
                <a:latin typeface="+mn-lt"/>
              </a:rPr>
              <a:t>Finally, we’d like to introduce you to Cornerstone Climate, a </a:t>
            </a:r>
            <a:r>
              <a:rPr lang="en-GB" sz="2400" b="0" i="0" u="none" strike="noStrike" dirty="0">
                <a:solidFill>
                  <a:srgbClr val="283643"/>
                </a:solidFill>
                <a:effectLst/>
                <a:latin typeface="+mn-lt"/>
              </a:rPr>
              <a:t>cross-disciplinary practice group for environment law, climate change litigation and advice; a </a:t>
            </a:r>
            <a:r>
              <a:rPr lang="en-GB" sz="2400" dirty="0">
                <a:latin typeface="+mn-lt"/>
              </a:rPr>
              <a:t>centre of excellence for climate related legal advice and representation.</a:t>
            </a:r>
          </a:p>
          <a:p>
            <a:r>
              <a:rPr lang="en-GB" sz="2400" b="0" i="0" u="none" strike="noStrike" dirty="0">
                <a:solidFill>
                  <a:srgbClr val="283643"/>
                </a:solidFill>
                <a:effectLst/>
                <a:latin typeface="+mn-lt"/>
              </a:rPr>
              <a:t>Our aim is to fortify and expand the services we provide clients on climate and biodiversity matters, as well as to act as a hub bringing professionals together from across the construction, development, public policy and commercial worlds to share best practice and insight, hosting regular in person and online events.</a:t>
            </a:r>
          </a:p>
          <a:p>
            <a:r>
              <a:rPr lang="en-GB" sz="2400" dirty="0">
                <a:latin typeface="+mn-lt"/>
              </a:rPr>
              <a:t>Find us on the Cornerstone Barristers website.</a:t>
            </a:r>
          </a:p>
          <a:p>
            <a:endParaRPr lang="en-GB" sz="2000" b="0" i="0" u="none" strike="noStrike" dirty="0">
              <a:solidFill>
                <a:srgbClr val="283643"/>
              </a:solidFill>
              <a:effectLst/>
              <a:latin typeface="+mn-lt"/>
            </a:endParaRPr>
          </a:p>
          <a:p>
            <a:pPr marL="800100" lvl="2" indent="0">
              <a:buNone/>
            </a:pPr>
            <a:endParaRPr lang="en-GB" sz="2000" b="0" i="0" u="none" strike="noStrike" dirty="0">
              <a:solidFill>
                <a:srgbClr val="283643"/>
              </a:solidFill>
              <a:effectLst/>
              <a:latin typeface="+mn-lt"/>
            </a:endParaRPr>
          </a:p>
          <a:p>
            <a:endParaRPr lang="en-GB" sz="2400" b="0" i="0" u="none" strike="noStrike" dirty="0">
              <a:solidFill>
                <a:srgbClr val="283643"/>
              </a:solidFill>
              <a:effectLst/>
              <a:latin typeface="+mn-lt"/>
            </a:endParaRPr>
          </a:p>
        </p:txBody>
      </p:sp>
    </p:spTree>
    <p:extLst>
      <p:ext uri="{BB962C8B-B14F-4D97-AF65-F5344CB8AC3E}">
        <p14:creationId xmlns:p14="http://schemas.microsoft.com/office/powerpoint/2010/main" val="114702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lstStyle/>
          <a:p>
            <a:r>
              <a:rPr lang="en-US" dirty="0"/>
              <a:t>International Developments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b="1" dirty="0"/>
              <a:t>Treaties: </a:t>
            </a:r>
          </a:p>
          <a:p>
            <a:pPr marL="0" indent="0">
              <a:buNone/>
            </a:pPr>
            <a:endParaRPr lang="en-GB" dirty="0"/>
          </a:p>
          <a:p>
            <a:r>
              <a:rPr lang="en-GB" dirty="0"/>
              <a:t>	Paris Agreement (2015) – Reduce global heating to less than 2 degrees above pre-industrial levels.</a:t>
            </a:r>
          </a:p>
          <a:p>
            <a:endParaRPr lang="en-GB" dirty="0"/>
          </a:p>
          <a:p>
            <a:r>
              <a:rPr lang="en-GB" dirty="0"/>
              <a:t>Glasgow Agreement (2021) – Reduce to 1.5 degrees.</a:t>
            </a:r>
          </a:p>
          <a:p>
            <a:endParaRPr lang="en-GB" dirty="0"/>
          </a:p>
        </p:txBody>
      </p:sp>
    </p:spTree>
    <p:extLst>
      <p:ext uri="{BB962C8B-B14F-4D97-AF65-F5344CB8AC3E}">
        <p14:creationId xmlns:p14="http://schemas.microsoft.com/office/powerpoint/2010/main" val="2970954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81128"/>
            <a:ext cx="8075240" cy="613792"/>
          </a:xfrm>
        </p:spPr>
        <p:txBody>
          <a:bodyPr>
            <a:noAutofit/>
          </a:bodyPr>
          <a:lstStyle/>
          <a:p>
            <a:r>
              <a:rPr lang="en-US" sz="1400" b="0" dirty="0"/>
              <a:t>Please note these slides are provided for training purposes only and do not constitute legal advice. Copyright asserted by the author.</a:t>
            </a:r>
          </a:p>
        </p:txBody>
      </p:sp>
      <p:sp>
        <p:nvSpPr>
          <p:cNvPr id="6" name="Title 4">
            <a:extLst>
              <a:ext uri="{FF2B5EF4-FFF2-40B4-BE49-F238E27FC236}">
                <a16:creationId xmlns:a16="http://schemas.microsoft.com/office/drawing/2014/main" id="{C5C7319B-7E34-3F22-4415-0BDA7561B5CA}"/>
              </a:ext>
            </a:extLst>
          </p:cNvPr>
          <p:cNvSpPr txBox="1">
            <a:spLocks/>
          </p:cNvSpPr>
          <p:nvPr/>
        </p:nvSpPr>
        <p:spPr>
          <a:xfrm>
            <a:off x="475928" y="3452904"/>
            <a:ext cx="7677472" cy="1152128"/>
          </a:xfrm>
          <a:prstGeom prst="rect">
            <a:avLst/>
          </a:prstGeom>
          <a:ln>
            <a:noFill/>
          </a:ln>
        </p:spPr>
        <p:txBody>
          <a:bodyPr vert="horz" lIns="91440" tIns="45720" rIns="91440" bIns="45720" rtlCol="0" anchor="t">
            <a:normAutofit fontScale="97500"/>
          </a:bodyPr>
          <a:lstStyle>
            <a:lvl1pPr algn="l" defTabSz="457200" rtl="0" eaLnBrk="1" latinLnBrk="0" hangingPunct="1">
              <a:spcBef>
                <a:spcPct val="0"/>
              </a:spcBef>
              <a:buNone/>
              <a:defRPr sz="3200" b="1" kern="1200">
                <a:solidFill>
                  <a:schemeClr val="bg1">
                    <a:alpha val="70000"/>
                  </a:schemeClr>
                </a:solidFill>
                <a:latin typeface="Arial"/>
                <a:ea typeface="+mj-ea"/>
                <a:cs typeface="Arial"/>
              </a:defRPr>
            </a:lvl1pPr>
          </a:lstStyle>
          <a:p>
            <a:pPr>
              <a:tabLst>
                <a:tab pos="3860800" algn="l"/>
              </a:tabLst>
            </a:pPr>
            <a:r>
              <a:rPr lang="en-US" sz="3300" dirty="0">
                <a:latin typeface="Cambria" panose="02040503050406030204" pitchFamily="18" charset="0"/>
              </a:rPr>
              <a:t>Harriet Townsend</a:t>
            </a:r>
            <a:r>
              <a:rPr lang="en-US" sz="2700" dirty="0"/>
              <a:t>	</a:t>
            </a:r>
            <a:r>
              <a:rPr lang="en-GB" sz="1600" dirty="0"/>
              <a:t>	</a:t>
            </a:r>
            <a:br>
              <a:rPr lang="en-GB" sz="1600" dirty="0"/>
            </a:br>
            <a:r>
              <a:rPr lang="en-GB" sz="1600" dirty="0" err="1">
                <a:solidFill>
                  <a:srgbClr val="F05AA0"/>
                </a:solidFill>
              </a:rPr>
              <a:t>htownsend@cornerstonebarristers.com</a:t>
            </a:r>
            <a:r>
              <a:rPr lang="en-GB" sz="1600" dirty="0">
                <a:solidFill>
                  <a:srgbClr val="F05AA0"/>
                </a:solidFill>
              </a:rPr>
              <a:t>	</a:t>
            </a:r>
            <a:endParaRPr lang="en-US" dirty="0"/>
          </a:p>
        </p:txBody>
      </p:sp>
    </p:spTree>
    <p:extLst>
      <p:ext uri="{BB962C8B-B14F-4D97-AF65-F5344CB8AC3E}">
        <p14:creationId xmlns:p14="http://schemas.microsoft.com/office/powerpoint/2010/main" val="85092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lstStyle/>
          <a:p>
            <a:r>
              <a:rPr lang="en-US" dirty="0"/>
              <a:t>International Developments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b="1" dirty="0"/>
              <a:t>UK Response: </a:t>
            </a:r>
          </a:p>
          <a:p>
            <a:pPr marL="0" indent="0">
              <a:buNone/>
            </a:pPr>
            <a:endParaRPr lang="en-GB" dirty="0"/>
          </a:p>
          <a:p>
            <a:r>
              <a:rPr lang="en-GB" dirty="0"/>
              <a:t>	2020 - ”Nationally Determined Contribution”: Reduce emissions to by 68% from 1990 levels by 2030.</a:t>
            </a:r>
          </a:p>
          <a:p>
            <a:r>
              <a:rPr lang="en-GB" dirty="0"/>
              <a:t>Updated in 2022 (but 68% reduction target remains).</a:t>
            </a:r>
          </a:p>
          <a:p>
            <a:r>
              <a:rPr lang="en-GB" dirty="0"/>
              <a:t>Climate Change Act, s. 1 (as amended): 100% below 1990 baseline by 2050 (“net zero”)</a:t>
            </a:r>
          </a:p>
          <a:p>
            <a:endParaRPr lang="en-GB" dirty="0"/>
          </a:p>
          <a:p>
            <a:endParaRPr lang="en-GB" dirty="0"/>
          </a:p>
        </p:txBody>
      </p:sp>
    </p:spTree>
    <p:extLst>
      <p:ext uri="{BB962C8B-B14F-4D97-AF65-F5344CB8AC3E}">
        <p14:creationId xmlns:p14="http://schemas.microsoft.com/office/powerpoint/2010/main" val="104992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lstStyle/>
          <a:p>
            <a:r>
              <a:rPr lang="en-US" dirty="0"/>
              <a:t>International Developments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b="1" dirty="0"/>
              <a:t>Cases: </a:t>
            </a:r>
          </a:p>
          <a:p>
            <a:pPr marL="0" indent="0">
              <a:buNone/>
            </a:pPr>
            <a:endParaRPr lang="en-GB" dirty="0"/>
          </a:p>
          <a:p>
            <a:r>
              <a:rPr lang="en-GB" i="1" dirty="0" err="1"/>
              <a:t>KilmaSeniorienn</a:t>
            </a:r>
            <a:r>
              <a:rPr lang="en-GB" i="1" dirty="0"/>
              <a:t> v Switzerland </a:t>
            </a:r>
            <a:r>
              <a:rPr lang="en-GB" dirty="0"/>
              <a:t>(ECHR)</a:t>
            </a:r>
          </a:p>
          <a:p>
            <a:r>
              <a:rPr lang="en-GB" i="1" dirty="0" err="1"/>
              <a:t>Careme</a:t>
            </a:r>
            <a:r>
              <a:rPr lang="en-GB" i="1" dirty="0"/>
              <a:t> v France </a:t>
            </a:r>
            <a:r>
              <a:rPr lang="en-GB" dirty="0"/>
              <a:t>(ECHR)</a:t>
            </a:r>
          </a:p>
          <a:p>
            <a:r>
              <a:rPr lang="en-GB" i="1" dirty="0"/>
              <a:t>Agostinho and Ors v Portugal and Ors </a:t>
            </a:r>
            <a:r>
              <a:rPr lang="en-GB" dirty="0"/>
              <a:t>(ECHR)</a:t>
            </a:r>
          </a:p>
          <a:p>
            <a:endParaRPr lang="en-GB" dirty="0"/>
          </a:p>
          <a:p>
            <a:r>
              <a:rPr lang="en-GB" dirty="0"/>
              <a:t>UN General Assembly Reference Re. Vanuatu (ICJ)</a:t>
            </a:r>
          </a:p>
          <a:p>
            <a:endParaRPr lang="en-GB" dirty="0"/>
          </a:p>
        </p:txBody>
      </p:sp>
    </p:spTree>
    <p:extLst>
      <p:ext uri="{BB962C8B-B14F-4D97-AF65-F5344CB8AC3E}">
        <p14:creationId xmlns:p14="http://schemas.microsoft.com/office/powerpoint/2010/main" val="65259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733799"/>
            <a:ext cx="7543800" cy="1030705"/>
          </a:xfrm>
        </p:spPr>
        <p:txBody>
          <a:bodyPr>
            <a:normAutofit fontScale="90000"/>
          </a:bodyPr>
          <a:lstStyle/>
          <a:p>
            <a:r>
              <a:rPr lang="en-GB" dirty="0"/>
              <a:t> UK Government Obligations</a:t>
            </a:r>
            <a:br>
              <a:rPr lang="en-GB" dirty="0"/>
            </a:br>
            <a:r>
              <a:rPr lang="en-GB" dirty="0"/>
              <a:t>	</a:t>
            </a:r>
            <a:r>
              <a:rPr lang="en-GB" dirty="0">
                <a:solidFill>
                  <a:srgbClr val="F05AA0"/>
                </a:solidFill>
              </a:rPr>
              <a:t> Sam Fowles</a:t>
            </a:r>
            <a:br>
              <a:rPr lang="en-GB" dirty="0"/>
            </a:br>
            <a:br>
              <a:rPr lang="en-GB" dirty="0"/>
            </a:br>
            <a:endParaRPr lang="en-GB" dirty="0"/>
          </a:p>
        </p:txBody>
      </p:sp>
    </p:spTree>
    <p:extLst>
      <p:ext uri="{BB962C8B-B14F-4D97-AF65-F5344CB8AC3E}">
        <p14:creationId xmlns:p14="http://schemas.microsoft.com/office/powerpoint/2010/main" val="357729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lstStyle/>
          <a:p>
            <a:r>
              <a:rPr lang="en-US" dirty="0"/>
              <a:t>UK Government Obligations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sz="2400" b="1" i="1" dirty="0">
                <a:latin typeface="Arial" panose="020B0604020202020204" pitchFamily="34" charset="0"/>
                <a:cs typeface="Arial" panose="020B0604020202020204" pitchFamily="34" charset="0"/>
              </a:rPr>
              <a:t>Plan B/Friends of the Earth v Secretary of State for Transport </a:t>
            </a:r>
            <a:r>
              <a:rPr lang="en-GB" sz="2400" b="1" dirty="0">
                <a:latin typeface="Arial" panose="020B0604020202020204" pitchFamily="34" charset="0"/>
                <a:cs typeface="Arial" panose="020B0604020202020204" pitchFamily="34" charset="0"/>
              </a:rPr>
              <a:t>[2020] UKSC 52 </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Paris Climate Agreement – Ratification is not “a statement of government policy”</a:t>
            </a:r>
          </a:p>
          <a:p>
            <a:r>
              <a:rPr lang="en-GB" sz="2400" dirty="0">
                <a:effectLst/>
                <a:latin typeface="Arial" panose="020B0604020202020204" pitchFamily="34" charset="0"/>
                <a:ea typeface="Calibri" panose="020F0502020204030204" pitchFamily="34" charset="0"/>
                <a:cs typeface="Arial" panose="020B0604020202020204" pitchFamily="34" charset="0"/>
              </a:rPr>
              <a:t>“Ratiﬁcation does not constitute a commitment operating on the plane of domestic law to perform obligations under the treaty.” </a:t>
            </a:r>
            <a:r>
              <a:rPr lang="en-GB" sz="2400" dirty="0">
                <a:effectLst/>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See also Friends of the Earth v Secretary of State for International Trade </a:t>
            </a:r>
            <a:r>
              <a:rPr lang="en-GB" sz="2400" dirty="0">
                <a:latin typeface="Arial" panose="020B0604020202020204" pitchFamily="34" charset="0"/>
                <a:cs typeface="Arial" panose="020B0604020202020204" pitchFamily="34" charset="0"/>
              </a:rPr>
              <a:t>[2023] EWCA (Civ) 14</a:t>
            </a:r>
          </a:p>
        </p:txBody>
      </p:sp>
    </p:spTree>
    <p:extLst>
      <p:ext uri="{BB962C8B-B14F-4D97-AF65-F5344CB8AC3E}">
        <p14:creationId xmlns:p14="http://schemas.microsoft.com/office/powerpoint/2010/main" val="116510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FF74-B118-198E-1A0E-DF74114F8491}"/>
              </a:ext>
            </a:extLst>
          </p:cNvPr>
          <p:cNvSpPr>
            <a:spLocks noGrp="1"/>
          </p:cNvSpPr>
          <p:nvPr>
            <p:ph type="title"/>
          </p:nvPr>
        </p:nvSpPr>
        <p:spPr/>
        <p:txBody>
          <a:bodyPr/>
          <a:lstStyle/>
          <a:p>
            <a:r>
              <a:rPr lang="en-US" dirty="0"/>
              <a:t>UK Government Obligations</a:t>
            </a:r>
            <a:endParaRPr lang="en-GB" dirty="0"/>
          </a:p>
        </p:txBody>
      </p:sp>
      <p:sp>
        <p:nvSpPr>
          <p:cNvPr id="3" name="Content Placeholder 2">
            <a:extLst>
              <a:ext uri="{FF2B5EF4-FFF2-40B4-BE49-F238E27FC236}">
                <a16:creationId xmlns:a16="http://schemas.microsoft.com/office/drawing/2014/main" id="{298DC0FD-D4B1-5AB8-2078-23A53981B6FC}"/>
              </a:ext>
            </a:extLst>
          </p:cNvPr>
          <p:cNvSpPr>
            <a:spLocks noGrp="1"/>
          </p:cNvSpPr>
          <p:nvPr>
            <p:ph idx="1"/>
          </p:nvPr>
        </p:nvSpPr>
        <p:spPr/>
        <p:txBody>
          <a:bodyPr/>
          <a:lstStyle/>
          <a:p>
            <a:pPr marL="0" indent="0">
              <a:buNone/>
            </a:pPr>
            <a:r>
              <a:rPr lang="en-GB" sz="2400" b="1" i="1" dirty="0">
                <a:latin typeface="Arial" panose="020B0604020202020204" pitchFamily="34" charset="0"/>
                <a:cs typeface="Arial" panose="020B0604020202020204" pitchFamily="34" charset="0"/>
              </a:rPr>
              <a:t>R (Bristol Airport Action Network) v SoS for Levelling Up (etc) </a:t>
            </a:r>
            <a:r>
              <a:rPr lang="en-GB" sz="2400" b="1" dirty="0">
                <a:latin typeface="Arial" panose="020B0604020202020204" pitchFamily="34" charset="0"/>
                <a:cs typeface="Arial" panose="020B0604020202020204" pitchFamily="34" charset="0"/>
              </a:rPr>
              <a:t>[2023] EWHC 171 (Admin)</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Decision-maker entitled to consider whether emissions would have a “material impact” on whether UK Gove would meet emissions targets.</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Entitled to give local carbon budget “no weight”</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193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2407</TotalTime>
  <Words>3084</Words>
  <Application>Microsoft Macintosh PowerPoint</Application>
  <PresentationFormat>On-screen Show (4:3)</PresentationFormat>
  <Paragraphs>307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vt:lpstr>
      <vt:lpstr>Times New Roman</vt:lpstr>
      <vt:lpstr>Office Theme</vt:lpstr>
      <vt:lpstr>Climate Change Litigation and the Road to Net Zero 11 July 2023 </vt:lpstr>
      <vt:lpstr>Overview</vt:lpstr>
      <vt:lpstr> International Developments  Sam Fowles</vt:lpstr>
      <vt:lpstr>International Developments</vt:lpstr>
      <vt:lpstr>International Developments</vt:lpstr>
      <vt:lpstr>International Developments</vt:lpstr>
      <vt:lpstr> UK Government Obligations   Sam Fowles  </vt:lpstr>
      <vt:lpstr>UK Government Obligations</vt:lpstr>
      <vt:lpstr>UK Government Obligations</vt:lpstr>
      <vt:lpstr> Climate Change and Decision Making   Sam Fowles</vt:lpstr>
      <vt:lpstr>Requirements to take Climate Change into account</vt:lpstr>
      <vt:lpstr>When Policies “Pull in Different Directions”</vt:lpstr>
      <vt:lpstr>Back to Basics</vt:lpstr>
      <vt:lpstr>Weighing in the Balance</vt:lpstr>
      <vt:lpstr>Alternative Regulatory Regimes</vt:lpstr>
      <vt:lpstr>We’ll always have Paris (But not in planning decisions)</vt:lpstr>
      <vt:lpstr>Use the policy (Luke)</vt:lpstr>
      <vt:lpstr>Climate Change Litigation and the Road to Net Zero   Harriet Townsend</vt:lpstr>
      <vt:lpstr>Overview</vt:lpstr>
      <vt:lpstr>Finch – the issue</vt:lpstr>
      <vt:lpstr>Finch – the Court of Appeal</vt:lpstr>
      <vt:lpstr>Finch – the argument</vt:lpstr>
      <vt:lpstr>Finch – the argument</vt:lpstr>
      <vt:lpstr>Finch – the argument</vt:lpstr>
      <vt:lpstr>Finch – the argument</vt:lpstr>
      <vt:lpstr>Finch – the argument</vt:lpstr>
      <vt:lpstr>Finch – the argument</vt:lpstr>
      <vt:lpstr>Finch – the argument</vt:lpstr>
      <vt:lpstr>Finch – the argument</vt:lpstr>
      <vt:lpstr>Finch – implications for practice</vt:lpstr>
      <vt:lpstr>Finch – implications for practice</vt:lpstr>
      <vt:lpstr>ClientEarth – Net Zero Strategy</vt:lpstr>
      <vt:lpstr>CCC Progress Report June 2023 (p22)</vt:lpstr>
      <vt:lpstr>CCC Progress Report June 2023  </vt:lpstr>
      <vt:lpstr>CCC Progress Report June 2023  </vt:lpstr>
      <vt:lpstr> </vt:lpstr>
      <vt:lpstr>The first six Carbon Budgets</vt:lpstr>
      <vt:lpstr>Key Sources</vt:lpstr>
      <vt:lpstr>Cornerstone Climate</vt:lpstr>
      <vt:lpstr>Please note these slides are provided for training purposes only and do not constitute legal advice. Copyright asserted by the author.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admin</dc:creator>
  <cp:lastModifiedBy>Harriet Townsend</cp:lastModifiedBy>
  <cp:revision>6</cp:revision>
  <cp:lastPrinted>2023-03-21T22:07:15Z</cp:lastPrinted>
  <dcterms:created xsi:type="dcterms:W3CDTF">2011-12-16T14:46:52Z</dcterms:created>
  <dcterms:modified xsi:type="dcterms:W3CDTF">2023-07-11T13:50:09Z</dcterms:modified>
</cp:coreProperties>
</file>