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449" r:id="rId6"/>
    <p:sldId id="688" r:id="rId7"/>
    <p:sldId id="780" r:id="rId8"/>
    <p:sldId id="759" r:id="rId9"/>
    <p:sldId id="778" r:id="rId10"/>
    <p:sldId id="788" r:id="rId11"/>
    <p:sldId id="762" r:id="rId12"/>
    <p:sldId id="784" r:id="rId13"/>
    <p:sldId id="781" r:id="rId14"/>
    <p:sldId id="779" r:id="rId15"/>
    <p:sldId id="783" r:id="rId16"/>
    <p:sldId id="785" r:id="rId17"/>
    <p:sldId id="758" r:id="rId18"/>
    <p:sldId id="782" r:id="rId19"/>
    <p:sldId id="787" r:id="rId20"/>
    <p:sldId id="786" r:id="rId21"/>
    <p:sldId id="776" r:id="rId22"/>
    <p:sldId id="605" r:id="rId23"/>
    <p:sldId id="757" r:id="rId24"/>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p15:clr>
            <a:srgbClr val="A4A3A4"/>
          </p15:clr>
        </p15:guide>
        <p15:guide id="2" orient="horz" pos="720">
          <p15:clr>
            <a:srgbClr val="A4A3A4"/>
          </p15:clr>
        </p15:guide>
        <p15:guide id="3" orient="horz" pos="912">
          <p15:clr>
            <a:srgbClr val="A4A3A4"/>
          </p15:clr>
        </p15:guide>
        <p15:guide id="4" orient="horz" pos="240">
          <p15:clr>
            <a:srgbClr val="A4A3A4"/>
          </p15:clr>
        </p15:guide>
        <p15:guide id="5" pos="2880">
          <p15:clr>
            <a:srgbClr val="A4A3A4"/>
          </p15:clr>
        </p15:guide>
        <p15:guide id="6" pos="288">
          <p15:clr>
            <a:srgbClr val="A4A3A4"/>
          </p15:clr>
        </p15:guide>
        <p15:guide id="7" pos="5472">
          <p15:clr>
            <a:srgbClr val="A4A3A4"/>
          </p15:clr>
        </p15:guide>
        <p15:guide id="8" pos="5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7DF91-00BD-4D31-AEC6-6B002CC5ED63}" v="1" dt="2023-07-07T08:14:5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84" autoAdjust="0"/>
  </p:normalViewPr>
  <p:slideViewPr>
    <p:cSldViewPr snapToGrid="0">
      <p:cViewPr varScale="1">
        <p:scale>
          <a:sx n="56" d="100"/>
          <a:sy n="56" d="100"/>
        </p:scale>
        <p:origin x="3204" y="78"/>
      </p:cViewPr>
      <p:guideLst>
        <p:guide orient="horz" pos="3984"/>
        <p:guide orient="horz" pos="720"/>
        <p:guide orient="horz" pos="912"/>
        <p:guide orient="horz" pos="240"/>
        <p:guide pos="2880"/>
        <p:guide pos="288"/>
        <p:guide pos="5472"/>
        <p:guide pos="5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D2B7F92-5DEC-431A-82B5-33CB426C037C}" type="datetimeFigureOut">
              <a:rPr lang="en-GB" smtClean="0"/>
              <a:t>13/07/2023</a:t>
            </a:fld>
            <a:endParaRPr lang="en-GB"/>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310D10D8-B972-42EE-AB21-73BF66878B12}" type="slidenum">
              <a:rPr lang="en-GB" smtClean="0"/>
              <a:t>‹#›</a:t>
            </a:fld>
            <a:endParaRPr lang="en-GB"/>
          </a:p>
        </p:txBody>
      </p:sp>
    </p:spTree>
    <p:extLst>
      <p:ext uri="{BB962C8B-B14F-4D97-AF65-F5344CB8AC3E}">
        <p14:creationId xmlns:p14="http://schemas.microsoft.com/office/powerpoint/2010/main" val="24042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F500C12-9B51-49FE-8B43-6C54733F947E}" type="datetimeFigureOut">
              <a:rPr lang="en-GB" smtClean="0"/>
              <a:t>13/07/2023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03DE236-8766-4A1E-ACF5-ACF789F9921E}" type="slidenum">
              <a:rPr lang="en-GB" smtClean="0"/>
              <a:t>‹#›</a:t>
            </a:fld>
            <a:endParaRPr lang="en-GB"/>
          </a:p>
        </p:txBody>
      </p:sp>
    </p:spTree>
    <p:extLst>
      <p:ext uri="{BB962C8B-B14F-4D97-AF65-F5344CB8AC3E}">
        <p14:creationId xmlns:p14="http://schemas.microsoft.com/office/powerpoint/2010/main" val="396349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a:t>
            </a:fld>
            <a:endParaRPr lang="en-GB"/>
          </a:p>
        </p:txBody>
      </p:sp>
    </p:spTree>
    <p:extLst>
      <p:ext uri="{BB962C8B-B14F-4D97-AF65-F5344CB8AC3E}">
        <p14:creationId xmlns:p14="http://schemas.microsoft.com/office/powerpoint/2010/main" val="390614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3DE236-8766-4A1E-ACF5-ACF789F9921E}" type="slidenum">
              <a:rPr lang="en-GB" smtClean="0"/>
              <a:t>10</a:t>
            </a:fld>
            <a:endParaRPr lang="en-GB"/>
          </a:p>
        </p:txBody>
      </p:sp>
    </p:spTree>
    <p:extLst>
      <p:ext uri="{BB962C8B-B14F-4D97-AF65-F5344CB8AC3E}">
        <p14:creationId xmlns:p14="http://schemas.microsoft.com/office/powerpoint/2010/main" val="101850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3DE236-8766-4A1E-ACF5-ACF789F9921E}" type="slidenum">
              <a:rPr lang="en-GB" smtClean="0"/>
              <a:t>11</a:t>
            </a:fld>
            <a:endParaRPr lang="en-GB"/>
          </a:p>
        </p:txBody>
      </p:sp>
    </p:spTree>
    <p:extLst>
      <p:ext uri="{BB962C8B-B14F-4D97-AF65-F5344CB8AC3E}">
        <p14:creationId xmlns:p14="http://schemas.microsoft.com/office/powerpoint/2010/main" val="231107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3DE236-8766-4A1E-ACF5-ACF789F9921E}" type="slidenum">
              <a:rPr lang="en-GB" smtClean="0"/>
              <a:t>12</a:t>
            </a:fld>
            <a:endParaRPr lang="en-GB"/>
          </a:p>
        </p:txBody>
      </p:sp>
    </p:spTree>
    <p:extLst>
      <p:ext uri="{BB962C8B-B14F-4D97-AF65-F5344CB8AC3E}">
        <p14:creationId xmlns:p14="http://schemas.microsoft.com/office/powerpoint/2010/main" val="123965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3DE236-8766-4A1E-ACF5-ACF789F9921E}" type="slidenum">
              <a:rPr lang="en-GB" smtClean="0"/>
              <a:t>13</a:t>
            </a:fld>
            <a:endParaRPr lang="en-GB"/>
          </a:p>
        </p:txBody>
      </p:sp>
    </p:spTree>
    <p:extLst>
      <p:ext uri="{BB962C8B-B14F-4D97-AF65-F5344CB8AC3E}">
        <p14:creationId xmlns:p14="http://schemas.microsoft.com/office/powerpoint/2010/main" val="321765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14</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19</a:t>
            </a:fld>
            <a:endParaRPr lang="en-GB"/>
          </a:p>
        </p:txBody>
      </p:sp>
    </p:spTree>
    <p:extLst>
      <p:ext uri="{BB962C8B-B14F-4D97-AF65-F5344CB8AC3E}">
        <p14:creationId xmlns:p14="http://schemas.microsoft.com/office/powerpoint/2010/main" val="380682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A83912-2D45-4910-BBC2-F42C9AB6B713}" type="slidenum">
              <a:rPr lang="en-GB" smtClean="0"/>
              <a:t>20</a:t>
            </a:fld>
            <a:endParaRPr lang="en-GB"/>
          </a:p>
        </p:txBody>
      </p:sp>
    </p:spTree>
    <p:extLst>
      <p:ext uri="{BB962C8B-B14F-4D97-AF65-F5344CB8AC3E}">
        <p14:creationId xmlns:p14="http://schemas.microsoft.com/office/powerpoint/2010/main" val="56693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3DE236-8766-4A1E-ACF5-ACF789F9921E}" type="slidenum">
              <a:rPr lang="en-GB" smtClean="0"/>
              <a:t>2</a:t>
            </a:fld>
            <a:endParaRPr lang="en-GB"/>
          </a:p>
        </p:txBody>
      </p:sp>
    </p:spTree>
    <p:extLst>
      <p:ext uri="{BB962C8B-B14F-4D97-AF65-F5344CB8AC3E}">
        <p14:creationId xmlns:p14="http://schemas.microsoft.com/office/powerpoint/2010/main" val="120009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3</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b="0" i="0" kern="1200" dirty="0">
              <a:solidFill>
                <a:schemeClr val="tx1"/>
              </a:solidFill>
              <a:latin typeface="+mn-lt"/>
              <a:ea typeface="+mn-ea"/>
              <a:cs typeface="+mn-cs"/>
            </a:endParaRPr>
          </a:p>
          <a:p>
            <a:pPr marL="0" indent="0">
              <a:buNone/>
            </a:pPr>
            <a:endParaRPr lang="en-GB" sz="1200" b="0" i="0" kern="1200" dirty="0">
              <a:solidFill>
                <a:schemeClr val="tx1"/>
              </a:solidFill>
              <a:latin typeface="+mn-lt"/>
              <a:ea typeface="+mn-ea"/>
              <a:cs typeface="+mn-cs"/>
            </a:endParaRPr>
          </a:p>
          <a:p>
            <a:pPr marL="0" indent="0">
              <a:buNone/>
            </a:pPr>
            <a:endParaRPr lang="en-GB" sz="1200" b="1" i="0" kern="1200" dirty="0">
              <a:solidFill>
                <a:schemeClr val="tx1"/>
              </a:solidFill>
              <a:latin typeface="+mn-lt"/>
              <a:ea typeface="+mn-ea"/>
              <a:cs typeface="+mn-cs"/>
            </a:endParaRPr>
          </a:p>
          <a:p>
            <a:pPr marL="0" indent="0">
              <a:buNone/>
            </a:pPr>
            <a:endParaRPr lang="en-GB" sz="1200" b="0" i="0" kern="1200" dirty="0">
              <a:solidFill>
                <a:schemeClr val="tx1"/>
              </a:solidFill>
              <a:latin typeface="+mn-lt"/>
              <a:ea typeface="+mn-ea"/>
              <a:cs typeface="+mn-cs"/>
            </a:endParaRPr>
          </a:p>
          <a:p>
            <a:pPr marL="0" indent="0">
              <a:buNone/>
            </a:pPr>
            <a:endParaRPr lang="en-GB" sz="1200" b="0"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03DE236-8766-4A1E-ACF5-ACF789F9921E}" type="slidenum">
              <a:rPr lang="en-GB" smtClean="0"/>
              <a:t>4</a:t>
            </a:fld>
            <a:endParaRPr lang="en-GB"/>
          </a:p>
        </p:txBody>
      </p:sp>
    </p:spTree>
    <p:extLst>
      <p:ext uri="{BB962C8B-B14F-4D97-AF65-F5344CB8AC3E}">
        <p14:creationId xmlns:p14="http://schemas.microsoft.com/office/powerpoint/2010/main" val="343931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3DE236-8766-4A1E-ACF5-ACF789F9921E}" type="slidenum">
              <a:rPr lang="en-GB" smtClean="0"/>
              <a:t>5</a:t>
            </a:fld>
            <a:endParaRPr lang="en-GB"/>
          </a:p>
        </p:txBody>
      </p:sp>
    </p:spTree>
    <p:extLst>
      <p:ext uri="{BB962C8B-B14F-4D97-AF65-F5344CB8AC3E}">
        <p14:creationId xmlns:p14="http://schemas.microsoft.com/office/powerpoint/2010/main" val="21787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“red flags” to consider when assessing housing needs:</a:t>
            </a:r>
          </a:p>
          <a:p>
            <a:endParaRPr lang="en-GB" dirty="0"/>
          </a:p>
          <a:p>
            <a:pPr marL="228600" indent="-228600">
              <a:buAutoNum type="arabicPeriod"/>
            </a:pPr>
            <a:r>
              <a:rPr lang="en-GB" dirty="0" err="1"/>
              <a:t>Bedsize</a:t>
            </a:r>
            <a:r>
              <a:rPr lang="en-GB" dirty="0"/>
              <a:t>. What size of accommodation is necessary to accommodate the family? </a:t>
            </a:r>
          </a:p>
          <a:p>
            <a:pPr marL="228600" indent="-228600">
              <a:buAutoNum type="arabicPeriod"/>
            </a:pPr>
            <a:endParaRPr lang="en-GB" dirty="0"/>
          </a:p>
          <a:p>
            <a:pPr marL="228600" indent="-228600">
              <a:buAutoNum type="arabicPeriod"/>
            </a:pPr>
            <a:r>
              <a:rPr lang="en-GB" dirty="0"/>
              <a:t>Needs and best interests, of any children in the household – e.g. locations of schools etc. S.11 Children Act 2004. </a:t>
            </a:r>
          </a:p>
          <a:p>
            <a:pPr marL="228600" indent="-228600">
              <a:buAutoNum type="arabicPeriod"/>
            </a:pPr>
            <a:endParaRPr lang="en-GB" dirty="0"/>
          </a:p>
          <a:p>
            <a:pPr marL="228600" indent="-228600">
              <a:buAutoNum type="arabicPeriod"/>
            </a:pPr>
            <a:r>
              <a:rPr lang="en-GB" dirty="0"/>
              <a:t>Medical issues and disability: any particular features of accommodation or adaptations required? Location in terms of access to treating medical professionals or support for MH. PSED relevant here – a “function” for the purposes of s.149 Equality Act 2010</a:t>
            </a:r>
          </a:p>
          <a:p>
            <a:pPr marL="228600" indent="-228600">
              <a:buAutoNum type="arabicPeriod"/>
            </a:pPr>
            <a:endParaRPr lang="en-GB" dirty="0"/>
          </a:p>
          <a:p>
            <a:pPr marL="228600" indent="-228600">
              <a:buAutoNum type="arabicPeriod"/>
            </a:pPr>
            <a:r>
              <a:rPr lang="en-GB" dirty="0"/>
              <a:t>Any history of domestic abuse. May give rise to issues about location, security (CCTV) </a:t>
            </a:r>
          </a:p>
        </p:txBody>
      </p:sp>
      <p:sp>
        <p:nvSpPr>
          <p:cNvPr id="4" name="Slide Number Placeholder 3"/>
          <p:cNvSpPr>
            <a:spLocks noGrp="1"/>
          </p:cNvSpPr>
          <p:nvPr>
            <p:ph type="sldNum" sz="quarter" idx="5"/>
          </p:nvPr>
        </p:nvSpPr>
        <p:spPr/>
        <p:txBody>
          <a:bodyPr/>
          <a:lstStyle/>
          <a:p>
            <a:fld id="{803DE236-8766-4A1E-ACF5-ACF789F9921E}" type="slidenum">
              <a:rPr lang="en-GB" smtClean="0"/>
              <a:t>6</a:t>
            </a:fld>
            <a:endParaRPr lang="en-GB"/>
          </a:p>
        </p:txBody>
      </p:sp>
    </p:spTree>
    <p:extLst>
      <p:ext uri="{BB962C8B-B14F-4D97-AF65-F5344CB8AC3E}">
        <p14:creationId xmlns:p14="http://schemas.microsoft.com/office/powerpoint/2010/main" val="111096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3DE236-8766-4A1E-ACF5-ACF789F9921E}" type="slidenum">
              <a:rPr lang="en-GB" smtClean="0"/>
              <a:t>7</a:t>
            </a:fld>
            <a:endParaRPr lang="en-GB"/>
          </a:p>
        </p:txBody>
      </p:sp>
    </p:spTree>
    <p:extLst>
      <p:ext uri="{BB962C8B-B14F-4D97-AF65-F5344CB8AC3E}">
        <p14:creationId xmlns:p14="http://schemas.microsoft.com/office/powerpoint/2010/main" val="15581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E2423F-17F2-443A-8B77-4CE1377EB29F}" type="slidenum">
              <a:rPr lang="en-GB" smtClean="0"/>
              <a:t>8</a:t>
            </a:fld>
            <a:endParaRPr lang="en-GB"/>
          </a:p>
        </p:txBody>
      </p:sp>
    </p:spTree>
    <p:extLst>
      <p:ext uri="{BB962C8B-B14F-4D97-AF65-F5344CB8AC3E}">
        <p14:creationId xmlns:p14="http://schemas.microsoft.com/office/powerpoint/2010/main" val="213474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3DE236-8766-4A1E-ACF5-ACF789F9921E}" type="slidenum">
              <a:rPr lang="en-GB" smtClean="0"/>
              <a:t>9</a:t>
            </a:fld>
            <a:endParaRPr lang="en-GB"/>
          </a:p>
        </p:txBody>
      </p:sp>
    </p:spTree>
    <p:extLst>
      <p:ext uri="{BB962C8B-B14F-4D97-AF65-F5344CB8AC3E}">
        <p14:creationId xmlns:p14="http://schemas.microsoft.com/office/powerpoint/2010/main" val="1918868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7696200" cy="685800"/>
          </a:xfrm>
        </p:spPr>
        <p:txBody>
          <a:bodyPr anchor="t">
            <a:normAutofit/>
          </a:bodyPr>
          <a:lstStyle>
            <a:lvl1pPr>
              <a:defRPr sz="3200">
                <a:solidFill>
                  <a:schemeClr val="bg1">
                    <a:alpha val="7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457200" y="5562600"/>
            <a:ext cx="7696200" cy="762000"/>
          </a:xfrm>
          <a:noFill/>
          <a:ln>
            <a:noFill/>
          </a:ln>
        </p:spPr>
        <p:txBody>
          <a:bodyPr tIns="0"/>
          <a:lstStyle>
            <a:lvl1pPr marL="0" indent="0" algn="l">
              <a:buNone/>
              <a:defRPr sz="2400">
                <a:solidFill>
                  <a:srgbClr val="F05A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
        <p:nvSpPr>
          <p:cNvPr id="7" name="Rectangle 6"/>
          <p:cNvSpPr/>
          <p:nvPr userDrawn="1"/>
        </p:nvSpPr>
        <p:spPr>
          <a:xfrm>
            <a:off x="0" y="0"/>
            <a:ext cx="9144000" cy="3429000"/>
          </a:xfrm>
          <a:prstGeom prst="rect">
            <a:avLst/>
          </a:prstGeom>
          <a:solidFill>
            <a:srgbClr val="374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rstoneLogoNeg_SmallRGB.png"/>
          <p:cNvPicPr>
            <a:picLocks noChangeAspect="1"/>
          </p:cNvPicPr>
          <p:nvPr userDrawn="1"/>
        </p:nvPicPr>
        <p:blipFill>
          <a:blip r:embed="rId3"/>
          <a:stretch>
            <a:fillRect/>
          </a:stretch>
        </p:blipFill>
        <p:spPr>
          <a:xfrm>
            <a:off x="457200" y="1600200"/>
            <a:ext cx="4114800" cy="132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8DB14DC-34FE-4D7F-90CA-56C03DC3DC1A}"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8DB14DC-34FE-4D7F-90CA-56C03DC3DC1A}" type="datetimeFigureOut">
              <a:rPr lang="en-US" smtClean="0"/>
              <a:pPr/>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B14DC-34FE-4D7F-90CA-56C03DC3DC1A}" type="datetimeFigureOut">
              <a:rPr lang="en-US" smtClean="0"/>
              <a:pPr/>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s_PPT_bgrd2.gif"/>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CornerstoneLetterSymbolNeg_RGB.png"/>
          <p:cNvPicPr>
            <a:picLocks noChangeAspect="1"/>
          </p:cNvPicPr>
          <p:nvPr userDrawn="1"/>
        </p:nvPicPr>
        <p:blipFill>
          <a:blip r:embed="rId3"/>
          <a:stretch>
            <a:fillRect/>
          </a:stretch>
        </p:blipFill>
        <p:spPr>
          <a:xfrm>
            <a:off x="457200" y="3733800"/>
            <a:ext cx="563809" cy="563809"/>
          </a:xfrm>
          <a:prstGeom prst="rect">
            <a:avLst/>
          </a:prstGeom>
        </p:spPr>
      </p:pic>
      <p:sp>
        <p:nvSpPr>
          <p:cNvPr id="2" name="Title 1"/>
          <p:cNvSpPr>
            <a:spLocks noGrp="1"/>
          </p:cNvSpPr>
          <p:nvPr>
            <p:ph type="title"/>
          </p:nvPr>
        </p:nvSpPr>
        <p:spPr>
          <a:xfrm>
            <a:off x="1143000" y="3733800"/>
            <a:ext cx="7543800" cy="762000"/>
          </a:xfrm>
        </p:spPr>
        <p:txBody>
          <a:bodyPr/>
          <a:lstStyle>
            <a:lvl1pPr>
              <a:defRPr>
                <a:solidFill>
                  <a:schemeClr val="bg1"/>
                </a:solidFil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774700"/>
          </a:xfrm>
          <a:solidFill>
            <a:srgbClr val="374646">
              <a:alpha val="80000"/>
            </a:srgbClr>
          </a:solidFill>
        </p:spPr>
        <p:txBody>
          <a:bodyPr anchor="b"/>
          <a:lstStyle>
            <a:lvl1pPr algn="l">
              <a:defRPr sz="2000" b="1">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519738"/>
            <a:ext cx="5486400" cy="38100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40493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900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81000"/>
            <a:ext cx="7543800" cy="762000"/>
          </a:xfrm>
          <a:prstGeom prst="rect">
            <a:avLst/>
          </a:prstGeom>
          <a:ln>
            <a:noFill/>
          </a:ln>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724400"/>
          </a:xfrm>
          <a:prstGeom prst="rect">
            <a:avLst/>
          </a:prstGeom>
          <a:solidFill>
            <a:schemeClr val="bg1">
              <a:alpha val="60000"/>
            </a:schemeClr>
          </a:solidFill>
          <a:ln>
            <a:noFill/>
          </a:ln>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noFill/>
        </p:spPr>
        <p:txBody>
          <a:bodyPr vert="horz" lIns="91440" tIns="45720" rIns="91440" bIns="45720" rtlCol="0" anchor="ctr"/>
          <a:lstStyle>
            <a:lvl1pPr algn="l">
              <a:defRPr sz="1200">
                <a:solidFill>
                  <a:srgbClr val="F05AA0">
                    <a:alpha val="70000"/>
                  </a:srgbClr>
                </a:solidFill>
                <a:latin typeface="Arial"/>
                <a:cs typeface="Arial"/>
              </a:defRPr>
            </a:lvl1pPr>
          </a:lstStyle>
          <a:p>
            <a:fld id="{88DB14DC-34FE-4D7F-90CA-56C03DC3DC1A}" type="datetimeFigureOut">
              <a:rPr lang="en-US" smtClean="0"/>
              <a:pPr/>
              <a:t>7/13/2023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05AA0">
                    <a:alpha val="70000"/>
                  </a:srgb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05AA0">
                    <a:alpha val="70000"/>
                  </a:srgbClr>
                </a:solidFill>
                <a:latin typeface="Arial"/>
                <a:cs typeface="Arial"/>
              </a:defRPr>
            </a:lvl1pPr>
          </a:lstStyle>
          <a:p>
            <a:fld id="{13852458-F49B-4E71-B59A-208EE8647F29}" type="slidenum">
              <a:rPr lang="en-US" smtClean="0"/>
              <a:pPr/>
              <a:t>‹#›</a:t>
            </a:fld>
            <a:endParaRPr lang="en-US"/>
          </a:p>
        </p:txBody>
      </p:sp>
      <p:pic>
        <p:nvPicPr>
          <p:cNvPr id="8" name="Picture 7" descr="CornerstoneLetterSymbol_RGB.gif"/>
          <p:cNvPicPr>
            <a:picLocks noChangeAspect="1"/>
          </p:cNvPicPr>
          <p:nvPr userDrawn="1"/>
        </p:nvPicPr>
        <p:blipFill>
          <a:blip r:embed="rId12"/>
          <a:stretch>
            <a:fillRect/>
          </a:stretch>
        </p:blipFill>
        <p:spPr>
          <a:xfrm>
            <a:off x="8153400" y="381000"/>
            <a:ext cx="552450" cy="5494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3200" b="1" kern="1200">
          <a:solidFill>
            <a:srgbClr val="374646"/>
          </a:solidFill>
          <a:latin typeface="Arial"/>
          <a:ea typeface="+mj-ea"/>
          <a:cs typeface="Arial"/>
        </a:defRPr>
      </a:lvl1pPr>
    </p:titleStyle>
    <p:bodyStyle>
      <a:lvl1pPr marL="342900" indent="-34290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856" y="3727015"/>
            <a:ext cx="7696200" cy="1134988"/>
          </a:xfrm>
        </p:spPr>
        <p:txBody>
          <a:bodyPr>
            <a:noAutofit/>
          </a:bodyPr>
          <a:lstStyle/>
          <a:p>
            <a:pPr algn="ctr"/>
            <a:r>
              <a:rPr lang="en-GB" sz="3600" b="0" i="0" u="none" strike="noStrike">
                <a:solidFill>
                  <a:schemeClr val="bg1"/>
                </a:solidFill>
                <a:effectLst/>
                <a:latin typeface="Arial" panose="020B0604020202020204" pitchFamily="34" charset="0"/>
                <a:cs typeface="Arial" panose="020B0604020202020204" pitchFamily="34" charset="0"/>
              </a:rPr>
              <a:t>Housing Needs Assessment: </a:t>
            </a:r>
            <a:br>
              <a:rPr lang="en-GB" sz="3600" b="0" i="0" u="none" strike="noStrike">
                <a:solidFill>
                  <a:schemeClr val="bg1"/>
                </a:solidFill>
                <a:effectLst/>
                <a:latin typeface="Arial" panose="020B0604020202020204" pitchFamily="34" charset="0"/>
                <a:cs typeface="Arial" panose="020B0604020202020204" pitchFamily="34" charset="0"/>
              </a:rPr>
            </a:br>
            <a:r>
              <a:rPr lang="en-GB" sz="3600" b="0" i="0" u="none" strike="noStrike">
                <a:solidFill>
                  <a:schemeClr val="bg1"/>
                </a:solidFill>
                <a:effectLst/>
                <a:latin typeface="Arial" panose="020B0604020202020204" pitchFamily="34" charset="0"/>
                <a:cs typeface="Arial" panose="020B0604020202020204" pitchFamily="34" charset="0"/>
              </a:rPr>
              <a:t>How to avoid challenge</a:t>
            </a:r>
            <a:br>
              <a:rPr lang="en-GB" sz="3600" b="0" i="0" u="none" strike="noStrike">
                <a:solidFill>
                  <a:schemeClr val="bg1"/>
                </a:solidFill>
                <a:effectLst/>
                <a:latin typeface="Arial" panose="020B0604020202020204" pitchFamily="34" charset="0"/>
                <a:cs typeface="Arial" panose="020B0604020202020204" pitchFamily="34" charset="0"/>
              </a:rPr>
            </a:br>
            <a:endParaRPr lang="en-GB" sz="360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728" y="5522670"/>
            <a:ext cx="7696200" cy="762000"/>
          </a:xfrm>
        </p:spPr>
        <p:txBody>
          <a:bodyPr>
            <a:normAutofit/>
          </a:bodyPr>
          <a:lstStyle/>
          <a:p>
            <a:pPr algn="ctr"/>
            <a:r>
              <a:rPr lang="en-US" sz="3000" b="1">
                <a:latin typeface="Cambria" panose="02040503050406030204" pitchFamily="18" charset="0"/>
              </a:rPr>
              <a:t>Andy Lane</a:t>
            </a:r>
            <a:r>
              <a:rPr lang="en-GB" sz="3000" b="1">
                <a:latin typeface="Cambria" panose="02040503050406030204" pitchFamily="18" charset="0"/>
              </a:rPr>
              <a:t>, Sarah Salmon &amp; Tara O’Leary</a:t>
            </a:r>
            <a:endParaRPr lang="en-US" sz="3000">
              <a:latin typeface="Cambria" panose="02040503050406030204" pitchFamily="18" charset="0"/>
            </a:endParaRPr>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2425-58F6-8073-7E76-C3593330A977}"/>
              </a:ext>
            </a:extLst>
          </p:cNvPr>
          <p:cNvSpPr>
            <a:spLocks noGrp="1"/>
          </p:cNvSpPr>
          <p:nvPr>
            <p:ph type="title"/>
          </p:nvPr>
        </p:nvSpPr>
        <p:spPr/>
        <p:txBody>
          <a:bodyPr>
            <a:noAutofit/>
          </a:bodyPr>
          <a:lstStyle/>
          <a:p>
            <a:pPr algn="ctr"/>
            <a:r>
              <a:rPr lang="en-GB" sz="2200">
                <a:solidFill>
                  <a:srgbClr val="F05AA0"/>
                </a:solidFill>
              </a:rPr>
              <a:t>Court review</a:t>
            </a:r>
            <a:br>
              <a:rPr lang="en-GB" sz="2200">
                <a:solidFill>
                  <a:srgbClr val="F05AA0"/>
                </a:solidFill>
              </a:rPr>
            </a:br>
            <a:r>
              <a:rPr lang="en-GB" sz="1600">
                <a:solidFill>
                  <a:srgbClr val="F05AA0"/>
                </a:solidFill>
              </a:rPr>
              <a:t>Administrative Court</a:t>
            </a:r>
            <a:endParaRPr lang="en-US" sz="1600">
              <a:solidFill>
                <a:srgbClr val="F05AA0"/>
              </a:solidFill>
            </a:endParaRPr>
          </a:p>
        </p:txBody>
      </p:sp>
      <p:sp>
        <p:nvSpPr>
          <p:cNvPr id="3" name="Content Placeholder 2">
            <a:extLst>
              <a:ext uri="{FF2B5EF4-FFF2-40B4-BE49-F238E27FC236}">
                <a16:creationId xmlns:a16="http://schemas.microsoft.com/office/drawing/2014/main" id="{F601B05F-EDCF-9D3A-9010-A63AE076D45A}"/>
              </a:ext>
            </a:extLst>
          </p:cNvPr>
          <p:cNvSpPr>
            <a:spLocks noGrp="1"/>
          </p:cNvSpPr>
          <p:nvPr>
            <p:ph sz="half" idx="1"/>
          </p:nvPr>
        </p:nvSpPr>
        <p:spPr>
          <a:xfrm>
            <a:off x="457199" y="1600200"/>
            <a:ext cx="8197303" cy="4525963"/>
          </a:xfrm>
        </p:spPr>
        <p:txBody>
          <a:bodyPr>
            <a:noAutofit/>
          </a:bodyPr>
          <a:lstStyle/>
          <a:p>
            <a:pPr marL="0" indent="0" algn="just">
              <a:buNone/>
            </a:pPr>
            <a:endParaRPr lang="en-US" sz="1600" b="1" i="1">
              <a:latin typeface="Arial" panose="020B0604020202020204" pitchFamily="34" charset="0"/>
              <a:cs typeface="Arial" panose="020B0604020202020204" pitchFamily="34" charset="0"/>
            </a:endParaRPr>
          </a:p>
          <a:p>
            <a:pPr marL="0" indent="0" algn="just">
              <a:buNone/>
            </a:pPr>
            <a:r>
              <a:rPr lang="en-US" sz="1600" b="1" i="1">
                <a:latin typeface="Arial" panose="020B0604020202020204" pitchFamily="34" charset="0"/>
                <a:cs typeface="Arial" panose="020B0604020202020204" pitchFamily="34" charset="0"/>
              </a:rPr>
              <a:t>R(YR) v Lambeth LBC </a:t>
            </a:r>
            <a:r>
              <a:rPr lang="en-US" sz="1600">
                <a:latin typeface="Arial" panose="020B0604020202020204" pitchFamily="34" charset="0"/>
                <a:cs typeface="Arial" panose="020B0604020202020204" pitchFamily="34" charset="0"/>
              </a:rPr>
              <a:t>[2023] H.L.R. 16 – out of borough placement; needs of children and impact of school move not referred to in HNA/PHP; unlawful. S11 CA2004 overlap.</a:t>
            </a:r>
            <a:endParaRPr lang="en-US" sz="1600" b="1" i="1">
              <a:latin typeface="Arial" panose="020B0604020202020204" pitchFamily="34" charset="0"/>
              <a:cs typeface="Arial" panose="020B0604020202020204" pitchFamily="34" charset="0"/>
            </a:endParaRPr>
          </a:p>
          <a:p>
            <a:pPr marL="0" indent="0" algn="just">
              <a:buNone/>
            </a:pPr>
            <a:endParaRPr lang="en-US" sz="1600" b="1" i="1">
              <a:latin typeface="Arial" panose="020B0604020202020204" pitchFamily="34" charset="0"/>
              <a:cs typeface="Arial" panose="020B0604020202020204" pitchFamily="34" charset="0"/>
            </a:endParaRPr>
          </a:p>
          <a:p>
            <a:pPr marL="0" indent="0" algn="just">
              <a:buNone/>
            </a:pPr>
            <a:r>
              <a:rPr lang="en-US" sz="1600" b="1" i="1">
                <a:latin typeface="Arial" panose="020B0604020202020204" pitchFamily="34" charset="0"/>
                <a:cs typeface="Arial" panose="020B0604020202020204" pitchFamily="34" charset="0"/>
              </a:rPr>
              <a:t>R(XY) v Haringey LBC </a:t>
            </a:r>
            <a:r>
              <a:rPr lang="en-US" sz="1600">
                <a:solidFill>
                  <a:srgbClr val="000000"/>
                </a:solidFill>
                <a:effectLst/>
                <a:latin typeface="Arial" panose="020B0604020202020204" pitchFamily="34" charset="0"/>
                <a:cs typeface="Arial" panose="020B0604020202020204" pitchFamily="34" charset="0"/>
              </a:rPr>
              <a:t>[2019] EWHC 2276 (Admin) at 52 – advise applicant of the assessment in writing</a:t>
            </a:r>
          </a:p>
          <a:p>
            <a:pPr marL="0" indent="0" algn="just">
              <a:buNone/>
            </a:pPr>
            <a:endParaRPr lang="en-US" sz="1600" b="1" i="1">
              <a:latin typeface="Arial" panose="020B0604020202020204" pitchFamily="34" charset="0"/>
              <a:cs typeface="Arial" panose="020B0604020202020204" pitchFamily="34" charset="0"/>
            </a:endParaRPr>
          </a:p>
          <a:p>
            <a:pPr marL="0" indent="0" algn="ctr">
              <a:buNone/>
            </a:pPr>
            <a:r>
              <a:rPr lang="en-US" sz="1600" b="1">
                <a:solidFill>
                  <a:srgbClr val="F05AA0"/>
                </a:solidFill>
                <a:latin typeface="Arial" panose="020B0604020202020204" pitchFamily="34" charset="0"/>
                <a:cs typeface="Arial" panose="020B0604020202020204" pitchFamily="34" charset="0"/>
              </a:rPr>
              <a:t>Pre-Homelessness Reduction Act 2017</a:t>
            </a:r>
          </a:p>
          <a:p>
            <a:pPr marL="0" indent="0" algn="just">
              <a:buNone/>
            </a:pPr>
            <a:r>
              <a:rPr lang="en-US" sz="1600" b="1" i="1">
                <a:latin typeface="Arial" panose="020B0604020202020204" pitchFamily="34" charset="0"/>
                <a:cs typeface="Arial" panose="020B0604020202020204" pitchFamily="34" charset="0"/>
              </a:rPr>
              <a:t>R(S(Albania) v Waltham Forest LBC</a:t>
            </a:r>
            <a:r>
              <a:rPr lang="en-US" sz="1600">
                <a:latin typeface="Arial" panose="020B0604020202020204" pitchFamily="34" charset="0"/>
                <a:cs typeface="Arial" panose="020B0604020202020204" pitchFamily="34" charset="0"/>
              </a:rPr>
              <a:t> [2016] H.L.R. 41 – need to undertake HNA before deciding not to exercise section 192 discretion not to accommodate</a:t>
            </a:r>
          </a:p>
          <a:p>
            <a:pPr marL="0" indent="0" algn="just">
              <a:buNone/>
            </a:pPr>
            <a:endParaRPr lang="en-US" sz="1600" b="1" i="1">
              <a:latin typeface="Arial" panose="020B0604020202020204" pitchFamily="34" charset="0"/>
              <a:cs typeface="Arial" panose="020B0604020202020204" pitchFamily="34" charset="0"/>
            </a:endParaRPr>
          </a:p>
          <a:p>
            <a:pPr marL="0" indent="0" algn="just">
              <a:buNone/>
            </a:pPr>
            <a:r>
              <a:rPr lang="en-US" sz="1600" b="1" i="1">
                <a:latin typeface="Arial" panose="020B0604020202020204" pitchFamily="34" charset="0"/>
                <a:cs typeface="Arial" panose="020B0604020202020204" pitchFamily="34" charset="0"/>
              </a:rPr>
              <a:t>R(Savage) v </a:t>
            </a:r>
            <a:r>
              <a:rPr lang="en-US" sz="1600" b="1" i="1" err="1">
                <a:latin typeface="Arial" panose="020B0604020202020204" pitchFamily="34" charset="0"/>
                <a:cs typeface="Arial" panose="020B0604020202020204" pitchFamily="34" charset="0"/>
              </a:rPr>
              <a:t>Hillingdon</a:t>
            </a:r>
            <a:r>
              <a:rPr lang="en-US" sz="1600" b="1" i="1">
                <a:latin typeface="Arial" panose="020B0604020202020204" pitchFamily="34" charset="0"/>
                <a:cs typeface="Arial" panose="020B0604020202020204" pitchFamily="34" charset="0"/>
              </a:rPr>
              <a:t> LBC </a:t>
            </a:r>
            <a:r>
              <a:rPr lang="en-US" sz="1600">
                <a:latin typeface="Arial" panose="020B0604020202020204" pitchFamily="34" charset="0"/>
                <a:cs typeface="Arial" panose="020B0604020202020204" pitchFamily="34" charset="0"/>
              </a:rPr>
              <a:t>[2010] P.T.S.R. 1859 – requirement of HNA in IH case post s184 and pre-s190(2)(b) advice &amp; assistance</a:t>
            </a:r>
          </a:p>
        </p:txBody>
      </p:sp>
    </p:spTree>
    <p:extLst>
      <p:ext uri="{BB962C8B-B14F-4D97-AF65-F5344CB8AC3E}">
        <p14:creationId xmlns:p14="http://schemas.microsoft.com/office/powerpoint/2010/main" val="41080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841D-9BE9-BF5D-EE8C-63B6E63E51FB}"/>
              </a:ext>
            </a:extLst>
          </p:cNvPr>
          <p:cNvSpPr>
            <a:spLocks noGrp="1"/>
          </p:cNvSpPr>
          <p:nvPr>
            <p:ph type="title"/>
          </p:nvPr>
        </p:nvSpPr>
        <p:spPr/>
        <p:txBody>
          <a:bodyPr>
            <a:normAutofit fontScale="90000"/>
          </a:bodyPr>
          <a:lstStyle/>
          <a:p>
            <a:pPr algn="ctr"/>
            <a:r>
              <a:rPr lang="en-GB">
                <a:solidFill>
                  <a:srgbClr val="F05AA0"/>
                </a:solidFill>
              </a:rPr>
              <a:t>Judicial oversight</a:t>
            </a:r>
            <a:br>
              <a:rPr lang="en-GB">
                <a:solidFill>
                  <a:srgbClr val="F05AA0"/>
                </a:solidFill>
              </a:rPr>
            </a:br>
            <a:r>
              <a:rPr lang="en-GB" sz="1800">
                <a:solidFill>
                  <a:srgbClr val="F05AA0"/>
                </a:solidFill>
              </a:rPr>
              <a:t>Legal challenges to HNAs  </a:t>
            </a:r>
            <a:endParaRPr lang="en-US">
              <a:solidFill>
                <a:srgbClr val="F05AA0"/>
              </a:solidFill>
            </a:endParaRPr>
          </a:p>
        </p:txBody>
      </p:sp>
      <p:sp>
        <p:nvSpPr>
          <p:cNvPr id="3" name="Content Placeholder 2">
            <a:extLst>
              <a:ext uri="{FF2B5EF4-FFF2-40B4-BE49-F238E27FC236}">
                <a16:creationId xmlns:a16="http://schemas.microsoft.com/office/drawing/2014/main" id="{727E1C35-3FB9-AA43-A887-CCBC8299B96A}"/>
              </a:ext>
            </a:extLst>
          </p:cNvPr>
          <p:cNvSpPr>
            <a:spLocks noGrp="1"/>
          </p:cNvSpPr>
          <p:nvPr>
            <p:ph sz="half" idx="1"/>
          </p:nvPr>
        </p:nvSpPr>
        <p:spPr/>
        <p:txBody>
          <a:bodyPr>
            <a:normAutofit fontScale="92500" lnSpcReduction="10000"/>
          </a:bodyPr>
          <a:lstStyle/>
          <a:p>
            <a:pPr marL="0" indent="0" algn="just">
              <a:buNone/>
            </a:pPr>
            <a:r>
              <a:rPr lang="en-GB" b="0" i="0" u="none" strike="noStrike">
                <a:solidFill>
                  <a:srgbClr val="000000"/>
                </a:solidFill>
                <a:effectLst/>
                <a:latin typeface="Arial" panose="020B0604020202020204" pitchFamily="34" charset="0"/>
                <a:cs typeface="Arial" panose="020B0604020202020204" pitchFamily="34" charset="0"/>
              </a:rPr>
              <a:t>Whilst the assessment does not have to deal with and set out every need that an applicant might possibly have, it should nevertheless set out the key needs that would provide the "nuts and bolts" for any offer of accommodation: </a:t>
            </a:r>
            <a:r>
              <a:rPr lang="en-GB" b="0" i="1" u="none" strike="noStrike">
                <a:solidFill>
                  <a:srgbClr val="3D3D3D"/>
                </a:solidFill>
                <a:effectLst/>
                <a:latin typeface="Arial" panose="020B0604020202020204" pitchFamily="34" charset="0"/>
                <a:cs typeface="Arial" panose="020B0604020202020204" pitchFamily="34" charset="0"/>
              </a:rPr>
              <a:t>R (S) v Waltham Forest LBC [2016] EWHC 1240 (Admin) [92]</a:t>
            </a:r>
            <a:r>
              <a:rPr lang="en-GB" b="0" i="0" u="none" strike="noStrike">
                <a:solidFill>
                  <a:srgbClr val="000000"/>
                </a:solidFill>
                <a:effectLst/>
                <a:latin typeface="Arial" panose="020B0604020202020204" pitchFamily="34" charset="0"/>
                <a:cs typeface="Arial" panose="020B0604020202020204" pitchFamily="34" charset="0"/>
              </a:rPr>
              <a:t> per Upper Tribunal Judge Grubb.</a:t>
            </a:r>
          </a:p>
          <a:p>
            <a:pPr marL="0" indent="0" algn="just">
              <a:buNone/>
            </a:pPr>
            <a:endParaRPr lang="en-GB">
              <a:latin typeface="Arial" panose="020B0604020202020204" pitchFamily="34" charset="0"/>
              <a:cs typeface="Arial" panose="020B0604020202020204" pitchFamily="34" charset="0"/>
            </a:endParaRPr>
          </a:p>
          <a:p>
            <a:pPr marL="0" indent="0" algn="just">
              <a:buNone/>
            </a:pPr>
            <a:r>
              <a:rPr lang="en-GB">
                <a:latin typeface="Arial" panose="020B0604020202020204" pitchFamily="34" charset="0"/>
                <a:cs typeface="Arial" panose="020B0604020202020204" pitchFamily="34" charset="0"/>
              </a:rPr>
              <a:t>Mr Justice Lane in </a:t>
            </a:r>
            <a:r>
              <a:rPr lang="en-GB" b="1" i="1">
                <a:latin typeface="Arial" panose="020B0604020202020204" pitchFamily="34" charset="0"/>
                <a:cs typeface="Arial" panose="020B0604020202020204" pitchFamily="34" charset="0"/>
              </a:rPr>
              <a:t>R (UO) v LB Redbridge</a:t>
            </a:r>
            <a:r>
              <a:rPr lang="en-GB" i="1">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[2023] EWHC 1355 Admin at 60.</a:t>
            </a:r>
            <a:endParaRPr lang="en-US">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7A0400D-5DA8-52D0-199E-3F17D817D9C3}"/>
              </a:ext>
            </a:extLst>
          </p:cNvPr>
          <p:cNvSpPr>
            <a:spLocks noGrp="1"/>
          </p:cNvSpPr>
          <p:nvPr>
            <p:ph sz="half" idx="2"/>
          </p:nvPr>
        </p:nvSpPr>
        <p:spPr/>
        <p:txBody>
          <a:bodyPr>
            <a:normAutofit fontScale="92500" lnSpcReduction="10000"/>
          </a:bodyPr>
          <a:lstStyle/>
          <a:p>
            <a:pPr marL="0" indent="0" algn="just">
              <a:buNone/>
            </a:pPr>
            <a:r>
              <a:rPr lang="en-GB" b="0" i="0" u="none" strike="noStrike">
                <a:solidFill>
                  <a:srgbClr val="000000"/>
                </a:solidFill>
                <a:effectLst/>
                <a:latin typeface="Arial" panose="020B0604020202020204" pitchFamily="34" charset="0"/>
                <a:cs typeface="Arial" panose="020B0604020202020204" pitchFamily="34" charset="0"/>
              </a:rPr>
              <a:t>This duty is important because it determines any decision on the suitability of accommodation. While it does not need to include an exhaustive list of housing needs, it does need to include the key needs: those that would provide the "nuts and bolts" for any offer of suitable accommodation: </a:t>
            </a:r>
            <a:r>
              <a:rPr lang="en-GB" b="0" i="1" u="none" strike="noStrike">
                <a:solidFill>
                  <a:srgbClr val="000000"/>
                </a:solidFill>
                <a:effectLst/>
                <a:latin typeface="Arial" panose="020B0604020202020204" pitchFamily="34" charset="0"/>
                <a:cs typeface="Arial" panose="020B0604020202020204" pitchFamily="34" charset="0"/>
              </a:rPr>
              <a:t>c.f.</a:t>
            </a:r>
            <a:r>
              <a:rPr lang="en-GB" b="0" i="0" u="none" strike="noStrike">
                <a:solidFill>
                  <a:srgbClr val="000000"/>
                </a:solidFill>
                <a:effectLst/>
                <a:latin typeface="Arial" panose="020B0604020202020204" pitchFamily="34" charset="0"/>
                <a:cs typeface="Arial" panose="020B0604020202020204" pitchFamily="34" charset="0"/>
              </a:rPr>
              <a:t> </a:t>
            </a:r>
            <a:r>
              <a:rPr lang="en-GB" b="0" i="1" u="none" strike="noStrike">
                <a:solidFill>
                  <a:srgbClr val="3D3D3D"/>
                </a:solidFill>
                <a:effectLst/>
                <a:latin typeface="Arial" panose="020B0604020202020204" pitchFamily="34" charset="0"/>
                <a:cs typeface="Arial" panose="020B0604020202020204" pitchFamily="34" charset="0"/>
              </a:rPr>
              <a:t>R(S) v Waltham Forest LBC [2016] EWHC 1240 (Admin) [2016] H.L.R. 41</a:t>
            </a:r>
            <a:r>
              <a:rPr lang="en-GB" b="0" i="0" u="none" strike="noStrike">
                <a:solidFill>
                  <a:srgbClr val="000000"/>
                </a:solidFill>
                <a:effectLst/>
                <a:latin typeface="Arial" panose="020B0604020202020204" pitchFamily="34" charset="0"/>
                <a:cs typeface="Arial" panose="020B0604020202020204" pitchFamily="34" charset="0"/>
              </a:rPr>
              <a:t> at [92]. </a:t>
            </a:r>
          </a:p>
          <a:p>
            <a:pPr marL="0" indent="0" algn="just">
              <a:buNone/>
            </a:pPr>
            <a:endParaRPr lang="en-GB">
              <a:solidFill>
                <a:srgbClr val="000000"/>
              </a:solidFill>
              <a:latin typeface="Arial" panose="020B0604020202020204" pitchFamily="34" charset="0"/>
              <a:cs typeface="Arial" panose="020B0604020202020204" pitchFamily="34" charset="0"/>
            </a:endParaRPr>
          </a:p>
          <a:p>
            <a:pPr marL="0" indent="0" algn="just">
              <a:buNone/>
            </a:pPr>
            <a:r>
              <a:rPr lang="en-GB">
                <a:solidFill>
                  <a:srgbClr val="000000"/>
                </a:solidFill>
                <a:latin typeface="Arial" panose="020B0604020202020204" pitchFamily="34" charset="0"/>
                <a:cs typeface="Arial" panose="020B0604020202020204" pitchFamily="34" charset="0"/>
              </a:rPr>
              <a:t>Judge Allegra in </a:t>
            </a:r>
            <a:r>
              <a:rPr lang="en-GB" b="1" i="1">
                <a:solidFill>
                  <a:srgbClr val="000000"/>
                </a:solidFill>
                <a:latin typeface="Arial" panose="020B0604020202020204" pitchFamily="34" charset="0"/>
                <a:cs typeface="Arial" panose="020B0604020202020204" pitchFamily="34" charset="0"/>
              </a:rPr>
              <a:t>R (ZK) LB Havering </a:t>
            </a:r>
            <a:r>
              <a:rPr lang="en-GB">
                <a:solidFill>
                  <a:srgbClr val="000000"/>
                </a:solidFill>
                <a:latin typeface="Arial" panose="020B0604020202020204" pitchFamily="34" charset="0"/>
                <a:cs typeface="Arial" panose="020B0604020202020204" pitchFamily="34" charset="0"/>
              </a:rPr>
              <a:t>[2022] H.L.R. 47 at 17.</a:t>
            </a:r>
          </a:p>
          <a:p>
            <a:pPr marL="0" indent="0" algn="just">
              <a:buNone/>
            </a:pPr>
            <a:endParaRPr lang="en-GB" b="0" i="0" u="none" strike="noStrike">
              <a:solidFill>
                <a:srgbClr val="000000"/>
              </a:solidFill>
              <a:effectLst/>
              <a:latin typeface="Arial" panose="020B0604020202020204" pitchFamily="34" charset="0"/>
              <a:cs typeface="Arial" panose="020B0604020202020204" pitchFamily="34" charset="0"/>
            </a:endParaRPr>
          </a:p>
          <a:p>
            <a:pPr marL="0" indent="0" algn="just">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2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6AA3-34AE-DEAA-DAE5-F3B2902042B8}"/>
              </a:ext>
            </a:extLst>
          </p:cNvPr>
          <p:cNvSpPr>
            <a:spLocks noGrp="1"/>
          </p:cNvSpPr>
          <p:nvPr>
            <p:ph type="title"/>
          </p:nvPr>
        </p:nvSpPr>
        <p:spPr/>
        <p:txBody>
          <a:bodyPr>
            <a:normAutofit fontScale="90000"/>
          </a:bodyPr>
          <a:lstStyle/>
          <a:p>
            <a:pPr algn="ctr"/>
            <a:r>
              <a:rPr lang="en-US" sz="2700" b="1" i="1">
                <a:solidFill>
                  <a:srgbClr val="F05AA0"/>
                </a:solidFill>
                <a:latin typeface="Arial" panose="020B0604020202020204" pitchFamily="34" charset="0"/>
                <a:cs typeface="Arial" panose="020B0604020202020204" pitchFamily="34" charset="0"/>
              </a:rPr>
              <a:t>R(XY) v Haringey LBC </a:t>
            </a:r>
            <a:r>
              <a:rPr lang="en-US" sz="2700">
                <a:solidFill>
                  <a:srgbClr val="F05AA0"/>
                </a:solidFill>
                <a:effectLst/>
                <a:latin typeface="Arial" panose="020B0604020202020204" pitchFamily="34" charset="0"/>
                <a:cs typeface="Arial" panose="020B0604020202020204" pitchFamily="34" charset="0"/>
              </a:rPr>
              <a:t>[2019] EWHC 2276 (Admin)</a:t>
            </a:r>
            <a:br>
              <a:rPr lang="en-US" sz="2700">
                <a:solidFill>
                  <a:srgbClr val="F05AA0"/>
                </a:solidFill>
                <a:effectLst/>
                <a:latin typeface="Arial" panose="020B0604020202020204" pitchFamily="34" charset="0"/>
                <a:cs typeface="Arial" panose="020B0604020202020204" pitchFamily="34" charset="0"/>
              </a:rPr>
            </a:br>
            <a:r>
              <a:rPr lang="en-US" sz="2200">
                <a:solidFill>
                  <a:srgbClr val="F05AA0"/>
                </a:solidFill>
                <a:latin typeface="Arial" panose="020B0604020202020204" pitchFamily="34" charset="0"/>
                <a:cs typeface="Arial" panose="020B0604020202020204" pitchFamily="34" charset="0"/>
              </a:rPr>
              <a:t>DHCJ Clive Sheldon KC </a:t>
            </a:r>
            <a:br>
              <a:rPr lang="en-US">
                <a:solidFill>
                  <a:srgbClr val="000000"/>
                </a:solidFill>
                <a:effectLst/>
                <a:latin typeface="Arial" panose="020B0604020202020204" pitchFamily="34" charset="0"/>
                <a:cs typeface="Arial" panose="020B0604020202020204" pitchFamily="34" charset="0"/>
              </a:rPr>
            </a:br>
            <a:endParaRPr lang="en-GB"/>
          </a:p>
        </p:txBody>
      </p:sp>
      <p:sp>
        <p:nvSpPr>
          <p:cNvPr id="3" name="Content Placeholder 2">
            <a:extLst>
              <a:ext uri="{FF2B5EF4-FFF2-40B4-BE49-F238E27FC236}">
                <a16:creationId xmlns:a16="http://schemas.microsoft.com/office/drawing/2014/main" id="{7A725BC4-BB67-B1A9-516D-04BB6C9CFC15}"/>
              </a:ext>
            </a:extLst>
          </p:cNvPr>
          <p:cNvSpPr>
            <a:spLocks noGrp="1"/>
          </p:cNvSpPr>
          <p:nvPr>
            <p:ph sz="half" idx="1"/>
          </p:nvPr>
        </p:nvSpPr>
        <p:spPr>
          <a:xfrm>
            <a:off x="457200" y="1600200"/>
            <a:ext cx="2322576" cy="4782311"/>
          </a:xfrm>
        </p:spPr>
        <p:txBody>
          <a:bodyPr>
            <a:normAutofit fontScale="70000" lnSpcReduction="20000"/>
          </a:bodyPr>
          <a:lstStyle/>
          <a:p>
            <a:pPr marL="0" indent="0">
              <a:buNone/>
            </a:pPr>
            <a:r>
              <a:rPr lang="en-US" sz="2600">
                <a:solidFill>
                  <a:srgbClr val="000000"/>
                </a:solidFill>
                <a:effectLst/>
                <a:latin typeface="Arial" panose="020B0604020202020204" pitchFamily="34" charset="0"/>
                <a:cs typeface="Arial" panose="020B0604020202020204" pitchFamily="34" charset="0"/>
              </a:rPr>
              <a:t>“62 I acknowledge that this Court </a:t>
            </a:r>
            <a:r>
              <a:rPr lang="en-US" sz="2600" b="1">
                <a:solidFill>
                  <a:srgbClr val="000000"/>
                </a:solidFill>
                <a:effectLst/>
                <a:latin typeface="Arial" panose="020B0604020202020204" pitchFamily="34" charset="0"/>
                <a:cs typeface="Arial" panose="020B0604020202020204" pitchFamily="34" charset="0"/>
              </a:rPr>
              <a:t>should not treat the documents in the housing file as if they were a piece of exquisite draftsmanship</a:t>
            </a:r>
            <a:r>
              <a:rPr lang="en-US" sz="2600">
                <a:solidFill>
                  <a:srgbClr val="000000"/>
                </a:solidFill>
                <a:effectLst/>
                <a:latin typeface="Arial" panose="020B0604020202020204" pitchFamily="34" charset="0"/>
                <a:cs typeface="Arial" panose="020B0604020202020204" pitchFamily="34" charset="0"/>
              </a:rPr>
              <a:t>, and a commonsense approach should be taken. The Court should ask itself how a reasonable and sensible housing officer would understand what had been written.”</a:t>
            </a:r>
          </a:p>
          <a:p>
            <a:pPr marL="0" indent="0">
              <a:buNone/>
            </a:pPr>
            <a:endParaRPr lang="en-US">
              <a:solidFill>
                <a:srgbClr val="000000"/>
              </a:solidFill>
              <a:latin typeface="Arial" panose="020B0604020202020204" pitchFamily="34" charset="0"/>
              <a:cs typeface="Arial" panose="020B0604020202020204" pitchFamily="34" charset="0"/>
            </a:endParaRPr>
          </a:p>
          <a:p>
            <a:endParaRPr lang="en-GB"/>
          </a:p>
        </p:txBody>
      </p:sp>
      <p:sp>
        <p:nvSpPr>
          <p:cNvPr id="4" name="Content Placeholder 3">
            <a:extLst>
              <a:ext uri="{FF2B5EF4-FFF2-40B4-BE49-F238E27FC236}">
                <a16:creationId xmlns:a16="http://schemas.microsoft.com/office/drawing/2014/main" id="{7E2DA6C0-0E48-AEC6-B4D8-846F3BEA0A93}"/>
              </a:ext>
            </a:extLst>
          </p:cNvPr>
          <p:cNvSpPr>
            <a:spLocks noGrp="1"/>
          </p:cNvSpPr>
          <p:nvPr>
            <p:ph sz="half" idx="2"/>
          </p:nvPr>
        </p:nvSpPr>
        <p:spPr>
          <a:xfrm>
            <a:off x="2916936" y="1600200"/>
            <a:ext cx="2322576" cy="4782312"/>
          </a:xfrm>
        </p:spPr>
        <p:txBody>
          <a:bodyPr>
            <a:normAutofit fontScale="70000" lnSpcReduction="20000"/>
          </a:bodyPr>
          <a:lstStyle/>
          <a:p>
            <a:pPr marL="0" indent="0">
              <a:buNone/>
            </a:pPr>
            <a:r>
              <a:rPr lang="en-US" sz="2400">
                <a:solidFill>
                  <a:srgbClr val="000000"/>
                </a:solidFill>
                <a:effectLst/>
                <a:latin typeface="Arial" panose="020B0604020202020204" pitchFamily="34" charset="0"/>
                <a:cs typeface="Arial" panose="020B0604020202020204" pitchFamily="34" charset="0"/>
              </a:rPr>
              <a:t>“63…The failure to identify this as a need for XY had the </a:t>
            </a:r>
            <a:r>
              <a:rPr lang="en-US" sz="2400" b="1">
                <a:solidFill>
                  <a:srgbClr val="000000"/>
                </a:solidFill>
                <a:effectLst/>
                <a:latin typeface="Arial" panose="020B0604020202020204" pitchFamily="34" charset="0"/>
                <a:cs typeface="Arial" panose="020B0604020202020204" pitchFamily="34" charset="0"/>
              </a:rPr>
              <a:t>practical consequence </a:t>
            </a:r>
            <a:r>
              <a:rPr lang="en-US" sz="2400">
                <a:solidFill>
                  <a:srgbClr val="000000"/>
                </a:solidFill>
                <a:effectLst/>
                <a:latin typeface="Arial" panose="020B0604020202020204" pitchFamily="34" charset="0"/>
                <a:cs typeface="Arial" panose="020B0604020202020204" pitchFamily="34" charset="0"/>
              </a:rPr>
              <a:t>that she was offered accommodation where she would have had to use stairs which was obviously unsuitable for her. In the circumstances, the inadequacy of the assessment was not merely a technical matter, </a:t>
            </a:r>
            <a:r>
              <a:rPr lang="en-US" sz="2400" b="1">
                <a:solidFill>
                  <a:srgbClr val="000000"/>
                </a:solidFill>
                <a:effectLst/>
                <a:latin typeface="Arial" panose="020B0604020202020204" pitchFamily="34" charset="0"/>
                <a:cs typeface="Arial" panose="020B0604020202020204" pitchFamily="34" charset="0"/>
              </a:rPr>
              <a:t>but had real-life consequences for XY</a:t>
            </a:r>
            <a:r>
              <a:rPr lang="en-US" sz="2400">
                <a:solidFill>
                  <a:srgbClr val="000000"/>
                </a:solidFill>
                <a:effectLst/>
                <a:latin typeface="Arial" panose="020B0604020202020204" pitchFamily="34" charset="0"/>
                <a:cs typeface="Arial" panose="020B0604020202020204" pitchFamily="34" charset="0"/>
              </a:rPr>
              <a:t>.”</a:t>
            </a:r>
          </a:p>
          <a:p>
            <a:endParaRPr lang="en-GB"/>
          </a:p>
        </p:txBody>
      </p:sp>
      <p:sp>
        <p:nvSpPr>
          <p:cNvPr id="7" name="Content Placeholder 2">
            <a:extLst>
              <a:ext uri="{FF2B5EF4-FFF2-40B4-BE49-F238E27FC236}">
                <a16:creationId xmlns:a16="http://schemas.microsoft.com/office/drawing/2014/main" id="{3DB2F330-67D8-DA79-E58D-90CE27E13238}"/>
              </a:ext>
            </a:extLst>
          </p:cNvPr>
          <p:cNvSpPr txBox="1">
            <a:spLocks/>
          </p:cNvSpPr>
          <p:nvPr/>
        </p:nvSpPr>
        <p:spPr>
          <a:xfrm>
            <a:off x="5376672" y="1600200"/>
            <a:ext cx="3529584" cy="4782312"/>
          </a:xfrm>
          <a:prstGeom prst="rect">
            <a:avLst/>
          </a:prstGeom>
          <a:solidFill>
            <a:schemeClr val="bg1">
              <a:alpha val="60000"/>
            </a:schemeClr>
          </a:solidFill>
          <a:ln>
            <a:no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0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18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18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a:solidFill>
                  <a:srgbClr val="000000"/>
                </a:solidFill>
                <a:effectLst/>
                <a:latin typeface="Arial" panose="020B0604020202020204" pitchFamily="34" charset="0"/>
                <a:cs typeface="Arial" panose="020B0604020202020204" pitchFamily="34" charset="0"/>
              </a:rPr>
              <a:t>“66…</a:t>
            </a:r>
            <a:r>
              <a:rPr lang="en-US" sz="2400" b="1">
                <a:solidFill>
                  <a:srgbClr val="000000"/>
                </a:solidFill>
                <a:effectLst/>
                <a:latin typeface="Arial" panose="020B0604020202020204" pitchFamily="34" charset="0"/>
                <a:cs typeface="Arial" panose="020B0604020202020204" pitchFamily="34" charset="0"/>
              </a:rPr>
              <a:t>An assessment does not need to be a counsel of perfection. </a:t>
            </a:r>
            <a:r>
              <a:rPr lang="en-US" sz="2400">
                <a:solidFill>
                  <a:srgbClr val="000000"/>
                </a:solidFill>
                <a:effectLst/>
                <a:latin typeface="Arial" panose="020B0604020202020204" pitchFamily="34" charset="0"/>
                <a:cs typeface="Arial" panose="020B0604020202020204" pitchFamily="34" charset="0"/>
              </a:rPr>
              <a:t>Although the local housing authority should ask the right questions when carrying out an assessment, or on a review of an assessment, and in some circumstances may be required to seek the advice and input of other agencies (e.g. local health and children's services) to ensure that the applicant's needs were property understood</a:t>
            </a:r>
            <a:r>
              <a:rPr lang="en-US" sz="2400" b="1">
                <a:solidFill>
                  <a:srgbClr val="000000"/>
                </a:solidFill>
                <a:effectLst/>
                <a:latin typeface="Arial" panose="020B0604020202020204" pitchFamily="34" charset="0"/>
                <a:cs typeface="Arial" panose="020B0604020202020204" pitchFamily="34" charset="0"/>
              </a:rPr>
              <a:t>, it can ordinarily be expected to rely on the fact that the applicant for housing will let it know what her fundamental needs are. </a:t>
            </a:r>
            <a:r>
              <a:rPr lang="en-US" sz="2400">
                <a:solidFill>
                  <a:srgbClr val="000000"/>
                </a:solidFill>
                <a:effectLst/>
                <a:latin typeface="Arial" panose="020B0604020202020204" pitchFamily="34" charset="0"/>
                <a:cs typeface="Arial" panose="020B0604020202020204" pitchFamily="34" charset="0"/>
              </a:rPr>
              <a:t>The applicant is frequently the person who best knows her needs and those of any of her children. If the applicant fails to inform the local housing authority of any particular needs, this will rarely lead to a finding of unlawfulness if the local housing authority fails to identify one or other of the applicant's particular needs.”</a:t>
            </a:r>
          </a:p>
          <a:p>
            <a:pPr marL="0" indent="0">
              <a:buFont typeface="Arial"/>
              <a:buNone/>
            </a:pPr>
            <a:endParaRPr lang="en-US">
              <a:solidFill>
                <a:srgbClr val="000000"/>
              </a:solidFill>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66313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EAB8-85C0-C024-E619-768FA0E28ED2}"/>
              </a:ext>
            </a:extLst>
          </p:cNvPr>
          <p:cNvSpPr>
            <a:spLocks noGrp="1"/>
          </p:cNvSpPr>
          <p:nvPr>
            <p:ph type="title"/>
          </p:nvPr>
        </p:nvSpPr>
        <p:spPr/>
        <p:txBody>
          <a:bodyPr>
            <a:normAutofit fontScale="90000"/>
          </a:bodyPr>
          <a:lstStyle/>
          <a:p>
            <a:pPr algn="ctr"/>
            <a:r>
              <a:rPr lang="en-US">
                <a:solidFill>
                  <a:srgbClr val="F05AA0"/>
                </a:solidFill>
              </a:rPr>
              <a:t>Overlap with Public Law Duties</a:t>
            </a:r>
            <a:br>
              <a:rPr lang="en-US">
                <a:solidFill>
                  <a:srgbClr val="F05AA0"/>
                </a:solidFill>
              </a:rPr>
            </a:br>
            <a:r>
              <a:rPr lang="en-US" sz="2000">
                <a:solidFill>
                  <a:srgbClr val="F05AA0"/>
                </a:solidFill>
              </a:rPr>
              <a:t>Further Enquiries</a:t>
            </a:r>
            <a:endParaRPr lang="en-GB">
              <a:solidFill>
                <a:srgbClr val="F05AA0"/>
              </a:solidFill>
            </a:endParaRPr>
          </a:p>
        </p:txBody>
      </p:sp>
      <p:sp>
        <p:nvSpPr>
          <p:cNvPr id="3" name="Content Placeholder 2">
            <a:extLst>
              <a:ext uri="{FF2B5EF4-FFF2-40B4-BE49-F238E27FC236}">
                <a16:creationId xmlns:a16="http://schemas.microsoft.com/office/drawing/2014/main" id="{9DA4E137-BD65-63BD-C1C0-7133B1E95EE1}"/>
              </a:ext>
            </a:extLst>
          </p:cNvPr>
          <p:cNvSpPr>
            <a:spLocks noGrp="1"/>
          </p:cNvSpPr>
          <p:nvPr>
            <p:ph sz="half" idx="1"/>
          </p:nvPr>
        </p:nvSpPr>
        <p:spPr/>
        <p:txBody>
          <a:bodyPr>
            <a:normAutofit fontScale="77500" lnSpcReduction="20000"/>
          </a:bodyPr>
          <a:lstStyle/>
          <a:p>
            <a:pPr marL="0" indent="0">
              <a:buNone/>
            </a:pPr>
            <a:r>
              <a:rPr lang="en-US">
                <a:solidFill>
                  <a:srgbClr val="000000"/>
                </a:solidFill>
                <a:effectLst/>
                <a:latin typeface="Arial" panose="020B0604020202020204" pitchFamily="34" charset="0"/>
                <a:cs typeface="Arial" panose="020B0604020202020204" pitchFamily="34" charset="0"/>
              </a:rPr>
              <a:t>“…the duty of assessment in s. 189A and the duty to make inquiries under s 184 and s. 188(1), read in the light of s. 11(2) of the Children Act 2004 and </a:t>
            </a:r>
            <a:r>
              <a:rPr lang="en-US" i="1" err="1">
                <a:solidFill>
                  <a:srgbClr val="3D3D3D"/>
                </a:solidFill>
                <a:effectLst/>
                <a:latin typeface="Arial" panose="020B0604020202020204" pitchFamily="34" charset="0"/>
                <a:cs typeface="Arial" panose="020B0604020202020204" pitchFamily="34" charset="0"/>
              </a:rPr>
              <a:t>Tameside</a:t>
            </a:r>
            <a:r>
              <a:rPr lang="en-US">
                <a:solidFill>
                  <a:srgbClr val="000000"/>
                </a:solidFill>
                <a:effectLst/>
                <a:latin typeface="Arial" panose="020B0604020202020204" pitchFamily="34" charset="0"/>
                <a:cs typeface="Arial" panose="020B0604020202020204" pitchFamily="34" charset="0"/>
              </a:rPr>
              <a:t>, required the Defendant to conduct further inquiries: see above, paragraph 52.i). </a:t>
            </a:r>
            <a:r>
              <a:rPr lang="en-US" b="1">
                <a:solidFill>
                  <a:srgbClr val="000000"/>
                </a:solidFill>
                <a:effectLst/>
                <a:latin typeface="Arial" panose="020B0604020202020204" pitchFamily="34" charset="0"/>
                <a:cs typeface="Arial" panose="020B0604020202020204" pitchFamily="34" charset="0"/>
              </a:rPr>
              <a:t>No reasonable authority with the information available to the Defendant would have failed to undertake inquiries as to the disruption to the children’s education if they were required to move school </a:t>
            </a:r>
            <a:r>
              <a:rPr lang="en-US">
                <a:solidFill>
                  <a:srgbClr val="000000"/>
                </a:solidFill>
                <a:effectLst/>
                <a:latin typeface="Arial" panose="020B0604020202020204" pitchFamily="34" charset="0"/>
                <a:cs typeface="Arial" panose="020B0604020202020204" pitchFamily="34" charset="0"/>
              </a:rPr>
              <a:t>before concluding accommodation far from their schools was ‘suitable’ for the purposes of s. 206 and that it was not 'reasonably practicable' to accommodate them in or near Lambeth.” </a:t>
            </a:r>
          </a:p>
          <a:p>
            <a:pPr marL="0" indent="0">
              <a:buNone/>
            </a:pPr>
            <a:endParaRPr lang="en-US">
              <a:solidFill>
                <a:srgbClr val="000000"/>
              </a:solidFill>
              <a:latin typeface="Arial" panose="020B0604020202020204" pitchFamily="34" charset="0"/>
              <a:cs typeface="Arial" panose="020B0604020202020204" pitchFamily="34" charset="0"/>
            </a:endParaRPr>
          </a:p>
          <a:p>
            <a:pPr marL="0" indent="0">
              <a:buNone/>
            </a:pPr>
            <a:r>
              <a:rPr lang="en-US" b="1" i="1">
                <a:solidFill>
                  <a:srgbClr val="000000"/>
                </a:solidFill>
                <a:effectLst/>
                <a:latin typeface="Arial" panose="020B0604020202020204" pitchFamily="34" charset="0"/>
                <a:cs typeface="Arial" panose="020B0604020202020204" pitchFamily="34" charset="0"/>
              </a:rPr>
              <a:t>R(YR) v Lambeth LBC </a:t>
            </a:r>
            <a:r>
              <a:rPr lang="en-US">
                <a:solidFill>
                  <a:srgbClr val="000000"/>
                </a:solidFill>
                <a:effectLst/>
                <a:latin typeface="Arial" panose="020B0604020202020204" pitchFamily="34" charset="0"/>
                <a:cs typeface="Arial" panose="020B0604020202020204" pitchFamily="34" charset="0"/>
              </a:rPr>
              <a:t> [2023] H.L.R. 16 at 86</a:t>
            </a:r>
            <a:endParaRPr lang="en-US" b="1" i="1">
              <a:solidFill>
                <a:srgbClr val="000000"/>
              </a:solidFill>
              <a:effectLst/>
              <a:latin typeface="Arial" panose="020B0604020202020204" pitchFamily="34" charset="0"/>
              <a:cs typeface="Arial" panose="020B0604020202020204" pitchFamily="34" charset="0"/>
            </a:endParaRPr>
          </a:p>
          <a:p>
            <a:endParaRPr lang="en-GB"/>
          </a:p>
        </p:txBody>
      </p:sp>
      <p:sp>
        <p:nvSpPr>
          <p:cNvPr id="4" name="Content Placeholder 3">
            <a:extLst>
              <a:ext uri="{FF2B5EF4-FFF2-40B4-BE49-F238E27FC236}">
                <a16:creationId xmlns:a16="http://schemas.microsoft.com/office/drawing/2014/main" id="{00163524-68FB-AA79-06C2-8F64173A39DD}"/>
              </a:ext>
            </a:extLst>
          </p:cNvPr>
          <p:cNvSpPr>
            <a:spLocks noGrp="1"/>
          </p:cNvSpPr>
          <p:nvPr>
            <p:ph sz="half" idx="2"/>
          </p:nvPr>
        </p:nvSpPr>
        <p:spPr/>
        <p:txBody>
          <a:bodyPr>
            <a:normAutofit fontScale="77500" lnSpcReduction="20000"/>
          </a:bodyPr>
          <a:lstStyle/>
          <a:p>
            <a:pPr marL="0" indent="0">
              <a:buNone/>
            </a:pPr>
            <a:r>
              <a:rPr lang="en-US">
                <a:solidFill>
                  <a:srgbClr val="000000"/>
                </a:solidFill>
                <a:effectLst/>
                <a:latin typeface="Arial" panose="020B0604020202020204" pitchFamily="34" charset="0"/>
                <a:cs typeface="Arial" panose="020B0604020202020204" pitchFamily="34" charset="0"/>
              </a:rPr>
              <a:t>“The reasonable inquiries that an authority is required to take as part of its assessment should be evident from the s. 189A assessment or housing plan, or at least should be evidenced on the housing file. They are not.”</a:t>
            </a:r>
          </a:p>
          <a:p>
            <a:pPr marL="0" indent="0">
              <a:buNone/>
            </a:pPr>
            <a:endParaRPr lang="en-US" b="1" i="1">
              <a:solidFill>
                <a:srgbClr val="000000"/>
              </a:solidFill>
              <a:effectLst/>
              <a:latin typeface="Arial" panose="020B0604020202020204" pitchFamily="34" charset="0"/>
              <a:cs typeface="Arial" panose="020B0604020202020204" pitchFamily="34" charset="0"/>
            </a:endParaRPr>
          </a:p>
          <a:p>
            <a:pPr marL="0" indent="0">
              <a:buNone/>
            </a:pPr>
            <a:r>
              <a:rPr lang="en-US" b="1" i="1">
                <a:solidFill>
                  <a:srgbClr val="000000"/>
                </a:solidFill>
                <a:effectLst/>
                <a:latin typeface="Arial" panose="020B0604020202020204" pitchFamily="34" charset="0"/>
                <a:cs typeface="Arial" panose="020B0604020202020204" pitchFamily="34" charset="0"/>
              </a:rPr>
              <a:t>YR v Lambeth LBC </a:t>
            </a:r>
            <a:r>
              <a:rPr lang="en-US">
                <a:solidFill>
                  <a:srgbClr val="000000"/>
                </a:solidFill>
                <a:effectLst/>
                <a:latin typeface="Arial" panose="020B0604020202020204" pitchFamily="34" charset="0"/>
                <a:cs typeface="Arial" panose="020B0604020202020204" pitchFamily="34" charset="0"/>
              </a:rPr>
              <a:t> at 88(iv)</a:t>
            </a:r>
            <a:endParaRPr lang="en-US" b="1" i="1">
              <a:solidFill>
                <a:srgbClr val="000000"/>
              </a:solidFill>
              <a:effectLst/>
              <a:latin typeface="Arial" panose="020B0604020202020204" pitchFamily="34" charset="0"/>
              <a:cs typeface="Arial" panose="020B0604020202020204" pitchFamily="34" charset="0"/>
            </a:endParaRPr>
          </a:p>
          <a:p>
            <a:pPr marL="0" indent="0">
              <a:buNone/>
            </a:pPr>
            <a:endParaRPr lang="en-US">
              <a:solidFill>
                <a:srgbClr val="000000"/>
              </a:solidFill>
              <a:effectLst/>
              <a:latin typeface="Source Sans Pro" panose="020B0503030403020204" pitchFamily="34" charset="0"/>
            </a:endParaRPr>
          </a:p>
          <a:p>
            <a:pPr marL="0" indent="0">
              <a:buNone/>
            </a:pPr>
            <a:r>
              <a:rPr lang="en-US">
                <a:solidFill>
                  <a:srgbClr val="000000"/>
                </a:solidFill>
                <a:latin typeface="Arial" panose="020B0604020202020204" pitchFamily="34" charset="0"/>
                <a:cs typeface="Arial" panose="020B0604020202020204" pitchFamily="34" charset="0"/>
              </a:rPr>
              <a:t>“</a:t>
            </a:r>
            <a:r>
              <a:rPr lang="en-US">
                <a:solidFill>
                  <a:srgbClr val="000000"/>
                </a:solidFill>
                <a:effectLst/>
                <a:latin typeface="Arial" panose="020B0604020202020204" pitchFamily="34" charset="0"/>
                <a:cs typeface="Arial" panose="020B0604020202020204" pitchFamily="34" charset="0"/>
              </a:rPr>
              <a:t>The Defendant must be able to demonstrate that it has applied its Placements Policy properly: above, paragraph 56. In my judgment, that duty to demonstrate compliance with a published policy by way of a contemporaneous, reasoned decision, applies even when there is no statutory duty to give reasons.” </a:t>
            </a:r>
          </a:p>
          <a:p>
            <a:pPr marL="0" indent="0">
              <a:buNone/>
            </a:pPr>
            <a:endParaRPr lang="en-US" b="1" i="1">
              <a:solidFill>
                <a:srgbClr val="000000"/>
              </a:solidFill>
              <a:effectLst/>
              <a:latin typeface="Arial" panose="020B0604020202020204" pitchFamily="34" charset="0"/>
              <a:cs typeface="Arial" panose="020B0604020202020204" pitchFamily="34" charset="0"/>
            </a:endParaRPr>
          </a:p>
          <a:p>
            <a:pPr marL="0" indent="0">
              <a:buNone/>
            </a:pPr>
            <a:r>
              <a:rPr lang="en-US" b="1" i="1">
                <a:solidFill>
                  <a:srgbClr val="000000"/>
                </a:solidFill>
                <a:effectLst/>
                <a:latin typeface="Arial" panose="020B0604020202020204" pitchFamily="34" charset="0"/>
                <a:cs typeface="Arial" panose="020B0604020202020204" pitchFamily="34" charset="0"/>
              </a:rPr>
              <a:t>YR v Lambeth LBC </a:t>
            </a:r>
            <a:r>
              <a:rPr lang="en-US">
                <a:solidFill>
                  <a:srgbClr val="000000"/>
                </a:solidFill>
                <a:effectLst/>
                <a:latin typeface="Arial" panose="020B0604020202020204" pitchFamily="34" charset="0"/>
                <a:cs typeface="Arial" panose="020B0604020202020204" pitchFamily="34" charset="0"/>
              </a:rPr>
              <a:t> at 88(iii)</a:t>
            </a:r>
            <a:endParaRPr lang="en-US" b="1" i="1">
              <a:solidFill>
                <a:srgbClr val="000000"/>
              </a:solidFill>
              <a:effectLst/>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196362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Practice Points</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4" descr="A person smiling for a picture&#10;&#10;Description automatically generated">
            <a:extLst>
              <a:ext uri="{FF2B5EF4-FFF2-40B4-BE49-F238E27FC236}">
                <a16:creationId xmlns:a16="http://schemas.microsoft.com/office/drawing/2014/main" id="{C795D677-ED92-F8D0-32E2-A78F152E6BE9}"/>
              </a:ext>
            </a:extLst>
          </p:cNvPr>
          <p:cNvPicPr>
            <a:picLocks noChangeAspect="1"/>
          </p:cNvPicPr>
          <p:nvPr/>
        </p:nvPicPr>
        <p:blipFill>
          <a:blip r:embed="rId3"/>
          <a:stretch>
            <a:fillRect/>
          </a:stretch>
        </p:blipFill>
        <p:spPr>
          <a:xfrm>
            <a:off x="6302242" y="3799749"/>
            <a:ext cx="2157655" cy="2348477"/>
          </a:xfrm>
          <a:prstGeom prst="rect">
            <a:avLst/>
          </a:prstGeom>
        </p:spPr>
      </p:pic>
    </p:spTree>
    <p:extLst>
      <p:ext uri="{BB962C8B-B14F-4D97-AF65-F5344CB8AC3E}">
        <p14:creationId xmlns:p14="http://schemas.microsoft.com/office/powerpoint/2010/main" val="736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2425-58F6-8073-7E76-C3593330A977}"/>
              </a:ext>
            </a:extLst>
          </p:cNvPr>
          <p:cNvSpPr>
            <a:spLocks noGrp="1"/>
          </p:cNvSpPr>
          <p:nvPr>
            <p:ph type="title"/>
          </p:nvPr>
        </p:nvSpPr>
        <p:spPr/>
        <p:txBody>
          <a:bodyPr>
            <a:noAutofit/>
          </a:bodyPr>
          <a:lstStyle/>
          <a:p>
            <a:pPr algn="ctr"/>
            <a:r>
              <a:rPr lang="en-GB" sz="2400">
                <a:solidFill>
                  <a:srgbClr val="F05AA0"/>
                </a:solidFill>
              </a:rPr>
              <a:t>Remember </a:t>
            </a:r>
            <a:br>
              <a:rPr lang="en-GB" sz="2400">
                <a:solidFill>
                  <a:srgbClr val="F05AA0"/>
                </a:solidFill>
              </a:rPr>
            </a:br>
            <a:r>
              <a:rPr lang="en-GB" sz="2400">
                <a:solidFill>
                  <a:srgbClr val="F05AA0"/>
                </a:solidFill>
              </a:rPr>
              <a:t>...needs</a:t>
            </a:r>
            <a:endParaRPr lang="en-US" sz="2400">
              <a:solidFill>
                <a:srgbClr val="F05AA0"/>
              </a:solidFill>
            </a:endParaRPr>
          </a:p>
        </p:txBody>
      </p:sp>
      <p:sp>
        <p:nvSpPr>
          <p:cNvPr id="3" name="Content Placeholder 2">
            <a:extLst>
              <a:ext uri="{FF2B5EF4-FFF2-40B4-BE49-F238E27FC236}">
                <a16:creationId xmlns:a16="http://schemas.microsoft.com/office/drawing/2014/main" id="{F601B05F-EDCF-9D3A-9010-A63AE076D45A}"/>
              </a:ext>
            </a:extLst>
          </p:cNvPr>
          <p:cNvSpPr>
            <a:spLocks noGrp="1"/>
          </p:cNvSpPr>
          <p:nvPr>
            <p:ph sz="half" idx="1"/>
          </p:nvPr>
        </p:nvSpPr>
        <p:spPr>
          <a:xfrm>
            <a:off x="457199" y="1600200"/>
            <a:ext cx="8197303" cy="4525963"/>
          </a:xfrm>
        </p:spPr>
        <p:txBody>
          <a:bodyPr vert="horz" lIns="91440" tIns="45720" rIns="91440" bIns="45720" rtlCol="0" anchor="t">
            <a:noAutofit/>
          </a:bodyPr>
          <a:lstStyle/>
          <a:p>
            <a:r>
              <a:rPr lang="en-US" sz="1600">
                <a:solidFill>
                  <a:srgbClr val="000000"/>
                </a:solidFill>
              </a:rPr>
              <a:t>Approach the HNA from the right starting point.</a:t>
            </a:r>
            <a:endParaRPr lang="en-US"/>
          </a:p>
          <a:p>
            <a:pPr marL="0" indent="0">
              <a:buNone/>
            </a:pPr>
            <a:endParaRPr lang="en-US" sz="1600">
              <a:solidFill>
                <a:srgbClr val="000000"/>
              </a:solidFill>
            </a:endParaRPr>
          </a:p>
          <a:p>
            <a:r>
              <a:rPr lang="en-US" sz="1600">
                <a:solidFill>
                  <a:srgbClr val="000000"/>
                </a:solidFill>
              </a:rPr>
              <a:t>Applicant's needs vs. Applicant's wishes </a:t>
            </a:r>
            <a:r>
              <a:rPr lang="en-US" sz="1600" i="1">
                <a:solidFill>
                  <a:srgbClr val="000000"/>
                </a:solidFill>
              </a:rPr>
              <a:t>i.e. </a:t>
            </a:r>
            <a:r>
              <a:rPr lang="en-US" sz="1600">
                <a:solidFill>
                  <a:srgbClr val="000000"/>
                </a:solidFill>
              </a:rPr>
              <a:t>identify what is</a:t>
            </a:r>
            <a:r>
              <a:rPr lang="en-US" sz="1600" i="1">
                <a:solidFill>
                  <a:srgbClr val="000000"/>
                </a:solidFill>
              </a:rPr>
              <a:t> </a:t>
            </a:r>
            <a:r>
              <a:rPr lang="en-US" sz="1600">
                <a:solidFill>
                  <a:srgbClr val="000000"/>
                </a:solidFill>
              </a:rPr>
              <a:t>“needed” as distinct from what would be </a:t>
            </a:r>
            <a:r>
              <a:rPr lang="en-US" sz="1600">
                <a:solidFill>
                  <a:srgbClr val="000000"/>
                </a:solidFill>
                <a:effectLst/>
              </a:rPr>
              <a:t>“</a:t>
            </a:r>
            <a:r>
              <a:rPr lang="en-US" sz="1600">
                <a:solidFill>
                  <a:srgbClr val="000000"/>
                </a:solidFill>
              </a:rPr>
              <a:t>nice to have”.</a:t>
            </a:r>
            <a:endParaRPr lang="en-US"/>
          </a:p>
          <a:p>
            <a:pPr marL="0" indent="0">
              <a:buNone/>
            </a:pPr>
            <a:endParaRPr lang="en-US" sz="1600">
              <a:solidFill>
                <a:srgbClr val="000000"/>
              </a:solidFill>
            </a:endParaRPr>
          </a:p>
          <a:p>
            <a:r>
              <a:rPr lang="en-US" sz="1600">
                <a:solidFill>
                  <a:srgbClr val="000000"/>
                </a:solidFill>
              </a:rPr>
              <a:t>“</a:t>
            </a:r>
            <a:r>
              <a:rPr lang="en-US" sz="1600">
                <a:solidFill>
                  <a:srgbClr val="000000"/>
                </a:solidFill>
                <a:effectLst/>
              </a:rPr>
              <a:t>The assessment does not, in my judgment, have to deal with and set out every need that an applicant might possibly have. It should, however, set out the key needs: those that would provide the "nuts and bolts" for any offer of accommodation: c.f. </a:t>
            </a:r>
            <a:r>
              <a:rPr lang="en-US" sz="1600" i="1">
                <a:solidFill>
                  <a:srgbClr val="3D3D3D"/>
                </a:solidFill>
                <a:effectLst/>
              </a:rPr>
              <a:t>R (S) v. Waltham Forest LBC [2016] EWHC 1240 (Admin)</a:t>
            </a:r>
            <a:r>
              <a:rPr lang="en-US" sz="1600">
                <a:solidFill>
                  <a:srgbClr val="000000"/>
                </a:solidFill>
                <a:effectLst/>
              </a:rPr>
              <a:t> at [92].”</a:t>
            </a:r>
            <a:r>
              <a:rPr lang="en-US" sz="1600">
                <a:solidFill>
                  <a:srgbClr val="000000"/>
                </a:solidFill>
              </a:rPr>
              <a:t> </a:t>
            </a:r>
            <a:endParaRPr lang="en-US"/>
          </a:p>
          <a:p>
            <a:pPr marL="0" indent="0" algn="r">
              <a:buNone/>
            </a:pPr>
            <a:r>
              <a:rPr lang="en-US" sz="1400" b="1" i="1">
                <a:solidFill>
                  <a:srgbClr val="000000"/>
                </a:solidFill>
                <a:effectLst/>
              </a:rPr>
              <a:t>R(XY) v Haringey LBC </a:t>
            </a:r>
            <a:r>
              <a:rPr lang="en-US" sz="1400">
                <a:solidFill>
                  <a:srgbClr val="000000"/>
                </a:solidFill>
                <a:effectLst/>
              </a:rPr>
              <a:t>[2019] EWHC 2276 (Admin) at </a:t>
            </a:r>
            <a:r>
              <a:rPr lang="en-US" sz="1400">
                <a:solidFill>
                  <a:srgbClr val="000000"/>
                </a:solidFill>
              </a:rPr>
              <a:t>[</a:t>
            </a:r>
            <a:r>
              <a:rPr lang="en-US" sz="1400">
                <a:solidFill>
                  <a:srgbClr val="000000"/>
                </a:solidFill>
                <a:effectLst/>
              </a:rPr>
              <a:t>51</a:t>
            </a:r>
            <a:r>
              <a:rPr lang="en-US" sz="1400">
                <a:solidFill>
                  <a:srgbClr val="000000"/>
                </a:solidFill>
              </a:rPr>
              <a:t>],</a:t>
            </a:r>
            <a:r>
              <a:rPr lang="en-US" sz="1400">
                <a:solidFill>
                  <a:srgbClr val="000000"/>
                </a:solidFill>
                <a:effectLst/>
              </a:rPr>
              <a:t> DHCJ Clive Sheldon KC</a:t>
            </a:r>
            <a:endParaRPr lang="en-US"/>
          </a:p>
          <a:p>
            <a:endParaRPr lang="en-US" sz="1400">
              <a:solidFill>
                <a:srgbClr val="000000"/>
              </a:solidFill>
              <a:latin typeface="Arial" panose="020B0604020202020204" pitchFamily="34" charset="0"/>
              <a:cs typeface="Arial" panose="020B0604020202020204" pitchFamily="34" charset="0"/>
            </a:endParaRPr>
          </a:p>
          <a:p>
            <a:r>
              <a:rPr lang="en-US" sz="1600">
                <a:solidFill>
                  <a:srgbClr val="000000"/>
                </a:solidFill>
              </a:rPr>
              <a:t>Think about and ask material questions.</a:t>
            </a:r>
          </a:p>
          <a:p>
            <a:pPr marL="0" indent="0">
              <a:buNone/>
            </a:pPr>
            <a:endParaRPr lang="en-US" sz="1600">
              <a:solidFill>
                <a:srgbClr val="000000"/>
              </a:solidFill>
            </a:endParaRPr>
          </a:p>
          <a:p>
            <a:r>
              <a:rPr lang="en-US" sz="1600">
                <a:solidFill>
                  <a:srgbClr val="000000"/>
                </a:solidFill>
              </a:rPr>
              <a:t>Make any enquiries that may be relevant to needs.</a:t>
            </a:r>
            <a:endParaRPr lang="en-US" sz="1600">
              <a:solidFill>
                <a:srgbClr val="000000"/>
              </a:solidFill>
              <a:effectLst/>
              <a:latin typeface="Arial" panose="020B0604020202020204" pitchFamily="34" charset="0"/>
              <a:cs typeface="Arial" panose="020B0604020202020204" pitchFamily="34" charset="0"/>
            </a:endParaRPr>
          </a:p>
          <a:p>
            <a:pPr marL="0" indent="0">
              <a:buNone/>
            </a:pPr>
            <a:endParaRPr lang="en-US" sz="1600">
              <a:solidFill>
                <a:srgbClr val="000000"/>
              </a:solidFill>
            </a:endParaRPr>
          </a:p>
          <a:p>
            <a:r>
              <a:rPr lang="en-US" sz="1600">
                <a:solidFill>
                  <a:srgbClr val="000000"/>
                </a:solidFill>
              </a:rPr>
              <a:t>Don't just state the obvious.</a:t>
            </a:r>
            <a:endParaRPr lang="en-US" sz="1600">
              <a:solidFill>
                <a:srgbClr val="000000"/>
              </a:solidFill>
              <a:effectLst/>
              <a:latin typeface="Arial" panose="020B0604020202020204" pitchFamily="34" charset="0"/>
              <a:cs typeface="Arial" panose="020B0604020202020204" pitchFamily="34" charset="0"/>
            </a:endParaRPr>
          </a:p>
          <a:p>
            <a:pPr marL="0" indent="0">
              <a:buNone/>
            </a:pPr>
            <a:endParaRPr lang="en-US" sz="1600">
              <a:solidFill>
                <a:srgbClr val="000000"/>
              </a:solidFill>
              <a:latin typeface="Arial" panose="020B0604020202020204" pitchFamily="34" charset="0"/>
              <a:ea typeface="Source Sans Pro" panose="020B0503030403020204" pitchFamily="34" charset="0"/>
              <a:cs typeface="Arial" panose="020B0604020202020204" pitchFamily="34" charset="0"/>
            </a:endParaRPr>
          </a:p>
          <a:p>
            <a:endParaRPr lang="en-US" sz="1600">
              <a:solidFill>
                <a:srgbClr val="000000"/>
              </a:solidFill>
              <a:latin typeface="Arial" panose="020B0604020202020204" pitchFamily="34" charset="0"/>
              <a:ea typeface="Source Sans Pro" panose="020B0503030403020204" pitchFamily="34" charset="0"/>
              <a:cs typeface="Arial" panose="020B0604020202020204" pitchFamily="34" charset="0"/>
            </a:endParaRPr>
          </a:p>
          <a:p>
            <a:pPr marL="0" indent="0">
              <a:buNone/>
            </a:pPr>
            <a:endParaRPr lang="en-US" sz="1400">
              <a:solidFill>
                <a:srgbClr val="000000"/>
              </a:solidFill>
              <a:latin typeface="Arial" panose="020B0604020202020204" pitchFamily="34" charset="0"/>
              <a:ea typeface="Source Sans Pro" panose="020B0503030403020204" pitchFamily="34" charset="0"/>
              <a:cs typeface="Arial" panose="020B0604020202020204" pitchFamily="34" charset="0"/>
            </a:endParaRPr>
          </a:p>
          <a:p>
            <a:endParaRPr lang="en-US" sz="1400">
              <a:solidFill>
                <a:srgbClr val="000000"/>
              </a:solidFill>
              <a:latin typeface="Arial" panose="020B0604020202020204" pitchFamily="34" charset="0"/>
              <a:ea typeface="Source Sans Pro" panose="020B0503030403020204" pitchFamily="34" charset="0"/>
              <a:cs typeface="Arial" panose="020B0604020202020204" pitchFamily="34" charset="0"/>
            </a:endParaRPr>
          </a:p>
          <a:p>
            <a:endParaRPr lang="en-US" sz="140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6853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30D7-0248-3AC0-9E0E-D2F829496022}"/>
              </a:ext>
            </a:extLst>
          </p:cNvPr>
          <p:cNvSpPr>
            <a:spLocks noGrp="1"/>
          </p:cNvSpPr>
          <p:nvPr>
            <p:ph type="title"/>
          </p:nvPr>
        </p:nvSpPr>
        <p:spPr/>
        <p:txBody>
          <a:bodyPr>
            <a:normAutofit fontScale="90000"/>
          </a:bodyPr>
          <a:lstStyle/>
          <a:p>
            <a:pPr algn="ctr"/>
            <a:r>
              <a:rPr lang="en-GB" sz="2400" b="1">
                <a:solidFill>
                  <a:srgbClr val="F05AA0"/>
                </a:solidFill>
                <a:latin typeface="Arial"/>
              </a:rPr>
              <a:t>Remember</a:t>
            </a:r>
            <a:br>
              <a:rPr lang="en-GB" sz="2400">
                <a:solidFill>
                  <a:srgbClr val="F05AA0"/>
                </a:solidFill>
              </a:rPr>
            </a:br>
            <a:r>
              <a:rPr lang="en-GB" sz="2400">
                <a:solidFill>
                  <a:srgbClr val="F05AA0"/>
                </a:solidFill>
              </a:rPr>
              <a:t>...assessments</a:t>
            </a:r>
            <a:endParaRPr lang="en-GB" sz="2400"/>
          </a:p>
        </p:txBody>
      </p:sp>
      <p:sp>
        <p:nvSpPr>
          <p:cNvPr id="3" name="Content Placeholder 2">
            <a:extLst>
              <a:ext uri="{FF2B5EF4-FFF2-40B4-BE49-F238E27FC236}">
                <a16:creationId xmlns:a16="http://schemas.microsoft.com/office/drawing/2014/main" id="{E116C0AD-9E47-B717-5C24-2944E813A649}"/>
              </a:ext>
            </a:extLst>
          </p:cNvPr>
          <p:cNvSpPr>
            <a:spLocks noGrp="1"/>
          </p:cNvSpPr>
          <p:nvPr>
            <p:ph sz="half" idx="1"/>
          </p:nvPr>
        </p:nvSpPr>
        <p:spPr>
          <a:xfrm>
            <a:off x="457200" y="1600200"/>
            <a:ext cx="8232828" cy="4874674"/>
          </a:xfrm>
        </p:spPr>
        <p:txBody>
          <a:bodyPr vert="horz" lIns="91440" tIns="45720" rIns="91440" bIns="45720" rtlCol="0" anchor="t">
            <a:normAutofit/>
          </a:bodyPr>
          <a:lstStyle/>
          <a:p>
            <a:r>
              <a:rPr lang="en-US" sz="1400">
                <a:solidFill>
                  <a:srgbClr val="000000"/>
                </a:solidFill>
              </a:rPr>
              <a:t>Assessment does not need to be in one document: </a:t>
            </a:r>
            <a:r>
              <a:rPr lang="en-US" sz="1400" b="1" i="1">
                <a:solidFill>
                  <a:srgbClr val="000000"/>
                </a:solidFill>
              </a:rPr>
              <a:t>XY v Haringey </a:t>
            </a:r>
            <a:r>
              <a:rPr lang="en-US" sz="1400">
                <a:solidFill>
                  <a:srgbClr val="000000"/>
                </a:solidFill>
              </a:rPr>
              <a:t>at [54]</a:t>
            </a:r>
          </a:p>
          <a:p>
            <a:endParaRPr lang="en-US" sz="1400">
              <a:solidFill>
                <a:srgbClr val="000000"/>
              </a:solidFill>
            </a:endParaRPr>
          </a:p>
          <a:p>
            <a:r>
              <a:rPr lang="en-US" sz="1400">
                <a:solidFill>
                  <a:srgbClr val="000000"/>
                </a:solidFill>
              </a:rPr>
              <a:t>Assessment may be included with PHP – a flawed assessment may = a flawed plan: </a:t>
            </a:r>
            <a:r>
              <a:rPr lang="en-US" sz="1400" b="1" i="1">
                <a:solidFill>
                  <a:srgbClr val="000000"/>
                </a:solidFill>
              </a:rPr>
              <a:t>R(YR) v Lambeth LBC </a:t>
            </a:r>
            <a:r>
              <a:rPr lang="en-US" sz="1400">
                <a:solidFill>
                  <a:srgbClr val="000000"/>
                </a:solidFill>
              </a:rPr>
              <a:t> [2023] H.L.R. 16 at 89.</a:t>
            </a:r>
          </a:p>
          <a:p>
            <a:endParaRPr lang="en-US" sz="1400">
              <a:solidFill>
                <a:srgbClr val="000000"/>
              </a:solidFill>
            </a:endParaRPr>
          </a:p>
          <a:p>
            <a:r>
              <a:rPr lang="en-US" sz="1400">
                <a:solidFill>
                  <a:srgbClr val="000000"/>
                </a:solidFill>
              </a:rPr>
              <a:t>Notify the applicant of the assessment – section 189A(3).</a:t>
            </a:r>
          </a:p>
          <a:p>
            <a:endParaRPr lang="en-US" sz="1400">
              <a:solidFill>
                <a:srgbClr val="000000"/>
              </a:solidFill>
            </a:endParaRPr>
          </a:p>
          <a:p>
            <a:r>
              <a:rPr lang="en-US" sz="1400">
                <a:solidFill>
                  <a:srgbClr val="000000"/>
                </a:solidFill>
              </a:rPr>
              <a:t>The assessment requirement continues until any Part 7 duty ends – section 189A(9)(10).</a:t>
            </a:r>
          </a:p>
          <a:p>
            <a:endParaRPr lang="en-US" sz="1400">
              <a:solidFill>
                <a:srgbClr val="000000"/>
              </a:solidFill>
            </a:endParaRPr>
          </a:p>
          <a:p>
            <a:r>
              <a:rPr lang="en-US" sz="1400">
                <a:solidFill>
                  <a:srgbClr val="000000"/>
                </a:solidFill>
              </a:rPr>
              <a:t>Be clear:</a:t>
            </a:r>
          </a:p>
          <a:p>
            <a:pPr lvl="1"/>
            <a:r>
              <a:rPr lang="en-US" sz="1400">
                <a:solidFill>
                  <a:srgbClr val="000000"/>
                </a:solidFill>
              </a:rPr>
              <a:t>The key is whether the assessment is “sufficiently clear as for it to be obvious to the "reasonable and sensible housing officer" what exactly is needed for the Claimant and his family” </a:t>
            </a:r>
            <a:endParaRPr lang="en-US"/>
          </a:p>
          <a:p>
            <a:pPr marL="457200" lvl="1" indent="0" algn="r">
              <a:buNone/>
            </a:pPr>
            <a:r>
              <a:rPr lang="en-US" sz="1400" b="1" i="1"/>
              <a:t>R(ZK) v Havering LBC </a:t>
            </a:r>
            <a:r>
              <a:rPr lang="en-US" sz="1400"/>
              <a:t>[2022] H.L.R. 47 at 45 (and see 46 and </a:t>
            </a:r>
            <a:r>
              <a:rPr lang="en-US" sz="1400" b="1" i="1"/>
              <a:t>XY v Haringey </a:t>
            </a:r>
            <a:r>
              <a:rPr lang="en-US" sz="1400"/>
              <a:t>at 62).</a:t>
            </a:r>
            <a:endParaRPr lang="en-US"/>
          </a:p>
          <a:p>
            <a:endParaRPr lang="en-US" sz="1400">
              <a:solidFill>
                <a:srgbClr val="000000"/>
              </a:solidFill>
            </a:endParaRPr>
          </a:p>
          <a:p>
            <a:r>
              <a:rPr lang="en-US" sz="1400">
                <a:solidFill>
                  <a:srgbClr val="000000"/>
                </a:solidFill>
              </a:rPr>
              <a:t>Be careful if using a template. </a:t>
            </a:r>
            <a:endParaRPr lang="en-GB"/>
          </a:p>
          <a:p>
            <a:pPr marL="0" indent="0">
              <a:buNone/>
            </a:pPr>
            <a:endParaRPr lang="en-US" sz="1400">
              <a:solidFill>
                <a:srgbClr val="000000"/>
              </a:solidFill>
            </a:endParaRPr>
          </a:p>
          <a:p>
            <a:r>
              <a:rPr lang="en-US" sz="1400">
                <a:solidFill>
                  <a:schemeClr val="tx1"/>
                </a:solidFill>
              </a:rPr>
              <a:t>Keep under review and update.</a:t>
            </a:r>
          </a:p>
        </p:txBody>
      </p:sp>
    </p:spTree>
    <p:extLst>
      <p:ext uri="{BB962C8B-B14F-4D97-AF65-F5344CB8AC3E}">
        <p14:creationId xmlns:p14="http://schemas.microsoft.com/office/powerpoint/2010/main" val="156634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2425-58F6-8073-7E76-C3593330A977}"/>
              </a:ext>
            </a:extLst>
          </p:cNvPr>
          <p:cNvSpPr>
            <a:spLocks noGrp="1"/>
          </p:cNvSpPr>
          <p:nvPr>
            <p:ph type="title"/>
          </p:nvPr>
        </p:nvSpPr>
        <p:spPr>
          <a:xfrm>
            <a:off x="476573" y="381000"/>
            <a:ext cx="7543800" cy="762000"/>
          </a:xfrm>
        </p:spPr>
        <p:txBody>
          <a:bodyPr>
            <a:noAutofit/>
          </a:bodyPr>
          <a:lstStyle/>
          <a:p>
            <a:pPr algn="ctr"/>
            <a:r>
              <a:rPr lang="en-GB" sz="2200">
                <a:solidFill>
                  <a:srgbClr val="F05AA0"/>
                </a:solidFill>
              </a:rPr>
              <a:t>Remember … reasons</a:t>
            </a:r>
            <a:br>
              <a:rPr lang="en-GB" sz="2200"/>
            </a:br>
            <a:r>
              <a:rPr lang="en-US" sz="1600" b="1" i="1">
                <a:solidFill>
                  <a:srgbClr val="F05AA0"/>
                </a:solidFill>
                <a:effectLst/>
              </a:rPr>
              <a:t>R(YR) v Lambeth LBC</a:t>
            </a:r>
            <a:r>
              <a:rPr lang="en-US" sz="1600" i="1">
                <a:solidFill>
                  <a:srgbClr val="F05AA0"/>
                </a:solidFill>
              </a:rPr>
              <a:t> </a:t>
            </a:r>
            <a:r>
              <a:rPr lang="en-US" sz="1600" b="1">
                <a:solidFill>
                  <a:srgbClr val="F05AA0"/>
                </a:solidFill>
                <a:effectLst/>
              </a:rPr>
              <a:t> </a:t>
            </a:r>
            <a:r>
              <a:rPr lang="en-US" sz="1600">
                <a:solidFill>
                  <a:srgbClr val="F05AA0"/>
                </a:solidFill>
                <a:effectLst/>
              </a:rPr>
              <a:t>[2023] H.L.R. 16 at </a:t>
            </a:r>
            <a:r>
              <a:rPr lang="en-US" sz="1600">
                <a:solidFill>
                  <a:srgbClr val="F05AA0"/>
                </a:solidFill>
              </a:rPr>
              <a:t>[</a:t>
            </a:r>
            <a:r>
              <a:rPr lang="en-US" sz="1600">
                <a:solidFill>
                  <a:srgbClr val="F05AA0"/>
                </a:solidFill>
                <a:effectLst/>
              </a:rPr>
              <a:t>88</a:t>
            </a:r>
            <a:r>
              <a:rPr lang="en-US" sz="1600">
                <a:solidFill>
                  <a:srgbClr val="F05AA0"/>
                </a:solidFill>
              </a:rPr>
              <a:t>]</a:t>
            </a:r>
          </a:p>
        </p:txBody>
      </p:sp>
      <p:sp>
        <p:nvSpPr>
          <p:cNvPr id="3" name="Content Placeholder 2">
            <a:extLst>
              <a:ext uri="{FF2B5EF4-FFF2-40B4-BE49-F238E27FC236}">
                <a16:creationId xmlns:a16="http://schemas.microsoft.com/office/drawing/2014/main" id="{F601B05F-EDCF-9D3A-9010-A63AE076D45A}"/>
              </a:ext>
            </a:extLst>
          </p:cNvPr>
          <p:cNvSpPr>
            <a:spLocks noGrp="1"/>
          </p:cNvSpPr>
          <p:nvPr>
            <p:ph sz="half" idx="1"/>
          </p:nvPr>
        </p:nvSpPr>
        <p:spPr>
          <a:xfrm>
            <a:off x="457199" y="1600200"/>
            <a:ext cx="8197303" cy="4525963"/>
          </a:xfrm>
        </p:spPr>
        <p:txBody>
          <a:bodyPr vert="horz" lIns="91440" tIns="45720" rIns="91440" bIns="45720" rtlCol="0" anchor="t">
            <a:noAutofit/>
          </a:bodyPr>
          <a:lstStyle/>
          <a:p>
            <a:endParaRPr lang="en-US" sz="1400">
              <a:solidFill>
                <a:srgbClr val="000000"/>
              </a:solidFill>
              <a:effectLst/>
              <a:latin typeface="Arial" panose="020B0604020202020204" pitchFamily="34" charset="0"/>
              <a:cs typeface="Arial" panose="020B0604020202020204" pitchFamily="34" charset="0"/>
            </a:endParaRPr>
          </a:p>
          <a:p>
            <a:pPr marL="0" indent="0">
              <a:buNone/>
            </a:pPr>
            <a:r>
              <a:rPr lang="en-US" sz="1800">
                <a:solidFill>
                  <a:srgbClr val="000000"/>
                </a:solidFill>
                <a:effectLst/>
              </a:rPr>
              <a:t>“Third, the s.189A housing assessment and plan were </a:t>
            </a:r>
            <a:r>
              <a:rPr lang="en-US" sz="1800">
                <a:solidFill>
                  <a:srgbClr val="F05AA0"/>
                </a:solidFill>
                <a:effectLst/>
              </a:rPr>
              <a:t>inadequately evidenced and reasoned</a:t>
            </a:r>
            <a:r>
              <a:rPr lang="en-US" sz="1800">
                <a:solidFill>
                  <a:srgbClr val="000000"/>
                </a:solidFill>
                <a:effectLst/>
              </a:rPr>
              <a:t> to demonstrate that the Defendant had regard to the statutory relevant factors and other matters set out at paragraph 65, above, even applying a 'benevolent' rather than 'an overly technical' or 'nit-picking' approach to the construction of those documents. I do not consider it appropriate for me to infer that the Defendant had regard to those matters, for the reasons given by Baroness Hale in </a:t>
            </a:r>
            <a:r>
              <a:rPr lang="en-US" sz="1800" i="1" err="1">
                <a:solidFill>
                  <a:srgbClr val="3D3D3D"/>
                </a:solidFill>
                <a:effectLst/>
              </a:rPr>
              <a:t>Nzolameso</a:t>
            </a:r>
            <a:r>
              <a:rPr lang="en-US" sz="1800">
                <a:solidFill>
                  <a:srgbClr val="000000"/>
                </a:solidFill>
                <a:effectLst/>
              </a:rPr>
              <a:t>, [31-35]: above, paragraph 52.ii). I accept the Defendant’s argument that Baroness Hale’s observations as to reasons in </a:t>
            </a:r>
            <a:r>
              <a:rPr lang="en-US" sz="1800" i="1" err="1">
                <a:solidFill>
                  <a:srgbClr val="3D3D3D"/>
                </a:solidFill>
                <a:effectLst/>
              </a:rPr>
              <a:t>Nzolameso</a:t>
            </a:r>
            <a:r>
              <a:rPr lang="en-US" sz="1800">
                <a:solidFill>
                  <a:srgbClr val="000000"/>
                </a:solidFill>
                <a:effectLst/>
              </a:rPr>
              <a:t> [31-35] were made in the context of a statutory duty to give reasons in s</a:t>
            </a:r>
            <a:r>
              <a:rPr lang="en-US" sz="1800">
                <a:solidFill>
                  <a:srgbClr val="000000"/>
                </a:solidFill>
              </a:rPr>
              <a:t>.</a:t>
            </a:r>
            <a:r>
              <a:rPr lang="en-US" sz="1800">
                <a:solidFill>
                  <a:srgbClr val="000000"/>
                </a:solidFill>
                <a:effectLst/>
              </a:rPr>
              <a:t>203(4). I also accept that there is neither a statutory nor a common law duty to give reasons as to the suitability of accommodation provided under s.188(1</a:t>
            </a:r>
            <a:r>
              <a:rPr lang="en-US" sz="1800">
                <a:solidFill>
                  <a:srgbClr val="000000"/>
                </a:solidFill>
              </a:rPr>
              <a:t>),</a:t>
            </a:r>
            <a:r>
              <a:rPr lang="en-US" sz="1800">
                <a:solidFill>
                  <a:srgbClr val="000000"/>
                </a:solidFill>
                <a:effectLst/>
              </a:rPr>
              <a:t> applying </a:t>
            </a:r>
            <a:r>
              <a:rPr lang="en-US" sz="1800" i="1">
                <a:solidFill>
                  <a:srgbClr val="3D3D3D"/>
                </a:solidFill>
                <a:effectLst/>
              </a:rPr>
              <a:t>Akhtar</a:t>
            </a:r>
            <a:r>
              <a:rPr lang="en-US" sz="1800">
                <a:solidFill>
                  <a:srgbClr val="000000"/>
                </a:solidFill>
                <a:effectLst/>
              </a:rPr>
              <a:t> and </a:t>
            </a:r>
            <a:r>
              <a:rPr lang="en-US" sz="1800" i="1" err="1">
                <a:solidFill>
                  <a:srgbClr val="3D3D3D"/>
                </a:solidFill>
                <a:effectLst/>
              </a:rPr>
              <a:t>Alibkhiet</a:t>
            </a:r>
            <a:r>
              <a:rPr lang="en-US" sz="1800">
                <a:solidFill>
                  <a:srgbClr val="000000"/>
                </a:solidFill>
                <a:effectLst/>
              </a:rPr>
              <a:t>: above, paragraph 58. However, the latter cases are to be distinguished, and </a:t>
            </a:r>
            <a:r>
              <a:rPr lang="en-US" sz="1800" i="1" err="1">
                <a:solidFill>
                  <a:srgbClr val="3D3D3D"/>
                </a:solidFill>
                <a:effectLst/>
              </a:rPr>
              <a:t>Nzolameso</a:t>
            </a:r>
            <a:r>
              <a:rPr lang="en-US" sz="1800">
                <a:solidFill>
                  <a:srgbClr val="000000"/>
                </a:solidFill>
                <a:effectLst/>
              </a:rPr>
              <a:t> is relevant and persuasive…”</a:t>
            </a:r>
          </a:p>
          <a:p>
            <a:endParaRPr lang="en-US" sz="140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45011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762000"/>
          </a:xfrm>
        </p:spPr>
        <p:txBody>
          <a:bodyPr anchor="t">
            <a:normAutofit/>
          </a:bodyPr>
          <a:lstStyle/>
          <a:p>
            <a:pPr algn="ctr"/>
            <a:r>
              <a:rPr lang="en-GB">
                <a:solidFill>
                  <a:srgbClr val="F05AA0"/>
                </a:solidFill>
                <a:ea typeface="Cambria"/>
              </a:rPr>
              <a:t>Questions</a:t>
            </a:r>
          </a:p>
        </p:txBody>
      </p:sp>
      <p:pic>
        <p:nvPicPr>
          <p:cNvPr id="9" name="Picture 9" descr="A cartoon character leaning on a question mark&#10;&#10;Description automatically generated">
            <a:extLst>
              <a:ext uri="{FF2B5EF4-FFF2-40B4-BE49-F238E27FC236}">
                <a16:creationId xmlns:a16="http://schemas.microsoft.com/office/drawing/2014/main" id="{A9460E60-AEF5-68CE-2DBF-949B3D619C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77333" y="1815240"/>
            <a:ext cx="4167106" cy="4167106"/>
          </a:xfrm>
          <a:prstGeom prst="rect">
            <a:avLst/>
          </a:prstGeom>
        </p:spPr>
      </p:pic>
      <p:sp>
        <p:nvSpPr>
          <p:cNvPr id="10" name="TextBox 9">
            <a:extLst>
              <a:ext uri="{FF2B5EF4-FFF2-40B4-BE49-F238E27FC236}">
                <a16:creationId xmlns:a16="http://schemas.microsoft.com/office/drawing/2014/main" id="{CCFF4423-1FC7-7778-FDCB-553B7E0C37D5}"/>
              </a:ext>
            </a:extLst>
          </p:cNvPr>
          <p:cNvSpPr txBox="1"/>
          <p:nvPr/>
        </p:nvSpPr>
        <p:spPr>
          <a:xfrm>
            <a:off x="6435671" y="6437608"/>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a:t>
            </a:r>
            <a:r>
              <a:rPr lang="en-US"/>
              <a:t>.</a:t>
            </a:r>
          </a:p>
        </p:txBody>
      </p:sp>
    </p:spTree>
    <p:extLst>
      <p:ext uri="{BB962C8B-B14F-4D97-AF65-F5344CB8AC3E}">
        <p14:creationId xmlns:p14="http://schemas.microsoft.com/office/powerpoint/2010/main" val="208741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a:solidFill>
                  <a:srgbClr val="F05AA0"/>
                </a:solidFill>
                <a:ea typeface="Cambria"/>
              </a:rPr>
              <a:t>Cornerstone Books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02" y="1318258"/>
            <a:ext cx="2032000" cy="29141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0" y="1318728"/>
            <a:ext cx="2032000" cy="2914605"/>
          </a:xfrm>
          <a:prstGeom prst="rect">
            <a:avLst/>
          </a:prstGeom>
        </p:spPr>
      </p:pic>
      <p:pic>
        <p:nvPicPr>
          <p:cNvPr id="3" name="Picture 4">
            <a:extLst>
              <a:ext uri="{FF2B5EF4-FFF2-40B4-BE49-F238E27FC236}">
                <a16:creationId xmlns:a16="http://schemas.microsoft.com/office/drawing/2014/main" id="{F20F30AA-06ED-2D77-C515-B225DD7FC003}"/>
              </a:ext>
            </a:extLst>
          </p:cNvPr>
          <p:cNvPicPr>
            <a:picLocks noChangeAspect="1"/>
          </p:cNvPicPr>
          <p:nvPr/>
        </p:nvPicPr>
        <p:blipFill>
          <a:blip r:embed="rId5"/>
          <a:stretch>
            <a:fillRect/>
          </a:stretch>
        </p:blipFill>
        <p:spPr>
          <a:xfrm>
            <a:off x="4453996" y="1318258"/>
            <a:ext cx="2091389" cy="2914135"/>
          </a:xfrm>
          <a:prstGeom prst="rect">
            <a:avLst/>
          </a:prstGeom>
        </p:spPr>
      </p:pic>
      <p:pic>
        <p:nvPicPr>
          <p:cNvPr id="9" name="Picture 8">
            <a:extLst>
              <a:ext uri="{FF2B5EF4-FFF2-40B4-BE49-F238E27FC236}">
                <a16:creationId xmlns:a16="http://schemas.microsoft.com/office/drawing/2014/main" id="{B78A887F-BB5A-43DB-8027-D12A8EDA4ED0}"/>
              </a:ext>
            </a:extLst>
          </p:cNvPr>
          <p:cNvPicPr>
            <a:picLocks noChangeAspect="1"/>
          </p:cNvPicPr>
          <p:nvPr/>
        </p:nvPicPr>
        <p:blipFill>
          <a:blip r:embed="rId6"/>
          <a:stretch>
            <a:fillRect/>
          </a:stretch>
        </p:blipFill>
        <p:spPr>
          <a:xfrm>
            <a:off x="559715" y="4290831"/>
            <a:ext cx="2149906" cy="2495939"/>
          </a:xfrm>
          <a:prstGeom prst="rect">
            <a:avLst/>
          </a:prstGeom>
        </p:spPr>
      </p:pic>
      <p:pic>
        <p:nvPicPr>
          <p:cNvPr id="4" name="Picture 4">
            <a:extLst>
              <a:ext uri="{FF2B5EF4-FFF2-40B4-BE49-F238E27FC236}">
                <a16:creationId xmlns:a16="http://schemas.microsoft.com/office/drawing/2014/main" id="{D06235B1-C9C2-2448-7BCC-910861ECDA28}"/>
              </a:ext>
            </a:extLst>
          </p:cNvPr>
          <p:cNvPicPr>
            <a:picLocks noChangeAspect="1"/>
          </p:cNvPicPr>
          <p:nvPr/>
        </p:nvPicPr>
        <p:blipFill>
          <a:blip r:embed="rId7"/>
          <a:stretch>
            <a:fillRect/>
          </a:stretch>
        </p:blipFill>
        <p:spPr>
          <a:xfrm>
            <a:off x="2319078" y="1319198"/>
            <a:ext cx="2032000" cy="2914135"/>
          </a:xfrm>
          <a:prstGeom prst="rect">
            <a:avLst/>
          </a:prstGeom>
        </p:spPr>
      </p:pic>
      <p:pic>
        <p:nvPicPr>
          <p:cNvPr id="5" name="Picture 7">
            <a:extLst>
              <a:ext uri="{FF2B5EF4-FFF2-40B4-BE49-F238E27FC236}">
                <a16:creationId xmlns:a16="http://schemas.microsoft.com/office/drawing/2014/main" id="{13BDB2EF-9669-80AF-6EC9-4443492D8774}"/>
              </a:ext>
            </a:extLst>
          </p:cNvPr>
          <p:cNvPicPr>
            <a:picLocks noChangeAspect="1"/>
          </p:cNvPicPr>
          <p:nvPr/>
        </p:nvPicPr>
        <p:blipFill>
          <a:blip r:embed="rId8"/>
          <a:stretch>
            <a:fillRect/>
          </a:stretch>
        </p:blipFill>
        <p:spPr>
          <a:xfrm>
            <a:off x="6256383" y="4278041"/>
            <a:ext cx="2149906" cy="2508729"/>
          </a:xfrm>
          <a:prstGeom prst="rect">
            <a:avLst/>
          </a:prstGeom>
        </p:spPr>
      </p:pic>
      <p:pic>
        <p:nvPicPr>
          <p:cNvPr id="8" name="Picture 9">
            <a:extLst>
              <a:ext uri="{FF2B5EF4-FFF2-40B4-BE49-F238E27FC236}">
                <a16:creationId xmlns:a16="http://schemas.microsoft.com/office/drawing/2014/main" id="{F8223416-584B-62DB-640B-E014BBF8864B}"/>
              </a:ext>
            </a:extLst>
          </p:cNvPr>
          <p:cNvPicPr>
            <a:picLocks noChangeAspect="1"/>
          </p:cNvPicPr>
          <p:nvPr/>
        </p:nvPicPr>
        <p:blipFill>
          <a:blip r:embed="rId9"/>
          <a:stretch>
            <a:fillRect/>
          </a:stretch>
        </p:blipFill>
        <p:spPr>
          <a:xfrm>
            <a:off x="3658609" y="4290831"/>
            <a:ext cx="1707351" cy="2495939"/>
          </a:xfrm>
          <a:prstGeom prst="rect">
            <a:avLst/>
          </a:prstGeom>
        </p:spPr>
      </p:pic>
    </p:spTree>
    <p:extLst>
      <p:ext uri="{BB962C8B-B14F-4D97-AF65-F5344CB8AC3E}">
        <p14:creationId xmlns:p14="http://schemas.microsoft.com/office/powerpoint/2010/main" val="120507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900">
                <a:solidFill>
                  <a:srgbClr val="F05AA0"/>
                </a:solidFill>
              </a:rPr>
              <a:t>AGENDA</a:t>
            </a:r>
            <a:endParaRPr lang="en-GB">
              <a:solidFill>
                <a:srgbClr val="ED83ED"/>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BC4598D-496D-3ADB-6AF4-6F0CE30B63A8}"/>
              </a:ext>
            </a:extLst>
          </p:cNvPr>
          <p:cNvSpPr>
            <a:spLocks noGrp="1"/>
          </p:cNvSpPr>
          <p:nvPr>
            <p:ph type="body" idx="1"/>
          </p:nvPr>
        </p:nvSpPr>
        <p:spPr/>
        <p:txBody>
          <a:bodyPr>
            <a:normAutofit/>
          </a:bodyPr>
          <a:lstStyle/>
          <a:p>
            <a:r>
              <a:rPr lang="en-GB"/>
              <a:t>What are we covering?</a:t>
            </a:r>
            <a:endParaRPr lang="en-US"/>
          </a:p>
        </p:txBody>
      </p:sp>
      <p:sp>
        <p:nvSpPr>
          <p:cNvPr id="10" name="Text Placeholder 9">
            <a:extLst>
              <a:ext uri="{FF2B5EF4-FFF2-40B4-BE49-F238E27FC236}">
                <a16:creationId xmlns:a16="http://schemas.microsoft.com/office/drawing/2014/main" id="{0DAA6770-6827-4D48-49DF-4CFAE44327A6}"/>
              </a:ext>
            </a:extLst>
          </p:cNvPr>
          <p:cNvSpPr>
            <a:spLocks noGrp="1"/>
          </p:cNvSpPr>
          <p:nvPr>
            <p:ph sz="half" idx="2"/>
          </p:nvPr>
        </p:nvSpPr>
        <p:spPr/>
        <p:txBody>
          <a:bodyPr vert="horz" lIns="91440" tIns="45720" rIns="91440" bIns="45720" rtlCol="0" anchor="t">
            <a:noAutofit/>
          </a:bodyPr>
          <a:lstStyle/>
          <a:p>
            <a:pPr>
              <a:buFont typeface="+mj-lt"/>
              <a:buAutoNum type="arabicPeriod"/>
            </a:pPr>
            <a:endParaRPr lang="en-GB" sz="1800" b="0" i="0" u="none" strike="noStrike">
              <a:solidFill>
                <a:srgbClr val="000000"/>
              </a:solidFill>
              <a:effectLst/>
              <a:latin typeface="Garamond" panose="02020404030301010803" pitchFamily="18" charset="0"/>
            </a:endParaRPr>
          </a:p>
          <a:p>
            <a:pPr>
              <a:buFont typeface="+mj-lt"/>
              <a:buAutoNum type="arabicPeriod"/>
            </a:pPr>
            <a:r>
              <a:rPr lang="en-GB" sz="1800" b="0" i="0" u="none" strike="noStrike">
                <a:solidFill>
                  <a:srgbClr val="000000"/>
                </a:solidFill>
                <a:effectLst/>
                <a:latin typeface="Garamond"/>
              </a:rPr>
              <a:t>What is </a:t>
            </a:r>
            <a:r>
              <a:rPr lang="en-GB" sz="1800">
                <a:solidFill>
                  <a:srgbClr val="000000"/>
                </a:solidFill>
                <a:latin typeface="Garamond"/>
              </a:rPr>
              <a:t>a Housing Needs Assessment?</a:t>
            </a:r>
            <a:endParaRPr lang="en-GB" sz="1800" b="0" i="0" u="none" strike="noStrike">
              <a:solidFill>
                <a:srgbClr val="000000"/>
              </a:solidFill>
              <a:effectLst/>
              <a:latin typeface="Garamond"/>
            </a:endParaRPr>
          </a:p>
          <a:p>
            <a:pPr>
              <a:buFont typeface="+mj-lt"/>
              <a:buAutoNum type="arabicPeriod"/>
            </a:pPr>
            <a:endParaRPr lang="en-GB" sz="1800">
              <a:solidFill>
                <a:srgbClr val="000000"/>
              </a:solidFill>
              <a:latin typeface="Garamond" panose="02020404030301010803" pitchFamily="18" charset="0"/>
            </a:endParaRPr>
          </a:p>
          <a:p>
            <a:pPr>
              <a:buFont typeface="+mj-lt"/>
              <a:buAutoNum type="arabicPeriod"/>
            </a:pPr>
            <a:r>
              <a:rPr lang="en-GB" sz="1800">
                <a:solidFill>
                  <a:srgbClr val="000000"/>
                </a:solidFill>
                <a:latin typeface="Garamond"/>
              </a:rPr>
              <a:t>Common problem areas. </a:t>
            </a:r>
            <a:r>
              <a:rPr lang="en-GB" sz="1800" b="0" i="0" u="none" strike="noStrike">
                <a:solidFill>
                  <a:srgbClr val="000000"/>
                </a:solidFill>
                <a:effectLst/>
                <a:latin typeface="Garamond"/>
              </a:rPr>
              <a:t> </a:t>
            </a:r>
            <a:endParaRPr lang="en-GB" sz="1800" b="1">
              <a:solidFill>
                <a:srgbClr val="000000"/>
              </a:solidFill>
              <a:latin typeface="Garamond"/>
            </a:endParaRPr>
          </a:p>
          <a:p>
            <a:pPr>
              <a:buFont typeface="+mj-lt"/>
              <a:buAutoNum type="arabicPeriod"/>
            </a:pPr>
            <a:endParaRPr lang="en-GB" sz="1800" b="1" i="0" u="none" strike="noStrike">
              <a:solidFill>
                <a:srgbClr val="000000"/>
              </a:solidFill>
              <a:effectLst/>
              <a:latin typeface="Garamond" panose="02020404030301010803" pitchFamily="18" charset="0"/>
            </a:endParaRPr>
          </a:p>
          <a:p>
            <a:pPr>
              <a:buFont typeface="+mj-lt"/>
              <a:buAutoNum type="arabicPeriod"/>
            </a:pPr>
            <a:r>
              <a:rPr lang="en-GB" sz="1800">
                <a:solidFill>
                  <a:srgbClr val="000000"/>
                </a:solidFill>
                <a:latin typeface="Garamond"/>
              </a:rPr>
              <a:t>Practice points.</a:t>
            </a:r>
          </a:p>
          <a:p>
            <a:pPr>
              <a:buFont typeface="+mj-lt"/>
              <a:buAutoNum type="arabicPeriod"/>
            </a:pPr>
            <a:endParaRPr lang="en-GB" sz="1800" b="0" i="0" u="none" strike="noStrike">
              <a:solidFill>
                <a:srgbClr val="000000"/>
              </a:solidFill>
              <a:effectLst/>
              <a:latin typeface="Garamond"/>
            </a:endParaRPr>
          </a:p>
          <a:p>
            <a:pPr>
              <a:buFont typeface="+mj-lt"/>
              <a:buAutoNum type="arabicPeriod"/>
            </a:pPr>
            <a:r>
              <a:rPr lang="en-GB" sz="1800">
                <a:solidFill>
                  <a:srgbClr val="000000"/>
                </a:solidFill>
                <a:latin typeface="Garamond"/>
              </a:rPr>
              <a:t>Questions.</a:t>
            </a:r>
            <a:endParaRPr lang="en-GB" sz="1800" b="0" i="0" u="none" strike="noStrike">
              <a:solidFill>
                <a:srgbClr val="000000"/>
              </a:solidFill>
              <a:effectLst/>
              <a:latin typeface="Garamond" panose="02020404030301010803" pitchFamily="18" charset="0"/>
            </a:endParaRPr>
          </a:p>
          <a:p>
            <a:pPr>
              <a:lnSpc>
                <a:spcPct val="150000"/>
              </a:lnSpc>
            </a:pPr>
            <a:endParaRPr lang="en-GB"/>
          </a:p>
          <a:p>
            <a:pPr>
              <a:lnSpc>
                <a:spcPct val="150000"/>
              </a:lnSpc>
            </a:pPr>
            <a:endParaRPr lang="en-GB"/>
          </a:p>
          <a:p>
            <a:pPr>
              <a:lnSpc>
                <a:spcPct val="150000"/>
              </a:lnSpc>
            </a:pPr>
            <a:endParaRPr lang="en-GB"/>
          </a:p>
          <a:p>
            <a:pPr marL="0" indent="0">
              <a:lnSpc>
                <a:spcPct val="150000"/>
              </a:lnSpc>
              <a:buNone/>
            </a:pPr>
            <a:endParaRPr lang="en-GB"/>
          </a:p>
          <a:p>
            <a:pPr marL="0" indent="0">
              <a:lnSpc>
                <a:spcPct val="150000"/>
              </a:lnSpc>
              <a:buNone/>
            </a:pPr>
            <a:endParaRPr lang="en-GB" sz="1600" b="1" i="1" u="none" strike="noStrike">
              <a:solidFill>
                <a:srgbClr val="3D3D3D"/>
              </a:solidFill>
              <a:effectLst/>
              <a:latin typeface="Arial" panose="020B0604020202020204" pitchFamily="34" charset="0"/>
              <a:cs typeface="Arial" panose="020B0604020202020204" pitchFamily="34" charset="0"/>
            </a:endParaRPr>
          </a:p>
          <a:p>
            <a:pPr>
              <a:lnSpc>
                <a:spcPct val="150000"/>
              </a:lnSpc>
            </a:pPr>
            <a:endParaRPr lang="en-GB"/>
          </a:p>
        </p:txBody>
      </p:sp>
      <p:sp>
        <p:nvSpPr>
          <p:cNvPr id="11" name="Content Placeholder 10">
            <a:extLst>
              <a:ext uri="{FF2B5EF4-FFF2-40B4-BE49-F238E27FC236}">
                <a16:creationId xmlns:a16="http://schemas.microsoft.com/office/drawing/2014/main" id="{2A439FB1-0780-291F-08D5-F1C3C68C846F}"/>
              </a:ext>
            </a:extLst>
          </p:cNvPr>
          <p:cNvSpPr>
            <a:spLocks noGrp="1"/>
          </p:cNvSpPr>
          <p:nvPr>
            <p:ph sz="quarter" idx="4"/>
          </p:nvPr>
        </p:nvSpPr>
        <p:spPr/>
        <p:txBody>
          <a:bodyPr/>
          <a:lstStyle/>
          <a:p>
            <a:endParaRPr lang="en-GB"/>
          </a:p>
          <a:p>
            <a:endParaRPr lang="en-GB"/>
          </a:p>
          <a:p>
            <a:endParaRPr lang="en-GB"/>
          </a:p>
          <a:p>
            <a:endParaRPr lang="en-GB"/>
          </a:p>
          <a:p>
            <a:pPr marL="0" indent="0">
              <a:buNone/>
            </a:pPr>
            <a:r>
              <a:rPr lang="en-GB" b="1" u="sng">
                <a:solidFill>
                  <a:srgbClr val="F05AA0"/>
                </a:solidFill>
              </a:rPr>
              <a:t>Coming up</a:t>
            </a:r>
          </a:p>
          <a:p>
            <a:pPr marL="0" indent="0">
              <a:buNone/>
            </a:pPr>
            <a:endParaRPr lang="en-GB" b="1" u="sng"/>
          </a:p>
          <a:p>
            <a:pPr marL="0" indent="0">
              <a:buNone/>
            </a:pPr>
            <a:endParaRPr lang="en-US" b="1" u="sng"/>
          </a:p>
        </p:txBody>
      </p:sp>
      <p:pic>
        <p:nvPicPr>
          <p:cNvPr id="8" name="Picture 7" descr="A group of people posing for a photo&#10;&#10;Description automatically generated">
            <a:extLst>
              <a:ext uri="{FF2B5EF4-FFF2-40B4-BE49-F238E27FC236}">
                <a16:creationId xmlns:a16="http://schemas.microsoft.com/office/drawing/2014/main" id="{134FAB07-CD12-A313-E43F-E20E6CEA8F8D}"/>
              </a:ext>
            </a:extLst>
          </p:cNvPr>
          <p:cNvPicPr>
            <a:picLocks noChangeAspect="1"/>
          </p:cNvPicPr>
          <p:nvPr/>
        </p:nvPicPr>
        <p:blipFill>
          <a:blip r:embed="rId3"/>
          <a:stretch>
            <a:fillRect/>
          </a:stretch>
        </p:blipFill>
        <p:spPr>
          <a:xfrm>
            <a:off x="4776828" y="1225654"/>
            <a:ext cx="3297422" cy="2213328"/>
          </a:xfrm>
          <a:prstGeom prst="rect">
            <a:avLst/>
          </a:prstGeom>
        </p:spPr>
      </p:pic>
      <p:pic>
        <p:nvPicPr>
          <p:cNvPr id="12" name="Picture 12">
            <a:extLst>
              <a:ext uri="{FF2B5EF4-FFF2-40B4-BE49-F238E27FC236}">
                <a16:creationId xmlns:a16="http://schemas.microsoft.com/office/drawing/2014/main" id="{D6156DBB-B5EE-AB02-ECA4-F9EBB2BF339A}"/>
              </a:ext>
            </a:extLst>
          </p:cNvPr>
          <p:cNvPicPr>
            <a:picLocks noChangeAspect="1"/>
          </p:cNvPicPr>
          <p:nvPr/>
        </p:nvPicPr>
        <p:blipFill>
          <a:blip r:embed="rId4"/>
          <a:stretch>
            <a:fillRect/>
          </a:stretch>
        </p:blipFill>
        <p:spPr>
          <a:xfrm>
            <a:off x="4645024" y="4068652"/>
            <a:ext cx="4041775" cy="2057512"/>
          </a:xfrm>
          <a:prstGeom prst="rect">
            <a:avLst/>
          </a:prstGeom>
        </p:spPr>
      </p:pic>
    </p:spTree>
    <p:extLst>
      <p:ext uri="{BB962C8B-B14F-4D97-AF65-F5344CB8AC3E}">
        <p14:creationId xmlns:p14="http://schemas.microsoft.com/office/powerpoint/2010/main" val="408959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3648" y="454172"/>
            <a:ext cx="7283152" cy="5567116"/>
          </a:xfrm>
        </p:spPr>
        <p:txBody>
          <a:bodyPr>
            <a:normAutofit fontScale="90000"/>
          </a:bodyPr>
          <a:lstStyle/>
          <a:p>
            <a:br>
              <a:rPr lang="en-GB" sz="2000">
                <a:solidFill>
                  <a:srgbClr val="FF3399"/>
                </a:solidFill>
              </a:rPr>
            </a:br>
            <a:r>
              <a:rPr lang="en-GB" sz="2200">
                <a:solidFill>
                  <a:srgbClr val="FF3399"/>
                </a:solidFill>
                <a:ea typeface="Cambria"/>
              </a:rPr>
              <a:t>Contact details:</a:t>
            </a:r>
            <a:br>
              <a:rPr lang="en-GB" sz="2200">
                <a:ea typeface="Cambria" panose="02040503050406030204" pitchFamily="18" charset="0"/>
              </a:rPr>
            </a:br>
            <a:br>
              <a:rPr lang="en-GB" sz="2200">
                <a:ea typeface="Cambria" panose="02040503050406030204" pitchFamily="18" charset="0"/>
              </a:rPr>
            </a:br>
            <a:r>
              <a:rPr lang="en-GB" sz="2200">
                <a:solidFill>
                  <a:schemeClr val="bg1">
                    <a:lumMod val="85000"/>
                  </a:schemeClr>
                </a:solidFill>
                <a:ea typeface="Cambria"/>
              </a:rPr>
              <a:t>Cornerstone Barristers</a:t>
            </a:r>
            <a:br>
              <a:rPr lang="en-GB" sz="2200">
                <a:ea typeface="Cambria" panose="02040503050406030204" pitchFamily="18" charset="0"/>
              </a:rPr>
            </a:br>
            <a:r>
              <a:rPr lang="en-GB" sz="2200">
                <a:solidFill>
                  <a:schemeClr val="bg1">
                    <a:lumMod val="85000"/>
                  </a:schemeClr>
                </a:solidFill>
                <a:ea typeface="Cambria"/>
              </a:rPr>
              <a:t>2-3 Grays Inn Square</a:t>
            </a:r>
            <a:br>
              <a:rPr lang="en-GB" sz="2200">
                <a:ea typeface="Cambria" panose="02040503050406030204" pitchFamily="18" charset="0"/>
              </a:rPr>
            </a:br>
            <a:r>
              <a:rPr lang="en-GB" sz="2200">
                <a:solidFill>
                  <a:schemeClr val="bg1">
                    <a:lumMod val="85000"/>
                  </a:schemeClr>
                </a:solidFill>
                <a:ea typeface="Cambria"/>
              </a:rPr>
              <a:t>London</a:t>
            </a:r>
            <a:br>
              <a:rPr lang="en-GB" sz="2200">
                <a:ea typeface="Cambria" panose="02040503050406030204" pitchFamily="18" charset="0"/>
              </a:rPr>
            </a:br>
            <a:r>
              <a:rPr lang="en-GB" sz="2200">
                <a:solidFill>
                  <a:schemeClr val="bg1">
                    <a:lumMod val="85000"/>
                  </a:schemeClr>
                </a:solidFill>
                <a:ea typeface="Cambria"/>
              </a:rPr>
              <a:t>WC1R 5JH</a:t>
            </a:r>
            <a:br>
              <a:rPr lang="en-GB" sz="2200">
                <a:ea typeface="Cambria" panose="02040503050406030204" pitchFamily="18" charset="0"/>
              </a:rPr>
            </a:br>
            <a:br>
              <a:rPr lang="en-GB" sz="2200">
                <a:ea typeface="Cambria" panose="02040503050406030204" pitchFamily="18" charset="0"/>
              </a:rPr>
            </a:br>
            <a:r>
              <a:rPr lang="en-GB" sz="2200">
                <a:solidFill>
                  <a:schemeClr val="bg1">
                    <a:lumMod val="85000"/>
                  </a:schemeClr>
                </a:solidFill>
                <a:ea typeface="Cambria"/>
              </a:rPr>
              <a:t>Tel:			020 7242 4986</a:t>
            </a:r>
            <a:br>
              <a:rPr lang="en-GB" sz="2200">
                <a:ea typeface="Cambria" panose="02040503050406030204" pitchFamily="18" charset="0"/>
              </a:rPr>
            </a:br>
            <a:r>
              <a:rPr lang="en-GB" sz="2200">
                <a:solidFill>
                  <a:schemeClr val="bg1">
                    <a:lumMod val="85000"/>
                  </a:schemeClr>
                </a:solidFill>
                <a:ea typeface="Cambria"/>
              </a:rPr>
              <a:t>Fax:		020 3292 1966</a:t>
            </a:r>
            <a:br>
              <a:rPr lang="en-GB" sz="2200">
                <a:ea typeface="Cambria" panose="02040503050406030204" pitchFamily="18" charset="0"/>
              </a:rPr>
            </a:br>
            <a:br>
              <a:rPr lang="en-GB" sz="2200">
                <a:ea typeface="Cambria" panose="02040503050406030204" pitchFamily="18" charset="0"/>
              </a:rPr>
            </a:br>
            <a:r>
              <a:rPr lang="en-GB" sz="2400">
                <a:solidFill>
                  <a:schemeClr val="bg1">
                    <a:lumMod val="75000"/>
                  </a:schemeClr>
                </a:solidFill>
              </a:rPr>
              <a:t>Email:		</a:t>
            </a:r>
            <a:r>
              <a:rPr lang="en-GB" sz="2400" err="1">
                <a:solidFill>
                  <a:schemeClr val="bg1">
                    <a:lumMod val="75000"/>
                  </a:schemeClr>
                </a:solidFill>
              </a:rPr>
              <a:t>alane</a:t>
            </a:r>
            <a:r>
              <a:rPr lang="en-GB" sz="2400">
                <a:solidFill>
                  <a:schemeClr val="bg1">
                    <a:lumMod val="75000"/>
                  </a:schemeClr>
                </a:solidFill>
              </a:rPr>
              <a:t>@cornerstonebarristers.com</a:t>
            </a:r>
            <a:br>
              <a:rPr lang="en-GB" sz="2400"/>
            </a:br>
            <a:r>
              <a:rPr lang="en-GB" sz="2400">
                <a:solidFill>
                  <a:schemeClr val="bg1">
                    <a:lumMod val="75000"/>
                  </a:schemeClr>
                </a:solidFill>
              </a:rPr>
              <a:t>			</a:t>
            </a:r>
            <a:r>
              <a:rPr lang="en-GB" sz="2400" err="1">
                <a:solidFill>
                  <a:schemeClr val="bg1">
                    <a:lumMod val="75000"/>
                  </a:schemeClr>
                </a:solidFill>
              </a:rPr>
              <a:t>ssalmon</a:t>
            </a:r>
            <a:r>
              <a:rPr lang="en-GB" sz="2400">
                <a:solidFill>
                  <a:schemeClr val="bg1">
                    <a:lumMod val="75000"/>
                  </a:schemeClr>
                </a:solidFill>
              </a:rPr>
              <a:t>@cornerstonebarristers.com</a:t>
            </a:r>
            <a:br>
              <a:rPr lang="en-GB" sz="2400">
                <a:solidFill>
                  <a:schemeClr val="bg1">
                    <a:lumMod val="75000"/>
                  </a:schemeClr>
                </a:solidFill>
              </a:rPr>
            </a:br>
            <a:r>
              <a:rPr lang="en-GB" sz="2400">
                <a:solidFill>
                  <a:schemeClr val="bg1">
                    <a:lumMod val="75000"/>
                  </a:schemeClr>
                </a:solidFill>
              </a:rPr>
              <a:t>                  </a:t>
            </a:r>
            <a:r>
              <a:rPr lang="en-GB" sz="2400" err="1">
                <a:solidFill>
                  <a:schemeClr val="bg1">
                    <a:lumMod val="75000"/>
                  </a:schemeClr>
                </a:solidFill>
              </a:rPr>
              <a:t>toleary</a:t>
            </a:r>
            <a:r>
              <a:rPr lang="en-GB" sz="2400">
                <a:solidFill>
                  <a:schemeClr val="bg1">
                    <a:lumMod val="75000"/>
                  </a:schemeClr>
                </a:solidFill>
              </a:rPr>
              <a:t>@cornerstonebarristers.com</a:t>
            </a:r>
            <a:br>
              <a:rPr lang="en-GB" sz="2400"/>
            </a:br>
            <a:r>
              <a:rPr lang="en-GB" sz="2400">
                <a:solidFill>
                  <a:schemeClr val="bg1">
                    <a:lumMod val="75000"/>
                  </a:schemeClr>
                </a:solidFill>
              </a:rPr>
              <a:t>			</a:t>
            </a:r>
            <a:br>
              <a:rPr lang="en-GB" sz="2400"/>
            </a:br>
            <a:r>
              <a:rPr lang="en-GB" sz="2400">
                <a:solidFill>
                  <a:schemeClr val="bg1">
                    <a:lumMod val="75000"/>
                  </a:schemeClr>
                </a:solidFill>
              </a:rPr>
              <a:t>You can also contact our clerking team via clerks@cornerstonebarristers.com </a:t>
            </a:r>
            <a:br>
              <a:rPr lang="en-GB" sz="2400">
                <a:solidFill>
                  <a:schemeClr val="bg1">
                    <a:lumMod val="85000"/>
                  </a:schemeClr>
                </a:solidFill>
              </a:rPr>
            </a:br>
            <a:br>
              <a:rPr lang="en-GB" sz="2200">
                <a:latin typeface="Cambria" panose="02040503050406030204" pitchFamily="18" charset="0"/>
                <a:ea typeface="Cambria" panose="02040503050406030204" pitchFamily="18" charset="0"/>
              </a:rPr>
            </a:br>
            <a:br>
              <a:rPr lang="en-GB" sz="2000">
                <a:solidFill>
                  <a:schemeClr val="bg1">
                    <a:lumMod val="85000"/>
                  </a:schemeClr>
                </a:solidFill>
              </a:rPr>
            </a:br>
            <a:br>
              <a:rPr lang="en-GB" sz="2000">
                <a:solidFill>
                  <a:schemeClr val="bg1">
                    <a:lumMod val="85000"/>
                  </a:schemeClr>
                </a:solidFill>
              </a:rPr>
            </a:br>
            <a:br>
              <a:rPr lang="en-GB" sz="2000">
                <a:solidFill>
                  <a:schemeClr val="bg1">
                    <a:lumMod val="85000"/>
                  </a:schemeClr>
                </a:solidFill>
              </a:rPr>
            </a:br>
            <a:r>
              <a:rPr lang="en-GB" sz="2000">
                <a:solidFill>
                  <a:schemeClr val="bg1">
                    <a:lumMod val="85000"/>
                  </a:schemeClr>
                </a:solidFill>
              </a:rPr>
              <a:t>			</a:t>
            </a:r>
            <a:br>
              <a:rPr lang="en-GB" sz="2000">
                <a:solidFill>
                  <a:schemeClr val="bg1">
                    <a:lumMod val="85000"/>
                  </a:schemeClr>
                </a:solidFill>
              </a:rPr>
            </a:br>
            <a:r>
              <a:rPr lang="en-GB" sz="2000">
                <a:solidFill>
                  <a:schemeClr val="bg1">
                    <a:lumMod val="85000"/>
                  </a:schemeClr>
                </a:solidFill>
              </a:rPr>
              <a:t> </a:t>
            </a:r>
            <a:br>
              <a:rPr lang="en-GB" sz="2000"/>
            </a:br>
            <a:r>
              <a:rPr lang="en-GB" sz="2000"/>
              <a:t>		</a:t>
            </a:r>
            <a:br>
              <a:rPr lang="en-GB" sz="2000">
                <a:solidFill>
                  <a:schemeClr val="bg1">
                    <a:lumMod val="85000"/>
                  </a:schemeClr>
                </a:solidFill>
              </a:rPr>
            </a:br>
            <a:br>
              <a:rPr lang="en-GB" sz="2000">
                <a:solidFill>
                  <a:schemeClr val="bg1">
                    <a:lumMod val="85000"/>
                  </a:schemeClr>
                </a:solidFill>
              </a:rPr>
            </a:br>
            <a:br>
              <a:rPr lang="en-GB" sz="2000">
                <a:solidFill>
                  <a:schemeClr val="bg1">
                    <a:lumMod val="85000"/>
                  </a:schemeClr>
                </a:solidFill>
              </a:rPr>
            </a:br>
            <a:endParaRPr lang="en-GB" sz="200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13E98CF6-70BE-4358-AB97-DD1696A497A7}" type="slidenum">
              <a:rPr lang="en-US" altLang="en-US"/>
              <a:pPr>
                <a:defRPr/>
              </a:pPr>
              <a:t>20</a:t>
            </a:fld>
            <a:endParaRPr lang="en-US" altLang="en-US"/>
          </a:p>
        </p:txBody>
      </p:sp>
    </p:spTree>
    <p:extLst>
      <p:ext uri="{BB962C8B-B14F-4D97-AF65-F5344CB8AC3E}">
        <p14:creationId xmlns:p14="http://schemas.microsoft.com/office/powerpoint/2010/main" val="18898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rPr>
              <a:t>What is a housing needs </a:t>
            </a:r>
            <a:br>
              <a:rPr lang="en-GB">
                <a:latin typeface="Arial" panose="020B0604020202020204" pitchFamily="34" charset="0"/>
                <a:cs typeface="Arial" panose="020B0604020202020204" pitchFamily="34" charset="0"/>
              </a:rPr>
            </a:br>
            <a:r>
              <a:rPr lang="en-GB">
                <a:solidFill>
                  <a:srgbClr val="FFFFFF"/>
                </a:solidFill>
              </a:rPr>
              <a:t>assessment?</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5" descr="A person in a black suit&#10;&#10;Description automatically generated">
            <a:extLst>
              <a:ext uri="{FF2B5EF4-FFF2-40B4-BE49-F238E27FC236}">
                <a16:creationId xmlns:a16="http://schemas.microsoft.com/office/drawing/2014/main" id="{14823023-58A4-FD6B-6BEB-0AC779F2BDD0}"/>
              </a:ext>
            </a:extLst>
          </p:cNvPr>
          <p:cNvPicPr>
            <a:picLocks noChangeAspect="1"/>
          </p:cNvPicPr>
          <p:nvPr/>
        </p:nvPicPr>
        <p:blipFill>
          <a:blip r:embed="rId3"/>
          <a:stretch>
            <a:fillRect/>
          </a:stretch>
        </p:blipFill>
        <p:spPr>
          <a:xfrm>
            <a:off x="6310648" y="3806423"/>
            <a:ext cx="2315533" cy="2257425"/>
          </a:xfrm>
          <a:prstGeom prst="rect">
            <a:avLst/>
          </a:prstGeom>
        </p:spPr>
      </p:pic>
    </p:spTree>
    <p:extLst>
      <p:ext uri="{BB962C8B-B14F-4D97-AF65-F5344CB8AC3E}">
        <p14:creationId xmlns:p14="http://schemas.microsoft.com/office/powerpoint/2010/main" val="18080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B7AE-773D-B75B-57F1-F821DCBBC408}"/>
              </a:ext>
            </a:extLst>
          </p:cNvPr>
          <p:cNvSpPr>
            <a:spLocks noGrp="1"/>
          </p:cNvSpPr>
          <p:nvPr>
            <p:ph type="title"/>
          </p:nvPr>
        </p:nvSpPr>
        <p:spPr/>
        <p:txBody>
          <a:bodyPr>
            <a:normAutofit fontScale="90000"/>
          </a:bodyPr>
          <a:lstStyle/>
          <a:p>
            <a:pPr algn="ctr"/>
            <a:r>
              <a:rPr lang="en-GB">
                <a:solidFill>
                  <a:srgbClr val="F05AA0"/>
                </a:solidFill>
              </a:rPr>
              <a:t>Housing Needs Assessment</a:t>
            </a:r>
            <a:br>
              <a:rPr lang="en-GB">
                <a:solidFill>
                  <a:srgbClr val="F05AA0"/>
                </a:solidFill>
              </a:rPr>
            </a:br>
            <a:r>
              <a:rPr lang="en-GB" sz="1600">
                <a:solidFill>
                  <a:srgbClr val="F05AA0"/>
                </a:solidFill>
              </a:rPr>
              <a:t>3 April 2018</a:t>
            </a:r>
            <a:endParaRPr lang="en-US">
              <a:solidFill>
                <a:srgbClr val="F05AA0"/>
              </a:solidFill>
            </a:endParaRPr>
          </a:p>
        </p:txBody>
      </p:sp>
      <p:sp>
        <p:nvSpPr>
          <p:cNvPr id="3" name="Content Placeholder 2">
            <a:extLst>
              <a:ext uri="{FF2B5EF4-FFF2-40B4-BE49-F238E27FC236}">
                <a16:creationId xmlns:a16="http://schemas.microsoft.com/office/drawing/2014/main" id="{28DB2F9C-078B-B74C-8B01-B40836DD0522}"/>
              </a:ext>
            </a:extLst>
          </p:cNvPr>
          <p:cNvSpPr>
            <a:spLocks noGrp="1"/>
          </p:cNvSpPr>
          <p:nvPr>
            <p:ph sz="half" idx="1"/>
          </p:nvPr>
        </p:nvSpPr>
        <p:spPr>
          <a:xfrm>
            <a:off x="457200" y="1600200"/>
            <a:ext cx="8230946" cy="4525963"/>
          </a:xfrm>
        </p:spPr>
        <p:txBody>
          <a:bodyPr/>
          <a:lstStyle/>
          <a:p>
            <a:pPr algn="just"/>
            <a:r>
              <a:rPr lang="en-GB" dirty="0"/>
              <a:t>S.189A introduced by the Homelessness Reduction Act 2017, s.3</a:t>
            </a:r>
          </a:p>
          <a:p>
            <a:pPr algn="just"/>
            <a:endParaRPr lang="en-GB" dirty="0"/>
          </a:p>
          <a:p>
            <a:pPr algn="just"/>
            <a:r>
              <a:rPr lang="en-GB" dirty="0"/>
              <a:t>Same time as prevention &amp; relief duties</a:t>
            </a:r>
          </a:p>
          <a:p>
            <a:pPr algn="just"/>
            <a:endParaRPr lang="en-GB" dirty="0"/>
          </a:p>
          <a:p>
            <a:pPr algn="just"/>
            <a:r>
              <a:rPr lang="en-GB" dirty="0"/>
              <a:t>Linked especially with Personalised Housing Plans</a:t>
            </a:r>
          </a:p>
          <a:p>
            <a:pPr algn="just"/>
            <a:endParaRPr lang="en-GB" dirty="0"/>
          </a:p>
          <a:p>
            <a:pPr algn="just"/>
            <a:r>
              <a:rPr lang="en-GB" dirty="0"/>
              <a:t>Pre-2018 requirement for an HNA for the intentionally homeless </a:t>
            </a:r>
          </a:p>
          <a:p>
            <a:pPr algn="just"/>
            <a:endParaRPr lang="en-GB" dirty="0"/>
          </a:p>
          <a:p>
            <a:pPr algn="just"/>
            <a:r>
              <a:rPr lang="en-GB" dirty="0"/>
              <a:t>Assessment must be notified to the applicant in writing: s.189A(3)</a:t>
            </a:r>
          </a:p>
          <a:p>
            <a:pPr algn="just"/>
            <a:endParaRPr lang="en-GB" dirty="0"/>
          </a:p>
          <a:p>
            <a:pPr algn="just"/>
            <a:r>
              <a:rPr lang="en-GB" dirty="0"/>
              <a:t>Overlap with suitability challenges</a:t>
            </a:r>
            <a:endParaRPr lang="en-US" dirty="0"/>
          </a:p>
        </p:txBody>
      </p:sp>
    </p:spTree>
    <p:extLst>
      <p:ext uri="{BB962C8B-B14F-4D97-AF65-F5344CB8AC3E}">
        <p14:creationId xmlns:p14="http://schemas.microsoft.com/office/powerpoint/2010/main" val="349513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a:solidFill>
                  <a:srgbClr val="F05AA0"/>
                </a:solidFill>
                <a:latin typeface="Arial" panose="020B0604020202020204" pitchFamily="34" charset="0"/>
                <a:cs typeface="Arial" panose="020B0604020202020204" pitchFamily="34" charset="0"/>
              </a:rPr>
              <a:t>Housing Act 1996</a:t>
            </a:r>
            <a:br>
              <a:rPr lang="en-GB" sz="2900">
                <a:solidFill>
                  <a:srgbClr val="F05AA0"/>
                </a:solidFill>
                <a:latin typeface="Arial" panose="020B0604020202020204" pitchFamily="34" charset="0"/>
                <a:cs typeface="Arial" panose="020B0604020202020204" pitchFamily="34" charset="0"/>
              </a:rPr>
            </a:br>
            <a:r>
              <a:rPr lang="en-GB" sz="1800">
                <a:solidFill>
                  <a:srgbClr val="F05AA0"/>
                </a:solidFill>
                <a:latin typeface="Arial" panose="020B0604020202020204" pitchFamily="34" charset="0"/>
                <a:cs typeface="Arial" panose="020B0604020202020204" pitchFamily="34" charset="0"/>
              </a:rPr>
              <a:t>Section 189A</a:t>
            </a:r>
            <a:endParaRPr lang="en-GB">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a:bodyPr>
          <a:lstStyle/>
          <a:p>
            <a:pPr marL="0" indent="0" algn="just">
              <a:buNone/>
            </a:pPr>
            <a:r>
              <a:rPr lang="en-GB" b="0" i="0" u="none" strike="noStrike" dirty="0">
                <a:solidFill>
                  <a:srgbClr val="000000"/>
                </a:solidFill>
                <a:effectLst/>
                <a:latin typeface="Arial" panose="020B0604020202020204" pitchFamily="34" charset="0"/>
                <a:cs typeface="Arial" panose="020B0604020202020204" pitchFamily="34" charset="0"/>
              </a:rPr>
              <a:t>(2)The authority's assessment of the applicant's case must include an assessment of—</a:t>
            </a:r>
          </a:p>
          <a:p>
            <a:pPr marL="0" indent="0" algn="just">
              <a:buNone/>
            </a:pPr>
            <a:endParaRPr lang="en-GB" b="0" i="0" u="none" strike="noStrike" dirty="0">
              <a:solidFill>
                <a:srgbClr val="000000"/>
              </a:solidFill>
              <a:effectLst/>
              <a:latin typeface="Arial" panose="020B0604020202020204" pitchFamily="34" charset="0"/>
              <a:cs typeface="Arial" panose="020B0604020202020204" pitchFamily="34" charset="0"/>
            </a:endParaRPr>
          </a:p>
          <a:p>
            <a:pPr marL="0" indent="0" algn="just">
              <a:buNone/>
            </a:pPr>
            <a:r>
              <a:rPr lang="en-GB" b="0" i="0" u="none" strike="noStrike" dirty="0">
                <a:solidFill>
                  <a:srgbClr val="000000"/>
                </a:solidFill>
                <a:effectLst/>
                <a:latin typeface="Arial" panose="020B0604020202020204" pitchFamily="34" charset="0"/>
                <a:cs typeface="Arial" panose="020B0604020202020204" pitchFamily="34" charset="0"/>
              </a:rPr>
              <a:t>(a) the circumstances that caused the applicant to become homeless or threatened with homelessness,</a:t>
            </a:r>
          </a:p>
          <a:p>
            <a:pPr marL="0" indent="0" algn="just">
              <a:buNone/>
            </a:pPr>
            <a:endParaRPr lang="en-GB" b="0" i="0" u="none" strike="noStrike" dirty="0">
              <a:solidFill>
                <a:srgbClr val="000000"/>
              </a:solidFill>
              <a:effectLst/>
              <a:latin typeface="Arial" panose="020B0604020202020204" pitchFamily="34" charset="0"/>
              <a:cs typeface="Arial" panose="020B0604020202020204" pitchFamily="34" charset="0"/>
            </a:endParaRPr>
          </a:p>
          <a:p>
            <a:pPr marL="0" indent="0" algn="just">
              <a:buNone/>
            </a:pPr>
            <a:r>
              <a:rPr lang="en-GB" b="0" i="0" u="none" strike="noStrike" dirty="0">
                <a:solidFill>
                  <a:srgbClr val="000000"/>
                </a:solidFill>
                <a:effectLst/>
                <a:latin typeface="Arial" panose="020B0604020202020204" pitchFamily="34" charset="0"/>
                <a:cs typeface="Arial" panose="020B0604020202020204" pitchFamily="34" charset="0"/>
              </a:rPr>
              <a:t>(b) the housing needs of the applicant including, in particular, what accommodation would be suitable for the applicant and any persons with whom the applicant resides or might reasonably be expected to reside (“other relevant persons”), and</a:t>
            </a:r>
          </a:p>
          <a:p>
            <a:pPr marL="0" indent="0" algn="just">
              <a:buNone/>
            </a:pPr>
            <a:endParaRPr lang="en-GB" b="0" i="0" u="none" strike="noStrike" dirty="0">
              <a:solidFill>
                <a:srgbClr val="000000"/>
              </a:solidFill>
              <a:effectLst/>
              <a:latin typeface="Arial" panose="020B0604020202020204" pitchFamily="34" charset="0"/>
              <a:cs typeface="Arial" panose="020B0604020202020204" pitchFamily="34" charset="0"/>
            </a:endParaRPr>
          </a:p>
          <a:p>
            <a:pPr marL="0" indent="0" algn="just">
              <a:buNone/>
            </a:pPr>
            <a:r>
              <a:rPr lang="en-GB" b="0" i="0" u="none" strike="noStrike" dirty="0">
                <a:solidFill>
                  <a:srgbClr val="000000"/>
                </a:solidFill>
                <a:effectLst/>
                <a:latin typeface="Arial" panose="020B0604020202020204" pitchFamily="34" charset="0"/>
                <a:cs typeface="Arial" panose="020B0604020202020204" pitchFamily="34" charset="0"/>
              </a:rPr>
              <a:t>(c) what support would be necessary for the applicant and any other relevant persons to be able to have and retain suitable accommodation.</a:t>
            </a:r>
          </a:p>
          <a:p>
            <a:pPr algn="just"/>
            <a:endParaRPr lang="en-GB" b="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33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2425-58F6-8073-7E76-C3593330A977}"/>
              </a:ext>
            </a:extLst>
          </p:cNvPr>
          <p:cNvSpPr>
            <a:spLocks noGrp="1"/>
          </p:cNvSpPr>
          <p:nvPr>
            <p:ph type="title"/>
          </p:nvPr>
        </p:nvSpPr>
        <p:spPr/>
        <p:txBody>
          <a:bodyPr>
            <a:noAutofit/>
          </a:bodyPr>
          <a:lstStyle/>
          <a:p>
            <a:pPr algn="ctr"/>
            <a:r>
              <a:rPr lang="en-GB" sz="2200">
                <a:solidFill>
                  <a:srgbClr val="F05AA0"/>
                </a:solidFill>
              </a:rPr>
              <a:t>Homelessness Code of Guidance for Local Authorities</a:t>
            </a:r>
            <a:br>
              <a:rPr lang="en-GB" sz="2200">
                <a:solidFill>
                  <a:srgbClr val="F05AA0"/>
                </a:solidFill>
              </a:rPr>
            </a:br>
            <a:r>
              <a:rPr lang="en-GB" sz="1600">
                <a:solidFill>
                  <a:srgbClr val="F05AA0"/>
                </a:solidFill>
              </a:rPr>
              <a:t>Section 11</a:t>
            </a:r>
            <a:endParaRPr lang="en-US" sz="1600">
              <a:solidFill>
                <a:srgbClr val="F05AA0"/>
              </a:solidFill>
            </a:endParaRPr>
          </a:p>
        </p:txBody>
      </p:sp>
      <p:sp>
        <p:nvSpPr>
          <p:cNvPr id="3" name="Content Placeholder 2">
            <a:extLst>
              <a:ext uri="{FF2B5EF4-FFF2-40B4-BE49-F238E27FC236}">
                <a16:creationId xmlns:a16="http://schemas.microsoft.com/office/drawing/2014/main" id="{F601B05F-EDCF-9D3A-9010-A63AE076D45A}"/>
              </a:ext>
            </a:extLst>
          </p:cNvPr>
          <p:cNvSpPr>
            <a:spLocks noGrp="1"/>
          </p:cNvSpPr>
          <p:nvPr>
            <p:ph sz="half" idx="1"/>
          </p:nvPr>
        </p:nvSpPr>
        <p:spPr>
          <a:xfrm>
            <a:off x="457199" y="1600200"/>
            <a:ext cx="8197303" cy="4525963"/>
          </a:xfrm>
        </p:spPr>
        <p:txBody>
          <a:bodyPr>
            <a:noAutofit/>
          </a:bodyPr>
          <a:lstStyle/>
          <a:p>
            <a:pPr marL="0" indent="0" algn="just">
              <a:buNone/>
            </a:pPr>
            <a:r>
              <a:rPr lang="en-GB" sz="1600" b="1" i="0" u="none" strike="noStrike">
                <a:solidFill>
                  <a:srgbClr val="0B0C0C"/>
                </a:solidFill>
                <a:effectLst/>
                <a:latin typeface="Arial" panose="020B0604020202020204" pitchFamily="34" charset="0"/>
                <a:cs typeface="Arial" panose="020B0604020202020204" pitchFamily="34" charset="0"/>
              </a:rPr>
              <a:t>11.10</a:t>
            </a:r>
            <a:r>
              <a:rPr lang="en-GB" sz="1600" b="0" i="0" u="none" strike="noStrike">
                <a:solidFill>
                  <a:srgbClr val="0B0C0C"/>
                </a:solidFill>
                <a:effectLst/>
                <a:latin typeface="Arial" panose="020B0604020202020204" pitchFamily="34" charset="0"/>
                <a:cs typeface="Arial" panose="020B0604020202020204" pitchFamily="34" charset="0"/>
              </a:rPr>
              <a:t> When assessing the </a:t>
            </a:r>
            <a:r>
              <a:rPr lang="en-GB" sz="1600" b="1" i="0" u="none" strike="noStrike">
                <a:solidFill>
                  <a:srgbClr val="0B0C0C"/>
                </a:solidFill>
                <a:effectLst/>
                <a:latin typeface="Arial" panose="020B0604020202020204" pitchFamily="34" charset="0"/>
                <a:cs typeface="Arial" panose="020B0604020202020204" pitchFamily="34" charset="0"/>
              </a:rPr>
              <a:t>housing needs</a:t>
            </a:r>
            <a:r>
              <a:rPr lang="en-GB" sz="1600" b="0" i="0" u="none" strike="noStrike">
                <a:solidFill>
                  <a:srgbClr val="0B0C0C"/>
                </a:solidFill>
                <a:effectLst/>
                <a:latin typeface="Arial" panose="020B0604020202020204" pitchFamily="34" charset="0"/>
                <a:cs typeface="Arial" panose="020B0604020202020204" pitchFamily="34" charset="0"/>
              </a:rPr>
              <a:t> of an applicant housing authorities will need to consider the individual members of the household, and all relevant needs. This should include an assessment of the size and type of accommodation required, any requirements to meet the needs of a person who is disabled or has specific medical needs, and the location of housing that is required. The applicant’s wishes and preferences should also be considered and recorded within the assessment; whether or not the housing authority believes there is a reasonable prospect of accommodation being available that will meet those wishes and preferences.</a:t>
            </a:r>
          </a:p>
          <a:p>
            <a:pPr marL="0" indent="0" algn="just">
              <a:buNone/>
            </a:pPr>
            <a:endParaRPr lang="en-GB" sz="1600" b="0" i="0" u="none" strike="noStrike">
              <a:solidFill>
                <a:srgbClr val="0B0C0C"/>
              </a:solidFill>
              <a:effectLst/>
              <a:latin typeface="Arial" panose="020B0604020202020204" pitchFamily="34" charset="0"/>
              <a:cs typeface="Arial" panose="020B0604020202020204" pitchFamily="34" charset="0"/>
            </a:endParaRPr>
          </a:p>
          <a:p>
            <a:pPr marL="0" indent="0" algn="just">
              <a:buNone/>
            </a:pPr>
            <a:r>
              <a:rPr lang="en-GB" sz="1600" b="1" i="0" u="none" strike="noStrike">
                <a:solidFill>
                  <a:srgbClr val="0B0C0C"/>
                </a:solidFill>
                <a:effectLst/>
                <a:latin typeface="Arial" panose="020B0604020202020204" pitchFamily="34" charset="0"/>
                <a:cs typeface="Arial" panose="020B0604020202020204" pitchFamily="34" charset="0"/>
              </a:rPr>
              <a:t>11.11</a:t>
            </a:r>
            <a:r>
              <a:rPr lang="en-GB" sz="1600" b="0" i="0" u="none" strike="noStrike">
                <a:solidFill>
                  <a:srgbClr val="0B0C0C"/>
                </a:solidFill>
                <a:effectLst/>
                <a:latin typeface="Arial" panose="020B0604020202020204" pitchFamily="34" charset="0"/>
                <a:cs typeface="Arial" panose="020B0604020202020204" pitchFamily="34" charset="0"/>
              </a:rPr>
              <a:t> An assessment of the applicant’s and household member’s </a:t>
            </a:r>
            <a:r>
              <a:rPr lang="en-GB" sz="1600" b="1" i="0" u="none" strike="noStrike">
                <a:solidFill>
                  <a:srgbClr val="0B0C0C"/>
                </a:solidFill>
                <a:effectLst/>
                <a:latin typeface="Arial" panose="020B0604020202020204" pitchFamily="34" charset="0"/>
                <a:cs typeface="Arial" panose="020B0604020202020204" pitchFamily="34" charset="0"/>
              </a:rPr>
              <a:t>support needs</a:t>
            </a:r>
            <a:r>
              <a:rPr lang="en-GB" sz="1600" b="0" i="0" u="none" strike="noStrike">
                <a:solidFill>
                  <a:srgbClr val="0B0C0C"/>
                </a:solidFill>
                <a:effectLst/>
                <a:latin typeface="Arial" panose="020B0604020202020204" pitchFamily="34" charset="0"/>
                <a:cs typeface="Arial" panose="020B0604020202020204" pitchFamily="34" charset="0"/>
              </a:rPr>
              <a:t> should be holistic and comprehensive, and not limited to those needs which are most apparent or have been notified to the housing authority by a referral agency. Housing authorities will wish to adopt assessment tools that enable staff to tease out particular aspects of need, without appearing to take a ‘checklist’ approach using a list of possible needs. Some applicants may be reluctant to disclose their needs and will need sensitive encouragement to do so, with an assurance that the purpose of the assessment is to identify how the housing authority can best assist them to prevent or relieve homelessness.</a:t>
            </a:r>
          </a:p>
          <a:p>
            <a:pPr marL="0" indent="0" algn="just">
              <a:buNone/>
            </a:pP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3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900">
                <a:solidFill>
                  <a:srgbClr val="F05AA0"/>
                </a:solidFill>
                <a:latin typeface="Arial" panose="020B0604020202020204" pitchFamily="34" charset="0"/>
                <a:cs typeface="Arial" panose="020B0604020202020204" pitchFamily="34" charset="0"/>
              </a:rPr>
              <a:t>Housing Act 1996</a:t>
            </a:r>
            <a:br>
              <a:rPr lang="en-GB" sz="2900">
                <a:solidFill>
                  <a:srgbClr val="F05AA0"/>
                </a:solidFill>
                <a:latin typeface="Arial" panose="020B0604020202020204" pitchFamily="34" charset="0"/>
                <a:cs typeface="Arial" panose="020B0604020202020204" pitchFamily="34" charset="0"/>
              </a:rPr>
            </a:br>
            <a:r>
              <a:rPr lang="en-GB" sz="1800">
                <a:solidFill>
                  <a:srgbClr val="F05AA0"/>
                </a:solidFill>
                <a:latin typeface="Arial" panose="020B0604020202020204" pitchFamily="34" charset="0"/>
                <a:cs typeface="Arial" panose="020B0604020202020204" pitchFamily="34" charset="0"/>
              </a:rPr>
              <a:t>Section 189A</a:t>
            </a:r>
            <a:endParaRPr lang="en-GB">
              <a:solidFill>
                <a:srgbClr val="ED83ED"/>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D571-528E-08E1-A7A9-F1AFDF2DCA82}"/>
              </a:ext>
            </a:extLst>
          </p:cNvPr>
          <p:cNvSpPr>
            <a:spLocks noGrp="1"/>
          </p:cNvSpPr>
          <p:nvPr>
            <p:ph sz="half" idx="1"/>
          </p:nvPr>
        </p:nvSpPr>
        <p:spPr>
          <a:xfrm>
            <a:off x="457199" y="1600200"/>
            <a:ext cx="8298231" cy="4525963"/>
          </a:xfrm>
        </p:spPr>
        <p:txBody>
          <a:bodyPr>
            <a:normAutofit fontScale="92500" lnSpcReduction="10000"/>
          </a:bodyPr>
          <a:lstStyle/>
          <a:p>
            <a:pPr marL="0" indent="0" algn="just">
              <a:buNone/>
            </a:pPr>
            <a:r>
              <a:rPr lang="en-GB" b="0" i="0" u="none" strike="noStrike" dirty="0">
                <a:solidFill>
                  <a:srgbClr val="000000"/>
                </a:solidFill>
                <a:effectLst/>
                <a:latin typeface="Arial" panose="020B0604020202020204" pitchFamily="34" charset="0"/>
                <a:cs typeface="Arial" panose="020B0604020202020204" pitchFamily="34" charset="0"/>
              </a:rPr>
              <a:t>HNAs are challenged by way of judicial review, not s.202 review. BUT:</a:t>
            </a:r>
          </a:p>
          <a:p>
            <a:pPr marL="0" indent="0" algn="just">
              <a:buNone/>
            </a:pPr>
            <a:endParaRPr lang="en-GB" sz="1200" b="0" i="0" u="none" strike="noStrike" dirty="0">
              <a:solidFill>
                <a:srgbClr val="000000"/>
              </a:solidFill>
              <a:effectLst/>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deciding what reasonable steps it will take to prevent (s.195(3)) and relieve (s.189B(3)) homelessness, LHA “</a:t>
            </a:r>
            <a:r>
              <a:rPr lang="en-GB" i="1" dirty="0">
                <a:latin typeface="Arial" panose="020B0604020202020204" pitchFamily="34" charset="0"/>
                <a:cs typeface="Arial" panose="020B0604020202020204" pitchFamily="34" charset="0"/>
              </a:rPr>
              <a:t>must have regard to their assessment of the applicant’s case under s.189A”</a:t>
            </a:r>
            <a:endParaRPr lang="en-GB"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Statutory review is available of the LHA’s decision as to the steps </a:t>
            </a:r>
            <a:r>
              <a:rPr lang="en-US">
                <a:latin typeface="Arial" panose="020B0604020202020204" pitchFamily="34" charset="0"/>
                <a:cs typeface="Arial" panose="020B0604020202020204" pitchFamily="34" charset="0"/>
              </a:rPr>
              <a:t>it will take </a:t>
            </a:r>
            <a:r>
              <a:rPr lang="en-US" dirty="0">
                <a:latin typeface="Arial" panose="020B0604020202020204" pitchFamily="34" charset="0"/>
                <a:cs typeface="Arial" panose="020B0604020202020204" pitchFamily="34" charset="0"/>
              </a:rPr>
              <a:t>to prevent and relieve homelessness: ss.202(1)(</a:t>
            </a:r>
            <a:r>
              <a:rPr lang="en-US" dirty="0" err="1">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)(i) and (</a:t>
            </a:r>
            <a:r>
              <a:rPr lang="en-US" dirty="0" err="1">
                <a:latin typeface="Arial" panose="020B0604020202020204" pitchFamily="34" charset="0"/>
                <a:cs typeface="Arial" panose="020B0604020202020204" pitchFamily="34" charset="0"/>
              </a:rPr>
              <a:t>bc</a:t>
            </a:r>
            <a:r>
              <a:rPr lang="en-US" dirty="0">
                <a:latin typeface="Arial" panose="020B0604020202020204" pitchFamily="34" charset="0"/>
                <a:cs typeface="Arial" panose="020B0604020202020204" pitchFamily="34" charset="0"/>
              </a:rPr>
              <a:t>)(i)</a:t>
            </a:r>
          </a:p>
          <a:p>
            <a:pPr algn="just"/>
            <a:endParaRPr lang="en-US" sz="12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Code Guidance para. 11.36: </a:t>
            </a:r>
          </a:p>
          <a:p>
            <a:pPr algn="just"/>
            <a:r>
              <a:rPr lang="en-GB" sz="1900" b="0" i="1" dirty="0">
                <a:solidFill>
                  <a:srgbClr val="0B0C0C"/>
                </a:solidFill>
                <a:effectLst/>
                <a:latin typeface="Arial" panose="020B0604020202020204" pitchFamily="34" charset="0"/>
                <a:cs typeface="Arial" panose="020B0604020202020204" pitchFamily="34" charset="0"/>
              </a:rPr>
              <a:t>Applicants have a right </a:t>
            </a:r>
            <a:r>
              <a:rPr lang="en-GB" sz="1900" i="1" dirty="0">
                <a:solidFill>
                  <a:srgbClr val="0B0C0C"/>
                </a:solidFill>
                <a:latin typeface="Arial" panose="020B0604020202020204" pitchFamily="34" charset="0"/>
                <a:cs typeface="Arial" panose="020B0604020202020204" pitchFamily="34" charset="0"/>
              </a:rPr>
              <a:t>under section 202 to request a review of the reasonable steps the housing authority is to take under sections 189B(2) and 195(2) </a:t>
            </a:r>
            <a:r>
              <a:rPr lang="en-GB" sz="1900" b="1" i="1" dirty="0">
                <a:solidFill>
                  <a:srgbClr val="0B0C0C"/>
                </a:solidFill>
                <a:latin typeface="Arial" panose="020B0604020202020204" pitchFamily="34" charset="0"/>
                <a:cs typeface="Arial" panose="020B0604020202020204" pitchFamily="34" charset="0"/>
              </a:rPr>
              <a:t>which includes having regard to their personalised housing plan</a:t>
            </a:r>
            <a:r>
              <a:rPr lang="en-GB" sz="1900" i="1" dirty="0">
                <a:solidFill>
                  <a:srgbClr val="0B0C0C"/>
                </a:solidFill>
                <a:latin typeface="Arial" panose="020B0604020202020204" pitchFamily="34" charset="0"/>
                <a:cs typeface="Arial" panose="020B0604020202020204" pitchFamily="34" charset="0"/>
              </a:rPr>
              <a:t> within the prevention and relief stages. Housing authorities should encourage applicants </a:t>
            </a:r>
            <a:r>
              <a:rPr lang="en-GB" sz="1900" b="0" i="1" dirty="0">
                <a:solidFill>
                  <a:srgbClr val="0B0C0C"/>
                </a:solidFill>
                <a:effectLst/>
                <a:latin typeface="Arial" panose="020B0604020202020204" pitchFamily="34" charset="0"/>
                <a:cs typeface="Arial" panose="020B0604020202020204" pitchFamily="34" charset="0"/>
              </a:rPr>
              <a:t>to </a:t>
            </a:r>
            <a:r>
              <a:rPr lang="en-GB" sz="1900" b="1" i="1" dirty="0">
                <a:solidFill>
                  <a:srgbClr val="0B0C0C"/>
                </a:solidFill>
                <a:effectLst/>
                <a:latin typeface="Arial" panose="020B0604020202020204" pitchFamily="34" charset="0"/>
                <a:cs typeface="Arial" panose="020B0604020202020204" pitchFamily="34" charset="0"/>
              </a:rPr>
              <a:t>raise any concerns they have about their plan and work to resolve disagreements </a:t>
            </a:r>
            <a:r>
              <a:rPr lang="en-GB" sz="1900" b="0" i="1" dirty="0">
                <a:solidFill>
                  <a:srgbClr val="0B0C0C"/>
                </a:solidFill>
                <a:effectLst/>
                <a:latin typeface="Arial" panose="020B0604020202020204" pitchFamily="34" charset="0"/>
                <a:cs typeface="Arial" panose="020B0604020202020204" pitchFamily="34" charset="0"/>
              </a:rPr>
              <a:t>to minimise the occasions on which the applicant will feel the need to request a review.</a:t>
            </a:r>
            <a:endParaRPr lang="en-US" sz="1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1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05064"/>
            <a:ext cx="7696200" cy="1852828"/>
          </a:xfrm>
        </p:spPr>
        <p:txBody>
          <a:bodyPr>
            <a:noAutofit/>
          </a:bodyPr>
          <a:lstStyle/>
          <a:p>
            <a:br>
              <a:rPr lang="en-GB">
                <a:latin typeface="Arial" panose="020B0604020202020204" pitchFamily="34" charset="0"/>
                <a:cs typeface="Arial" panose="020B0604020202020204" pitchFamily="34" charset="0"/>
              </a:rPr>
            </a:br>
            <a:r>
              <a:rPr lang="en-GB">
                <a:solidFill>
                  <a:srgbClr val="FFFFFF"/>
                </a:solidFill>
              </a:rPr>
              <a:t>Common Problem areas</a:t>
            </a:r>
            <a:endParaRPr lang="en-US"/>
          </a:p>
        </p:txBody>
      </p:sp>
      <p:sp>
        <p:nvSpPr>
          <p:cNvPr id="3" name="Subtitle 2"/>
          <p:cNvSpPr>
            <a:spLocks noGrp="1"/>
          </p:cNvSpPr>
          <p:nvPr>
            <p:ph type="subTitle" idx="1"/>
          </p:nvPr>
        </p:nvSpPr>
        <p:spPr>
          <a:xfrm>
            <a:off x="457200" y="5857892"/>
            <a:ext cx="8401080" cy="667452"/>
          </a:xfrm>
        </p:spPr>
        <p:txBody>
          <a:bodyPr>
            <a:normAutofit fontScale="92500" lnSpcReduction="20000"/>
          </a:bodyPr>
          <a:lstStyle/>
          <a:p>
            <a:endParaRPr lang="en-US" sz="2100"/>
          </a:p>
          <a:p>
            <a:r>
              <a:rPr lang="en-US">
                <a:solidFill>
                  <a:schemeClr val="bg1">
                    <a:lumMod val="75000"/>
                  </a:schemeClr>
                </a:solidFill>
              </a:rPr>
              <a:t>														</a:t>
            </a:r>
          </a:p>
        </p:txBody>
      </p:sp>
      <p:pic>
        <p:nvPicPr>
          <p:cNvPr id="4" name="Picture 4">
            <a:extLst>
              <a:ext uri="{FF2B5EF4-FFF2-40B4-BE49-F238E27FC236}">
                <a16:creationId xmlns:a16="http://schemas.microsoft.com/office/drawing/2014/main" id="{18FDB738-2D0F-CD38-3E5A-E27DCB9A04B3}"/>
              </a:ext>
            </a:extLst>
          </p:cNvPr>
          <p:cNvPicPr>
            <a:picLocks noChangeAspect="1"/>
          </p:cNvPicPr>
          <p:nvPr/>
        </p:nvPicPr>
        <p:blipFill>
          <a:blip r:embed="rId3"/>
          <a:stretch>
            <a:fillRect/>
          </a:stretch>
        </p:blipFill>
        <p:spPr>
          <a:xfrm>
            <a:off x="6436978" y="3805414"/>
            <a:ext cx="2091879" cy="2177112"/>
          </a:xfrm>
          <a:prstGeom prst="rect">
            <a:avLst/>
          </a:prstGeom>
        </p:spPr>
      </p:pic>
    </p:spTree>
    <p:extLst>
      <p:ext uri="{BB962C8B-B14F-4D97-AF65-F5344CB8AC3E}">
        <p14:creationId xmlns:p14="http://schemas.microsoft.com/office/powerpoint/2010/main" val="105928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2425-58F6-8073-7E76-C3593330A977}"/>
              </a:ext>
            </a:extLst>
          </p:cNvPr>
          <p:cNvSpPr>
            <a:spLocks noGrp="1"/>
          </p:cNvSpPr>
          <p:nvPr>
            <p:ph type="title"/>
          </p:nvPr>
        </p:nvSpPr>
        <p:spPr/>
        <p:txBody>
          <a:bodyPr>
            <a:noAutofit/>
          </a:bodyPr>
          <a:lstStyle/>
          <a:p>
            <a:pPr algn="ctr"/>
            <a:r>
              <a:rPr lang="en-GB" sz="2200">
                <a:solidFill>
                  <a:srgbClr val="F05AA0"/>
                </a:solidFill>
              </a:rPr>
              <a:t>Common Problems</a:t>
            </a:r>
            <a:br>
              <a:rPr lang="en-GB" sz="2200">
                <a:solidFill>
                  <a:srgbClr val="F05AA0"/>
                </a:solidFill>
              </a:rPr>
            </a:br>
            <a:r>
              <a:rPr lang="en-GB" sz="1800">
                <a:solidFill>
                  <a:srgbClr val="F05AA0"/>
                </a:solidFill>
              </a:rPr>
              <a:t>Overview</a:t>
            </a:r>
            <a:br>
              <a:rPr lang="en-GB" sz="2200">
                <a:solidFill>
                  <a:srgbClr val="F05AA0"/>
                </a:solidFill>
              </a:rPr>
            </a:br>
            <a:endParaRPr lang="en-US" sz="1600">
              <a:solidFill>
                <a:srgbClr val="F05AA0"/>
              </a:solidFill>
            </a:endParaRPr>
          </a:p>
        </p:txBody>
      </p:sp>
      <p:sp>
        <p:nvSpPr>
          <p:cNvPr id="3" name="Content Placeholder 2">
            <a:extLst>
              <a:ext uri="{FF2B5EF4-FFF2-40B4-BE49-F238E27FC236}">
                <a16:creationId xmlns:a16="http://schemas.microsoft.com/office/drawing/2014/main" id="{F601B05F-EDCF-9D3A-9010-A63AE076D45A}"/>
              </a:ext>
            </a:extLst>
          </p:cNvPr>
          <p:cNvSpPr>
            <a:spLocks noGrp="1"/>
          </p:cNvSpPr>
          <p:nvPr>
            <p:ph sz="half" idx="1"/>
          </p:nvPr>
        </p:nvSpPr>
        <p:spPr>
          <a:xfrm>
            <a:off x="473348" y="1627632"/>
            <a:ext cx="8197303" cy="4525963"/>
          </a:xfrm>
        </p:spPr>
        <p:txBody>
          <a:bodyPr>
            <a:noAutofit/>
          </a:bodyPr>
          <a:lstStyle/>
          <a:p>
            <a:pPr algn="just">
              <a:buAutoNum type="arabicPeriod"/>
            </a:pPr>
            <a:r>
              <a:rPr lang="en-US" sz="1600">
                <a:latin typeface="Arial" panose="020B0604020202020204" pitchFamily="34" charset="0"/>
                <a:cs typeface="Arial" panose="020B0604020202020204" pitchFamily="34" charset="0"/>
              </a:rPr>
              <a:t>Insufficient.</a:t>
            </a:r>
          </a:p>
          <a:p>
            <a:pPr algn="just">
              <a:buAutoNum type="arabicPeriod"/>
            </a:pPr>
            <a:endParaRPr lang="en-US" sz="1600">
              <a:latin typeface="Arial" panose="020B0604020202020204" pitchFamily="34" charset="0"/>
              <a:cs typeface="Arial" panose="020B0604020202020204" pitchFamily="34" charset="0"/>
            </a:endParaRPr>
          </a:p>
          <a:p>
            <a:pPr algn="just">
              <a:buAutoNum type="arabicPeriod"/>
            </a:pPr>
            <a:r>
              <a:rPr lang="en-US" sz="1600">
                <a:latin typeface="Arial" panose="020B0604020202020204" pitchFamily="34" charset="0"/>
                <a:cs typeface="Arial" panose="020B0604020202020204" pitchFamily="34" charset="0"/>
              </a:rPr>
              <a:t>No assessment (just recording of applicant’s wishes): see </a:t>
            </a:r>
            <a:r>
              <a:rPr lang="en-US" sz="1600" b="1" i="1">
                <a:latin typeface="Arial" panose="020B0604020202020204" pitchFamily="34" charset="0"/>
                <a:cs typeface="Arial" panose="020B0604020202020204" pitchFamily="34" charset="0"/>
              </a:rPr>
              <a:t>R(ZK) v </a:t>
            </a:r>
            <a:r>
              <a:rPr lang="en-US" sz="1600" b="1" i="1" err="1">
                <a:latin typeface="Arial" panose="020B0604020202020204" pitchFamily="34" charset="0"/>
                <a:cs typeface="Arial" panose="020B0604020202020204" pitchFamily="34" charset="0"/>
              </a:rPr>
              <a:t>Havering</a:t>
            </a:r>
            <a:r>
              <a:rPr lang="en-US" sz="1600" b="1" i="1">
                <a:latin typeface="Arial" panose="020B0604020202020204" pitchFamily="34" charset="0"/>
                <a:cs typeface="Arial" panose="020B0604020202020204" pitchFamily="34" charset="0"/>
              </a:rPr>
              <a:t> LBC </a:t>
            </a:r>
            <a:r>
              <a:rPr lang="en-US" sz="1600">
                <a:latin typeface="Arial" panose="020B0604020202020204" pitchFamily="34" charset="0"/>
                <a:cs typeface="Arial" panose="020B0604020202020204" pitchFamily="34" charset="0"/>
              </a:rPr>
              <a:t>[2022] H.L.R. 47 at 42.</a:t>
            </a:r>
          </a:p>
          <a:p>
            <a:pPr algn="just">
              <a:buAutoNum type="arabicPeriod"/>
            </a:pPr>
            <a:endParaRPr lang="en-US" sz="1600">
              <a:latin typeface="Arial" panose="020B0604020202020204" pitchFamily="34" charset="0"/>
              <a:cs typeface="Arial" panose="020B0604020202020204" pitchFamily="34" charset="0"/>
            </a:endParaRPr>
          </a:p>
          <a:p>
            <a:pPr algn="just">
              <a:buAutoNum type="arabicPeriod"/>
            </a:pPr>
            <a:r>
              <a:rPr lang="en-US" sz="1600">
                <a:latin typeface="Arial" panose="020B0604020202020204" pitchFamily="34" charset="0"/>
                <a:cs typeface="Arial" panose="020B0604020202020204" pitchFamily="34" charset="0"/>
              </a:rPr>
              <a:t>Not supplied to applicant.</a:t>
            </a:r>
          </a:p>
          <a:p>
            <a:pPr algn="just">
              <a:buAutoNum type="arabicPeriod"/>
            </a:pPr>
            <a:endParaRPr lang="en-US" sz="1600">
              <a:latin typeface="Arial" panose="020B0604020202020204" pitchFamily="34" charset="0"/>
              <a:cs typeface="Arial" panose="020B0604020202020204" pitchFamily="34" charset="0"/>
            </a:endParaRPr>
          </a:p>
          <a:p>
            <a:pPr algn="just">
              <a:buAutoNum type="arabicPeriod"/>
            </a:pPr>
            <a:r>
              <a:rPr lang="en-US" sz="1600">
                <a:latin typeface="Arial" panose="020B0604020202020204" pitchFamily="34" charset="0"/>
                <a:cs typeface="Arial" panose="020B0604020202020204" pitchFamily="34" charset="0"/>
              </a:rPr>
              <a:t>Obvious omissions.</a:t>
            </a:r>
          </a:p>
          <a:p>
            <a:pPr algn="just">
              <a:buAutoNum type="arabicPeriod"/>
            </a:pPr>
            <a:endParaRPr lang="en-US" sz="1600">
              <a:latin typeface="Arial" panose="020B0604020202020204" pitchFamily="34" charset="0"/>
              <a:cs typeface="Arial" panose="020B0604020202020204" pitchFamily="34" charset="0"/>
            </a:endParaRPr>
          </a:p>
          <a:p>
            <a:pPr algn="just">
              <a:buAutoNum type="arabicPeriod"/>
            </a:pPr>
            <a:r>
              <a:rPr lang="en-US" sz="1600">
                <a:latin typeface="Arial" panose="020B0604020202020204" pitchFamily="34" charset="0"/>
                <a:cs typeface="Arial" panose="020B0604020202020204" pitchFamily="34" charset="0"/>
              </a:rPr>
              <a:t>Not updated/reviewed.</a:t>
            </a:r>
          </a:p>
          <a:p>
            <a:pPr algn="just">
              <a:buAutoNum type="arabicPeriod"/>
            </a:pPr>
            <a:endParaRPr lang="en-US" sz="1600">
              <a:latin typeface="Arial" panose="020B0604020202020204" pitchFamily="34" charset="0"/>
              <a:cs typeface="Arial" panose="020B0604020202020204" pitchFamily="34" charset="0"/>
            </a:endParaRPr>
          </a:p>
          <a:p>
            <a:pPr algn="just">
              <a:buFont typeface="Arial"/>
              <a:buAutoNum type="arabicPeriod"/>
            </a:pPr>
            <a:r>
              <a:rPr lang="en-US" sz="1600">
                <a:solidFill>
                  <a:srgbClr val="000000"/>
                </a:solidFill>
                <a:effectLst/>
                <a:latin typeface="Arial" panose="020B0604020202020204" pitchFamily="34" charset="0"/>
                <a:cs typeface="Arial" panose="020B0604020202020204" pitchFamily="34" charset="0"/>
              </a:rPr>
              <a:t>The Code recommends that at least one face-to-face interview should be carried out before the housing needs assessment process is completed: paragraphs 11.14 - 11.15: </a:t>
            </a:r>
            <a:r>
              <a:rPr lang="en-US" sz="1600" b="1" i="1">
                <a:solidFill>
                  <a:srgbClr val="000000"/>
                </a:solidFill>
                <a:effectLst/>
                <a:latin typeface="Arial" panose="020B0604020202020204" pitchFamily="34" charset="0"/>
                <a:cs typeface="Arial" panose="020B0604020202020204" pitchFamily="34" charset="0"/>
              </a:rPr>
              <a:t>R(UO) v </a:t>
            </a:r>
            <a:r>
              <a:rPr lang="en-US" sz="1600" b="1" i="1" err="1">
                <a:solidFill>
                  <a:srgbClr val="000000"/>
                </a:solidFill>
                <a:effectLst/>
                <a:latin typeface="Arial" panose="020B0604020202020204" pitchFamily="34" charset="0"/>
                <a:cs typeface="Arial" panose="020B0604020202020204" pitchFamily="34" charset="0"/>
              </a:rPr>
              <a:t>Redbridge</a:t>
            </a:r>
            <a:r>
              <a:rPr lang="en-US" sz="1600" b="1" i="1">
                <a:solidFill>
                  <a:srgbClr val="000000"/>
                </a:solidFill>
                <a:effectLst/>
                <a:latin typeface="Arial" panose="020B0604020202020204" pitchFamily="34" charset="0"/>
                <a:cs typeface="Arial" panose="020B0604020202020204" pitchFamily="34" charset="0"/>
              </a:rPr>
              <a:t> LBC </a:t>
            </a:r>
            <a:r>
              <a:rPr lang="en-US" sz="1600">
                <a:solidFill>
                  <a:srgbClr val="000000"/>
                </a:solidFill>
                <a:effectLst/>
                <a:latin typeface="Arial" panose="020B0604020202020204" pitchFamily="34" charset="0"/>
                <a:cs typeface="Arial" panose="020B0604020202020204" pitchFamily="34" charset="0"/>
              </a:rPr>
              <a:t>[2023] EWHC 1355 (Admin) at 59, 95</a:t>
            </a:r>
          </a:p>
          <a:p>
            <a:pPr algn="just">
              <a:buAutoNum type="arabicPeriod"/>
            </a:pPr>
            <a:endParaRPr lang="en-US" sz="1600">
              <a:latin typeface="Arial" panose="020B0604020202020204" pitchFamily="34" charset="0"/>
              <a:cs typeface="Arial" panose="020B0604020202020204" pitchFamily="34" charset="0"/>
            </a:endParaRPr>
          </a:p>
          <a:p>
            <a:pPr marL="0" indent="0" algn="just">
              <a:buNone/>
            </a:pPr>
            <a:endParaRPr lang="en-US" sz="16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12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304488EE21C4EA93716CF8A9A5633" ma:contentTypeVersion="8" ma:contentTypeDescription="Create a new document." ma:contentTypeScope="" ma:versionID="4e61ab9c8a53949b951139078e38c8ec">
  <xsd:schema xmlns:xsd="http://www.w3.org/2001/XMLSchema" xmlns:xs="http://www.w3.org/2001/XMLSchema" xmlns:p="http://schemas.microsoft.com/office/2006/metadata/properties" xmlns:ns3="f0a49d41-ff53-48c7-a0a9-ad59c02fc8a4" xmlns:ns4="70cf0fea-9857-4a55-b5ea-21b390b447f1" targetNamespace="http://schemas.microsoft.com/office/2006/metadata/properties" ma:root="true" ma:fieldsID="2eb955f09d26bcdf346c48c416a4a789" ns3:_="" ns4:_="">
    <xsd:import namespace="f0a49d41-ff53-48c7-a0a9-ad59c02fc8a4"/>
    <xsd:import namespace="70cf0fea-9857-4a55-b5ea-21b390b447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49d41-ff53-48c7-a0a9-ad59c02fc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cf0fea-9857-4a55-b5ea-21b390b447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0a49d41-ff53-48c7-a0a9-ad59c02fc8a4" xsi:nil="true"/>
  </documentManagement>
</p:properties>
</file>

<file path=customXml/itemProps1.xml><?xml version="1.0" encoding="utf-8"?>
<ds:datastoreItem xmlns:ds="http://schemas.openxmlformats.org/officeDocument/2006/customXml" ds:itemID="{43003CB4-BA45-4EEE-86F0-CB7F5004C59E}">
  <ds:schemaRefs>
    <ds:schemaRef ds:uri="http://schemas.microsoft.com/sharepoint/v3/contenttype/forms"/>
  </ds:schemaRefs>
</ds:datastoreItem>
</file>

<file path=customXml/itemProps2.xml><?xml version="1.0" encoding="utf-8"?>
<ds:datastoreItem xmlns:ds="http://schemas.openxmlformats.org/officeDocument/2006/customXml" ds:itemID="{8CD2B828-850E-4510-A375-2E59748CEC55}">
  <ds:schemaRefs>
    <ds:schemaRef ds:uri="70cf0fea-9857-4a55-b5ea-21b390b447f1"/>
    <ds:schemaRef ds:uri="f0a49d41-ff53-48c7-a0a9-ad59c02fc8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FBF8940D-E88D-4FE5-A59D-1C43259EFBE5}">
  <ds:schemaRefs>
    <ds:schemaRef ds:uri="f0a49d41-ff53-48c7-a0a9-ad59c02fc8a4"/>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57</TotalTime>
  <Words>2504</Words>
  <Application>Microsoft Office PowerPoint</Application>
  <PresentationFormat>On-screen Show (4:3)</PresentationFormat>
  <Paragraphs>175</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Garamond</vt:lpstr>
      <vt:lpstr>Source Sans Pro</vt:lpstr>
      <vt:lpstr>Office Theme</vt:lpstr>
      <vt:lpstr>Housing Needs Assessment:  How to avoid challenge </vt:lpstr>
      <vt:lpstr>AGENDA</vt:lpstr>
      <vt:lpstr> What is a housing needs  assessment?</vt:lpstr>
      <vt:lpstr>Housing Needs Assessment 3 April 2018</vt:lpstr>
      <vt:lpstr>Housing Act 1996 Section 189A</vt:lpstr>
      <vt:lpstr>Homelessness Code of Guidance for Local Authorities Section 11</vt:lpstr>
      <vt:lpstr>Housing Act 1996 Section 189A</vt:lpstr>
      <vt:lpstr> Common Problem areas</vt:lpstr>
      <vt:lpstr>Common Problems Overview </vt:lpstr>
      <vt:lpstr>Court review Administrative Court</vt:lpstr>
      <vt:lpstr>Judicial oversight Legal challenges to HNAs  </vt:lpstr>
      <vt:lpstr>R(XY) v Haringey LBC [2019] EWHC 2276 (Admin) DHCJ Clive Sheldon KC  </vt:lpstr>
      <vt:lpstr>Overlap with Public Law Duties Further Enquiries</vt:lpstr>
      <vt:lpstr> Practice Points</vt:lpstr>
      <vt:lpstr>Remember  ...needs</vt:lpstr>
      <vt:lpstr>Remember ...assessments</vt:lpstr>
      <vt:lpstr>Remember … reasons R(YR) v Lambeth LBC  [2023] H.L.R. 16 at [88]</vt:lpstr>
      <vt:lpstr>Questions</vt:lpstr>
      <vt:lpstr>Cornerstone Books</vt:lpstr>
      <vt:lpstr> Contact details:  Cornerstone Barristers 2-3 Grays Inn Square London WC1R 5JH  Tel:   020 7242 4986 Fax:  020 3292 1966  Email:  alane@cornerstonebarristers.com    ssalmon@cornerstonebarristers.com                   toleary@cornerstonebarristers.com     You can also contact our clerking team via clerks@cornerstonebarristers.com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admin</dc:creator>
  <cp:lastModifiedBy>William Murphy</cp:lastModifiedBy>
  <cp:revision>4</cp:revision>
  <cp:lastPrinted>2023-06-06T07:22:13Z</cp:lastPrinted>
  <dcterms:created xsi:type="dcterms:W3CDTF">2011-12-16T14:46:52Z</dcterms:created>
  <dcterms:modified xsi:type="dcterms:W3CDTF">2023-07-13T14:41:10Z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0x01010092D304488EE21C4EA93716CF8A9A5633</vt:lpwstr>
  </property>
</Properties>
</file>