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369" r:id="rId2"/>
    <p:sldId id="681" r:id="rId3"/>
    <p:sldId id="593" r:id="rId4"/>
    <p:sldId id="667" r:id="rId5"/>
    <p:sldId id="678" r:id="rId6"/>
    <p:sldId id="682" r:id="rId7"/>
    <p:sldId id="683" r:id="rId8"/>
    <p:sldId id="684" r:id="rId9"/>
    <p:sldId id="685" r:id="rId10"/>
    <p:sldId id="686" r:id="rId11"/>
    <p:sldId id="688" r:id="rId12"/>
    <p:sldId id="694" r:id="rId13"/>
    <p:sldId id="325" r:id="rId14"/>
    <p:sldId id="350" r:id="rId15"/>
    <p:sldId id="633" r:id="rId16"/>
    <p:sldId id="634" r:id="rId17"/>
    <p:sldId id="637" r:id="rId18"/>
    <p:sldId id="635" r:id="rId19"/>
    <p:sldId id="636" r:id="rId20"/>
    <p:sldId id="693" r:id="rId21"/>
    <p:sldId id="700" r:id="rId22"/>
    <p:sldId id="701" r:id="rId23"/>
    <p:sldId id="702" r:id="rId24"/>
    <p:sldId id="703" r:id="rId25"/>
    <p:sldId id="699" r:id="rId26"/>
    <p:sldId id="689" r:id="rId27"/>
    <p:sldId id="690" r:id="rId28"/>
    <p:sldId id="691" r:id="rId29"/>
    <p:sldId id="692" r:id="rId30"/>
    <p:sldId id="695" r:id="rId31"/>
    <p:sldId id="696" r:id="rId32"/>
    <p:sldId id="697" r:id="rId33"/>
    <p:sldId id="698" r:id="rId34"/>
    <p:sldId id="680" r:id="rId3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AA0"/>
    <a:srgbClr val="E65CCC"/>
    <a:srgbClr val="374646"/>
    <a:srgbClr val="669BE2"/>
    <a:srgbClr val="AD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38"/>
    <p:restoredTop sz="81349"/>
  </p:normalViewPr>
  <p:slideViewPr>
    <p:cSldViewPr>
      <p:cViewPr varScale="1">
        <p:scale>
          <a:sx n="86" d="100"/>
          <a:sy n="86" d="100"/>
        </p:scale>
        <p:origin x="193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145"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9912" y="1"/>
            <a:ext cx="2946144" cy="496888"/>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2" y="9428164"/>
            <a:ext cx="2946145" cy="4968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912" y="9428164"/>
            <a:ext cx="2946144" cy="496887"/>
          </a:xfrm>
          <a:prstGeom prst="rect">
            <a:avLst/>
          </a:prstGeom>
        </p:spPr>
        <p:txBody>
          <a:bodyPr vert="horz" lIns="91440" tIns="45720" rIns="91440" bIns="45720" rtlCol="0" anchor="b"/>
          <a:lstStyle>
            <a:lvl1pPr algn="r">
              <a:defRPr sz="1200"/>
            </a:lvl1pPr>
          </a:lstStyle>
          <a:p>
            <a:fld id="{7805C3BF-B24A-4ED3-AE5C-1EB3B2865169}" type="slidenum">
              <a:rPr lang="en-US" smtClean="0"/>
              <a:pPr/>
              <a:t>‹#›</a:t>
            </a:fld>
            <a:endParaRPr lang="en-US" dirty="0"/>
          </a:p>
        </p:txBody>
      </p:sp>
    </p:spTree>
    <p:extLst>
      <p:ext uri="{BB962C8B-B14F-4D97-AF65-F5344CB8AC3E}">
        <p14:creationId xmlns:p14="http://schemas.microsoft.com/office/powerpoint/2010/main" val="62363200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endParaRPr lang="en-GB" dirty="0"/>
          </a:p>
        </p:txBody>
      </p:sp>
      <p:sp>
        <p:nvSpPr>
          <p:cNvPr id="4" name="Slide Image Placeholder 3"/>
          <p:cNvSpPr>
            <a:spLocks noGrp="1" noRot="1" noChangeAspect="1"/>
          </p:cNvSpPr>
          <p:nvPr>
            <p:ph type="sldImg" idx="2"/>
          </p:nvPr>
        </p:nvSpPr>
        <p:spPr>
          <a:xfrm>
            <a:off x="919163" y="744538"/>
            <a:ext cx="4960937"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BD617CAF-48F0-4F22-A8F9-D9FF93B04959}" type="slidenum">
              <a:rPr lang="en-GB" smtClean="0"/>
              <a:pPr/>
              <a:t>‹#›</a:t>
            </a:fld>
            <a:endParaRPr lang="en-GB" dirty="0"/>
          </a:p>
        </p:txBody>
      </p:sp>
    </p:spTree>
    <p:extLst>
      <p:ext uri="{BB962C8B-B14F-4D97-AF65-F5344CB8AC3E}">
        <p14:creationId xmlns:p14="http://schemas.microsoft.com/office/powerpoint/2010/main" val="3194549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AEE508-506A-4857-AC21-EF4708ED158D}" type="slidenum">
              <a:rPr lang="en-US" smtClean="0">
                <a:solidFill>
                  <a:prstClr val="black"/>
                </a:solidFill>
              </a:rPr>
              <a:pPr/>
              <a:t>1</a:t>
            </a:fld>
            <a:endParaRPr lang="en-US" dirty="0">
              <a:solidFill>
                <a:prstClr val="black"/>
              </a:solidFill>
            </a:endParaRPr>
          </a:p>
        </p:txBody>
      </p:sp>
      <p:sp>
        <p:nvSpPr>
          <p:cNvPr id="5" name="Date Placeholder 4"/>
          <p:cNvSpPr>
            <a:spLocks noGrp="1"/>
          </p:cNvSpPr>
          <p:nvPr>
            <p:ph type="dt" idx="11"/>
          </p:nvPr>
        </p:nvSpPr>
        <p:spPr/>
        <p:txBody>
          <a:bodyPr/>
          <a:lstStyle/>
          <a:p>
            <a:endParaRPr lang="en-GB" dirty="0"/>
          </a:p>
        </p:txBody>
      </p:sp>
    </p:spTree>
    <p:extLst>
      <p:ext uri="{BB962C8B-B14F-4D97-AF65-F5344CB8AC3E}">
        <p14:creationId xmlns:p14="http://schemas.microsoft.com/office/powerpoint/2010/main" val="36989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Slide Number Placeholder 4"/>
          <p:cNvSpPr>
            <a:spLocks noGrp="1"/>
          </p:cNvSpPr>
          <p:nvPr>
            <p:ph type="sldNum" sz="quarter" idx="5"/>
          </p:nvPr>
        </p:nvSpPr>
        <p:spPr/>
        <p:txBody>
          <a:bodyPr/>
          <a:lstStyle/>
          <a:p>
            <a:fld id="{BD617CAF-48F0-4F22-A8F9-D9FF93B04959}" type="slidenum">
              <a:rPr lang="en-GB" smtClean="0"/>
              <a:pPr/>
              <a:t>21</a:t>
            </a:fld>
            <a:endParaRPr lang="en-GB" dirty="0"/>
          </a:p>
        </p:txBody>
      </p:sp>
    </p:spTree>
    <p:extLst>
      <p:ext uri="{BB962C8B-B14F-4D97-AF65-F5344CB8AC3E}">
        <p14:creationId xmlns:p14="http://schemas.microsoft.com/office/powerpoint/2010/main" val="3221917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Slide Number Placeholder 4"/>
          <p:cNvSpPr>
            <a:spLocks noGrp="1"/>
          </p:cNvSpPr>
          <p:nvPr>
            <p:ph type="sldNum" sz="quarter" idx="5"/>
          </p:nvPr>
        </p:nvSpPr>
        <p:spPr/>
        <p:txBody>
          <a:bodyPr/>
          <a:lstStyle/>
          <a:p>
            <a:fld id="{BD617CAF-48F0-4F22-A8F9-D9FF93B04959}" type="slidenum">
              <a:rPr lang="en-GB" smtClean="0"/>
              <a:pPr/>
              <a:t>22</a:t>
            </a:fld>
            <a:endParaRPr lang="en-GB" dirty="0"/>
          </a:p>
        </p:txBody>
      </p:sp>
    </p:spTree>
    <p:extLst>
      <p:ext uri="{BB962C8B-B14F-4D97-AF65-F5344CB8AC3E}">
        <p14:creationId xmlns:p14="http://schemas.microsoft.com/office/powerpoint/2010/main" val="2648022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EE508-506A-4857-AC21-EF4708ED15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3290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Slide Number Placeholder 4"/>
          <p:cNvSpPr>
            <a:spLocks noGrp="1"/>
          </p:cNvSpPr>
          <p:nvPr>
            <p:ph type="sldNum" sz="quarter" idx="5"/>
          </p:nvPr>
        </p:nvSpPr>
        <p:spPr/>
        <p:txBody>
          <a:bodyPr/>
          <a:lstStyle/>
          <a:p>
            <a:fld id="{BD617CAF-48F0-4F22-A8F9-D9FF93B04959}" type="slidenum">
              <a:rPr lang="en-GB" smtClean="0"/>
              <a:pPr/>
              <a:t>26</a:t>
            </a:fld>
            <a:endParaRPr lang="en-GB" dirty="0"/>
          </a:p>
        </p:txBody>
      </p:sp>
    </p:spTree>
    <p:extLst>
      <p:ext uri="{BB962C8B-B14F-4D97-AF65-F5344CB8AC3E}">
        <p14:creationId xmlns:p14="http://schemas.microsoft.com/office/powerpoint/2010/main" val="874572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Slide Number Placeholder 4"/>
          <p:cNvSpPr>
            <a:spLocks noGrp="1"/>
          </p:cNvSpPr>
          <p:nvPr>
            <p:ph type="sldNum" sz="quarter" idx="5"/>
          </p:nvPr>
        </p:nvSpPr>
        <p:spPr/>
        <p:txBody>
          <a:bodyPr/>
          <a:lstStyle/>
          <a:p>
            <a:fld id="{BD617CAF-48F0-4F22-A8F9-D9FF93B04959}" type="slidenum">
              <a:rPr lang="en-GB" smtClean="0"/>
              <a:pPr/>
              <a:t>27</a:t>
            </a:fld>
            <a:endParaRPr lang="en-GB" dirty="0"/>
          </a:p>
        </p:txBody>
      </p:sp>
    </p:spTree>
    <p:extLst>
      <p:ext uri="{BB962C8B-B14F-4D97-AF65-F5344CB8AC3E}">
        <p14:creationId xmlns:p14="http://schemas.microsoft.com/office/powerpoint/2010/main" val="2144418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Slide Number Placeholder 4"/>
          <p:cNvSpPr>
            <a:spLocks noGrp="1"/>
          </p:cNvSpPr>
          <p:nvPr>
            <p:ph type="sldNum" sz="quarter" idx="5"/>
          </p:nvPr>
        </p:nvSpPr>
        <p:spPr/>
        <p:txBody>
          <a:bodyPr/>
          <a:lstStyle/>
          <a:p>
            <a:fld id="{BD617CAF-48F0-4F22-A8F9-D9FF93B04959}" type="slidenum">
              <a:rPr lang="en-GB" smtClean="0"/>
              <a:pPr/>
              <a:t>28</a:t>
            </a:fld>
            <a:endParaRPr lang="en-GB" dirty="0"/>
          </a:p>
        </p:txBody>
      </p:sp>
    </p:spTree>
    <p:extLst>
      <p:ext uri="{BB962C8B-B14F-4D97-AF65-F5344CB8AC3E}">
        <p14:creationId xmlns:p14="http://schemas.microsoft.com/office/powerpoint/2010/main" val="4204533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Slide Number Placeholder 4"/>
          <p:cNvSpPr>
            <a:spLocks noGrp="1"/>
          </p:cNvSpPr>
          <p:nvPr>
            <p:ph type="sldNum" sz="quarter" idx="5"/>
          </p:nvPr>
        </p:nvSpPr>
        <p:spPr/>
        <p:txBody>
          <a:bodyPr/>
          <a:lstStyle/>
          <a:p>
            <a:fld id="{BD617CAF-48F0-4F22-A8F9-D9FF93B04959}" type="slidenum">
              <a:rPr lang="en-GB" smtClean="0"/>
              <a:pPr/>
              <a:t>29</a:t>
            </a:fld>
            <a:endParaRPr lang="en-GB" dirty="0"/>
          </a:p>
        </p:txBody>
      </p:sp>
    </p:spTree>
    <p:extLst>
      <p:ext uri="{BB962C8B-B14F-4D97-AF65-F5344CB8AC3E}">
        <p14:creationId xmlns:p14="http://schemas.microsoft.com/office/powerpoint/2010/main" val="2292897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Slide Number Placeholder 4"/>
          <p:cNvSpPr>
            <a:spLocks noGrp="1"/>
          </p:cNvSpPr>
          <p:nvPr>
            <p:ph type="sldNum" sz="quarter" idx="5"/>
          </p:nvPr>
        </p:nvSpPr>
        <p:spPr/>
        <p:txBody>
          <a:bodyPr/>
          <a:lstStyle/>
          <a:p>
            <a:fld id="{BD617CAF-48F0-4F22-A8F9-D9FF93B04959}" type="slidenum">
              <a:rPr lang="en-GB" smtClean="0"/>
              <a:pPr/>
              <a:t>30</a:t>
            </a:fld>
            <a:endParaRPr lang="en-GB" dirty="0"/>
          </a:p>
        </p:txBody>
      </p:sp>
    </p:spTree>
    <p:extLst>
      <p:ext uri="{BB962C8B-B14F-4D97-AF65-F5344CB8AC3E}">
        <p14:creationId xmlns:p14="http://schemas.microsoft.com/office/powerpoint/2010/main" val="132325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Slide Number Placeholder 4"/>
          <p:cNvSpPr>
            <a:spLocks noGrp="1"/>
          </p:cNvSpPr>
          <p:nvPr>
            <p:ph type="sldNum" sz="quarter" idx="5"/>
          </p:nvPr>
        </p:nvSpPr>
        <p:spPr/>
        <p:txBody>
          <a:bodyPr/>
          <a:lstStyle/>
          <a:p>
            <a:fld id="{BD617CAF-48F0-4F22-A8F9-D9FF93B04959}" type="slidenum">
              <a:rPr lang="en-GB" smtClean="0"/>
              <a:pPr/>
              <a:t>31</a:t>
            </a:fld>
            <a:endParaRPr lang="en-GB" dirty="0"/>
          </a:p>
        </p:txBody>
      </p:sp>
    </p:spTree>
    <p:extLst>
      <p:ext uri="{BB962C8B-B14F-4D97-AF65-F5344CB8AC3E}">
        <p14:creationId xmlns:p14="http://schemas.microsoft.com/office/powerpoint/2010/main" val="880948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Slide Number Placeholder 4"/>
          <p:cNvSpPr>
            <a:spLocks noGrp="1"/>
          </p:cNvSpPr>
          <p:nvPr>
            <p:ph type="sldNum" sz="quarter" idx="5"/>
          </p:nvPr>
        </p:nvSpPr>
        <p:spPr/>
        <p:txBody>
          <a:bodyPr/>
          <a:lstStyle/>
          <a:p>
            <a:fld id="{BD617CAF-48F0-4F22-A8F9-D9FF93B04959}" type="slidenum">
              <a:rPr lang="en-GB" smtClean="0"/>
              <a:pPr/>
              <a:t>32</a:t>
            </a:fld>
            <a:endParaRPr lang="en-GB" dirty="0"/>
          </a:p>
        </p:txBody>
      </p:sp>
    </p:spTree>
    <p:extLst>
      <p:ext uri="{BB962C8B-B14F-4D97-AF65-F5344CB8AC3E}">
        <p14:creationId xmlns:p14="http://schemas.microsoft.com/office/powerpoint/2010/main" val="981669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Slide Number Placeholder 4"/>
          <p:cNvSpPr>
            <a:spLocks noGrp="1"/>
          </p:cNvSpPr>
          <p:nvPr>
            <p:ph type="sldNum" sz="quarter" idx="5"/>
          </p:nvPr>
        </p:nvSpPr>
        <p:spPr/>
        <p:txBody>
          <a:bodyPr/>
          <a:lstStyle/>
          <a:p>
            <a:fld id="{BD617CAF-48F0-4F22-A8F9-D9FF93B04959}" type="slidenum">
              <a:rPr lang="en-GB" smtClean="0"/>
              <a:pPr/>
              <a:t>3</a:t>
            </a:fld>
            <a:endParaRPr lang="en-GB" dirty="0"/>
          </a:p>
        </p:txBody>
      </p:sp>
    </p:spTree>
    <p:extLst>
      <p:ext uri="{BB962C8B-B14F-4D97-AF65-F5344CB8AC3E}">
        <p14:creationId xmlns:p14="http://schemas.microsoft.com/office/powerpoint/2010/main" val="289364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Slide Number Placeholder 4"/>
          <p:cNvSpPr>
            <a:spLocks noGrp="1"/>
          </p:cNvSpPr>
          <p:nvPr>
            <p:ph type="sldNum" sz="quarter" idx="5"/>
          </p:nvPr>
        </p:nvSpPr>
        <p:spPr/>
        <p:txBody>
          <a:bodyPr/>
          <a:lstStyle/>
          <a:p>
            <a:fld id="{BD617CAF-48F0-4F22-A8F9-D9FF93B04959}" type="slidenum">
              <a:rPr lang="en-GB" smtClean="0"/>
              <a:pPr/>
              <a:t>33</a:t>
            </a:fld>
            <a:endParaRPr lang="en-GB" dirty="0"/>
          </a:p>
        </p:txBody>
      </p:sp>
    </p:spTree>
    <p:extLst>
      <p:ext uri="{BB962C8B-B14F-4D97-AF65-F5344CB8AC3E}">
        <p14:creationId xmlns:p14="http://schemas.microsoft.com/office/powerpoint/2010/main" val="1578478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Slide Number Placeholder 4"/>
          <p:cNvSpPr>
            <a:spLocks noGrp="1"/>
          </p:cNvSpPr>
          <p:nvPr>
            <p:ph type="sldNum" sz="quarter" idx="5"/>
          </p:nvPr>
        </p:nvSpPr>
        <p:spPr/>
        <p:txBody>
          <a:bodyPr/>
          <a:lstStyle/>
          <a:p>
            <a:fld id="{BD617CAF-48F0-4F22-A8F9-D9FF93B04959}" type="slidenum">
              <a:rPr lang="en-GB" smtClean="0"/>
              <a:pPr/>
              <a:t>34</a:t>
            </a:fld>
            <a:endParaRPr lang="en-GB" dirty="0"/>
          </a:p>
        </p:txBody>
      </p:sp>
    </p:spTree>
    <p:extLst>
      <p:ext uri="{BB962C8B-B14F-4D97-AF65-F5344CB8AC3E}">
        <p14:creationId xmlns:p14="http://schemas.microsoft.com/office/powerpoint/2010/main" val="1480333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EE508-506A-4857-AC21-EF4708ED15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445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Slide Number Placeholder 4"/>
          <p:cNvSpPr>
            <a:spLocks noGrp="1"/>
          </p:cNvSpPr>
          <p:nvPr>
            <p:ph type="sldNum" sz="quarter" idx="5"/>
          </p:nvPr>
        </p:nvSpPr>
        <p:spPr/>
        <p:txBody>
          <a:bodyPr/>
          <a:lstStyle/>
          <a:p>
            <a:fld id="{BD617CAF-48F0-4F22-A8F9-D9FF93B04959}" type="slidenum">
              <a:rPr lang="en-GB" smtClean="0"/>
              <a:pPr/>
              <a:t>6</a:t>
            </a:fld>
            <a:endParaRPr lang="en-GB" dirty="0"/>
          </a:p>
        </p:txBody>
      </p:sp>
    </p:spTree>
    <p:extLst>
      <p:ext uri="{BB962C8B-B14F-4D97-AF65-F5344CB8AC3E}">
        <p14:creationId xmlns:p14="http://schemas.microsoft.com/office/powerpoint/2010/main" val="1311085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Slide Number Placeholder 4"/>
          <p:cNvSpPr>
            <a:spLocks noGrp="1"/>
          </p:cNvSpPr>
          <p:nvPr>
            <p:ph type="sldNum" sz="quarter" idx="5"/>
          </p:nvPr>
        </p:nvSpPr>
        <p:spPr/>
        <p:txBody>
          <a:bodyPr/>
          <a:lstStyle/>
          <a:p>
            <a:fld id="{BD617CAF-48F0-4F22-A8F9-D9FF93B04959}" type="slidenum">
              <a:rPr lang="en-GB" smtClean="0"/>
              <a:pPr/>
              <a:t>8</a:t>
            </a:fld>
            <a:endParaRPr lang="en-GB" dirty="0"/>
          </a:p>
        </p:txBody>
      </p:sp>
    </p:spTree>
    <p:extLst>
      <p:ext uri="{BB962C8B-B14F-4D97-AF65-F5344CB8AC3E}">
        <p14:creationId xmlns:p14="http://schemas.microsoft.com/office/powerpoint/2010/main" val="2675047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Slide Number Placeholder 4"/>
          <p:cNvSpPr>
            <a:spLocks noGrp="1"/>
          </p:cNvSpPr>
          <p:nvPr>
            <p:ph type="sldNum" sz="quarter" idx="5"/>
          </p:nvPr>
        </p:nvSpPr>
        <p:spPr/>
        <p:txBody>
          <a:bodyPr/>
          <a:lstStyle/>
          <a:p>
            <a:fld id="{BD617CAF-48F0-4F22-A8F9-D9FF93B04959}" type="slidenum">
              <a:rPr lang="en-GB" smtClean="0"/>
              <a:pPr/>
              <a:t>9</a:t>
            </a:fld>
            <a:endParaRPr lang="en-GB" dirty="0"/>
          </a:p>
        </p:txBody>
      </p:sp>
    </p:spTree>
    <p:extLst>
      <p:ext uri="{BB962C8B-B14F-4D97-AF65-F5344CB8AC3E}">
        <p14:creationId xmlns:p14="http://schemas.microsoft.com/office/powerpoint/2010/main" val="1859939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Slide Number Placeholder 4"/>
          <p:cNvSpPr>
            <a:spLocks noGrp="1"/>
          </p:cNvSpPr>
          <p:nvPr>
            <p:ph type="sldNum" sz="quarter" idx="5"/>
          </p:nvPr>
        </p:nvSpPr>
        <p:spPr/>
        <p:txBody>
          <a:bodyPr/>
          <a:lstStyle/>
          <a:p>
            <a:fld id="{BD617CAF-48F0-4F22-A8F9-D9FF93B04959}" type="slidenum">
              <a:rPr lang="en-GB" smtClean="0"/>
              <a:pPr/>
              <a:t>10</a:t>
            </a:fld>
            <a:endParaRPr lang="en-GB" dirty="0"/>
          </a:p>
        </p:txBody>
      </p:sp>
    </p:spTree>
    <p:extLst>
      <p:ext uri="{BB962C8B-B14F-4D97-AF65-F5344CB8AC3E}">
        <p14:creationId xmlns:p14="http://schemas.microsoft.com/office/powerpoint/2010/main" val="701615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EE508-506A-4857-AC21-EF4708ED15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1850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EE508-506A-4857-AC21-EF4708ED15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53668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876800"/>
            <a:ext cx="7696200" cy="685800"/>
          </a:xfrm>
        </p:spPr>
        <p:txBody>
          <a:bodyPr anchor="t">
            <a:normAutofit/>
          </a:bodyPr>
          <a:lstStyle>
            <a:lvl1pPr>
              <a:defRPr sz="3200">
                <a:solidFill>
                  <a:schemeClr val="bg1">
                    <a:alpha val="70000"/>
                  </a:schemeClr>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457200" y="5562600"/>
            <a:ext cx="7696200" cy="762000"/>
          </a:xfrm>
          <a:noFill/>
          <a:ln>
            <a:noFill/>
          </a:ln>
        </p:spPr>
        <p:txBody>
          <a:bodyPr tIns="0"/>
          <a:lstStyle>
            <a:lvl1pPr marL="0" indent="0" algn="l">
              <a:buNone/>
              <a:defRPr sz="2400">
                <a:solidFill>
                  <a:srgbClr val="F05AA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88DB14DC-34FE-4D7F-90CA-56C03DC3DC1A}" type="datetimeFigureOut">
              <a:rPr lang="en-US" smtClean="0"/>
              <a:pPr/>
              <a:t>6/8/2023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852458-F49B-4E71-B59A-208EE8647F29}" type="slidenum">
              <a:rPr lang="en-US" smtClean="0"/>
              <a:pPr/>
              <a:t>‹#›</a:t>
            </a:fld>
            <a:endParaRPr lang="en-US" dirty="0"/>
          </a:p>
        </p:txBody>
      </p:sp>
      <p:sp>
        <p:nvSpPr>
          <p:cNvPr id="7" name="Rectangle 6"/>
          <p:cNvSpPr/>
          <p:nvPr userDrawn="1"/>
        </p:nvSpPr>
        <p:spPr>
          <a:xfrm>
            <a:off x="0" y="0"/>
            <a:ext cx="9144000" cy="3429000"/>
          </a:xfrm>
          <a:prstGeom prst="rect">
            <a:avLst/>
          </a:prstGeom>
          <a:solidFill>
            <a:srgbClr val="3746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8" name="Picture 7" descr="CornerstoneLogoNeg_SmallRGB.png"/>
          <p:cNvPicPr>
            <a:picLocks noChangeAspect="1"/>
          </p:cNvPicPr>
          <p:nvPr userDrawn="1"/>
        </p:nvPicPr>
        <p:blipFill>
          <a:blip r:embed="rId3" cstate="print"/>
          <a:stretch>
            <a:fillRect/>
          </a:stretch>
        </p:blipFill>
        <p:spPr>
          <a:xfrm>
            <a:off x="457200" y="1600200"/>
            <a:ext cx="4114800" cy="132389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8DB14DC-34FE-4D7F-90CA-56C03DC3DC1A}" type="datetimeFigureOut">
              <a:rPr lang="en-US" smtClean="0"/>
              <a:pPr/>
              <a:t>6/8/2023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852458-F49B-4E71-B59A-208EE8647F2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p>
            <a:fld id="{88DB14DC-34FE-4D7F-90CA-56C03DC3DC1A}" type="datetimeFigureOut">
              <a:rPr lang="en-US" smtClean="0"/>
              <a:pPr/>
              <a:t>6/8/2023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852458-F49B-4E71-B59A-208EE8647F2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solidFill>
            <a:srgbClr val="374646">
              <a:alpha val="80000"/>
            </a:srgbClr>
          </a:solidFill>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25" y="1535113"/>
            <a:ext cx="4041775" cy="639762"/>
          </a:xfrm>
          <a:solidFill>
            <a:srgbClr val="374646">
              <a:alpha val="80000"/>
            </a:srgbClr>
          </a:solidFill>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p:cNvSpPr>
            <a:spLocks noGrp="1"/>
          </p:cNvSpPr>
          <p:nvPr>
            <p:ph type="dt" sz="half" idx="10"/>
          </p:nvPr>
        </p:nvSpPr>
        <p:spPr/>
        <p:txBody>
          <a:bodyPr/>
          <a:lstStyle/>
          <a:p>
            <a:fld id="{88DB14DC-34FE-4D7F-90CA-56C03DC3DC1A}" type="datetimeFigureOut">
              <a:rPr lang="en-US" smtClean="0"/>
              <a:pPr/>
              <a:t>6/8/2023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852458-F49B-4E71-B59A-208EE8647F2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8DB14DC-34FE-4D7F-90CA-56C03DC3DC1A}" type="datetimeFigureOut">
              <a:rPr lang="en-US" smtClean="0"/>
              <a:pPr/>
              <a:t>6/8/2023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852458-F49B-4E71-B59A-208EE8647F2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B14DC-34FE-4D7F-90CA-56C03DC3DC1A}" type="datetimeFigureOut">
              <a:rPr lang="en-US" smtClean="0"/>
              <a:pPr/>
              <a:t>6/8/2023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852458-F49B-4E71-B59A-208EE8647F2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cs_PPT_bgrd2.gif"/>
          <p:cNvPicPr>
            <a:picLocks noChangeAspect="1"/>
          </p:cNvPicPr>
          <p:nvPr userDrawn="1"/>
        </p:nvPicPr>
        <p:blipFill>
          <a:blip r:embed="rId2" cstate="print"/>
          <a:stretch>
            <a:fillRect/>
          </a:stretch>
        </p:blipFill>
        <p:spPr>
          <a:xfrm>
            <a:off x="0" y="0"/>
            <a:ext cx="9144000" cy="6858000"/>
          </a:xfrm>
          <a:prstGeom prst="rect">
            <a:avLst/>
          </a:prstGeom>
        </p:spPr>
      </p:pic>
      <p:pic>
        <p:nvPicPr>
          <p:cNvPr id="7" name="Picture 6" descr="CornerstoneLetterSymbolNeg_RGB.png"/>
          <p:cNvPicPr>
            <a:picLocks noChangeAspect="1"/>
          </p:cNvPicPr>
          <p:nvPr userDrawn="1"/>
        </p:nvPicPr>
        <p:blipFill>
          <a:blip r:embed="rId3" cstate="print"/>
          <a:stretch>
            <a:fillRect/>
          </a:stretch>
        </p:blipFill>
        <p:spPr>
          <a:xfrm>
            <a:off x="457200" y="3733800"/>
            <a:ext cx="563809" cy="563809"/>
          </a:xfrm>
          <a:prstGeom prst="rect">
            <a:avLst/>
          </a:prstGeom>
        </p:spPr>
      </p:pic>
      <p:sp>
        <p:nvSpPr>
          <p:cNvPr id="2" name="Title 1"/>
          <p:cNvSpPr>
            <a:spLocks noGrp="1"/>
          </p:cNvSpPr>
          <p:nvPr>
            <p:ph type="title"/>
          </p:nvPr>
        </p:nvSpPr>
        <p:spPr>
          <a:xfrm>
            <a:off x="1143000" y="3733800"/>
            <a:ext cx="7543800" cy="762000"/>
          </a:xfrm>
        </p:spPr>
        <p:txBody>
          <a:bodyPr/>
          <a:lstStyle>
            <a:lvl1pPr>
              <a:defRPr>
                <a:solidFill>
                  <a:schemeClr val="bg1"/>
                </a:solidFill>
              </a:defRPr>
            </a:lvl1p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fld id="{88DB14DC-34FE-4D7F-90CA-56C03DC3DC1A}" type="datetimeFigureOut">
              <a:rPr lang="en-US" smtClean="0"/>
              <a:pPr/>
              <a:t>6/8/2023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852458-F49B-4E71-B59A-208EE8647F2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100"/>
            <a:ext cx="3008313" cy="774700"/>
          </a:xfrm>
          <a:solidFill>
            <a:srgbClr val="374646">
              <a:alpha val="80000"/>
            </a:srgbClr>
          </a:solidFill>
        </p:spPr>
        <p:txBody>
          <a:bodyPr anchor="b"/>
          <a:lstStyle>
            <a:lvl1pPr algn="l">
              <a:defRPr sz="2000" b="1">
                <a:solidFill>
                  <a:schemeClr val="bg1"/>
                </a:solidFill>
              </a:defRPr>
            </a:lvl1pPr>
          </a:lstStyle>
          <a:p>
            <a:r>
              <a:rPr lang="en-GB" dirty="0"/>
              <a:t>Click to edit Master title style</a:t>
            </a:r>
            <a:endParaRPr lang="en-US" dirty="0"/>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2209800"/>
            <a:ext cx="3008313" cy="3916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8DB14DC-34FE-4D7F-90CA-56C03DC3DC1A}" type="datetimeFigureOut">
              <a:rPr lang="en-US" smtClean="0"/>
              <a:pPr/>
              <a:t>6/8/2023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852458-F49B-4E71-B59A-208EE8647F2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519738"/>
            <a:ext cx="5486400" cy="381000"/>
          </a:xfrm>
        </p:spPr>
        <p:txBody>
          <a:bodyPr anchor="b"/>
          <a:lstStyle>
            <a:lvl1pPr algn="l">
              <a:defRPr sz="2000" b="1"/>
            </a:lvl1pPr>
          </a:lstStyle>
          <a:p>
            <a:r>
              <a:rPr lang="en-GB" dirty="0"/>
              <a:t>Click to edit Master title style</a:t>
            </a:r>
            <a:endParaRPr lang="en-US" dirty="0"/>
          </a:p>
        </p:txBody>
      </p:sp>
      <p:sp>
        <p:nvSpPr>
          <p:cNvPr id="3" name="Picture Placeholder 2"/>
          <p:cNvSpPr>
            <a:spLocks noGrp="1"/>
          </p:cNvSpPr>
          <p:nvPr>
            <p:ph type="pic" idx="1"/>
          </p:nvPr>
        </p:nvSpPr>
        <p:spPr>
          <a:xfrm>
            <a:off x="1792288" y="1404938"/>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900738"/>
            <a:ext cx="5486400" cy="347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88DB14DC-34FE-4D7F-90CA-56C03DC3DC1A}" type="datetimeFigureOut">
              <a:rPr lang="en-US" smtClean="0"/>
              <a:pPr/>
              <a:t>6/8/2023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852458-F49B-4E71-B59A-208EE8647F2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g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cstate="prin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95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Placeholder 1"/>
          <p:cNvSpPr>
            <a:spLocks noGrp="1"/>
          </p:cNvSpPr>
          <p:nvPr>
            <p:ph type="title"/>
          </p:nvPr>
        </p:nvSpPr>
        <p:spPr>
          <a:xfrm>
            <a:off x="457200" y="381000"/>
            <a:ext cx="7543800" cy="762000"/>
          </a:xfrm>
          <a:prstGeom prst="rect">
            <a:avLst/>
          </a:prstGeom>
          <a:ln>
            <a:noFill/>
          </a:ln>
        </p:spPr>
        <p:txBody>
          <a:bodyPr vert="horz" lIns="91440" tIns="45720" rIns="91440" bIns="45720" rtlCol="0" anchor="t">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724400"/>
          </a:xfrm>
          <a:prstGeom prst="rect">
            <a:avLst/>
          </a:prstGeom>
          <a:solidFill>
            <a:schemeClr val="bg1">
              <a:alpha val="60000"/>
            </a:schemeClr>
          </a:solidFill>
          <a:ln>
            <a:noFill/>
          </a:ln>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a:noFill/>
        </p:spPr>
        <p:txBody>
          <a:bodyPr vert="horz" lIns="91440" tIns="45720" rIns="91440" bIns="45720" rtlCol="0" anchor="ctr"/>
          <a:lstStyle>
            <a:lvl1pPr algn="l">
              <a:defRPr sz="1200">
                <a:solidFill>
                  <a:srgbClr val="F05AA0">
                    <a:alpha val="70000"/>
                  </a:srgbClr>
                </a:solidFill>
                <a:latin typeface="Arial"/>
                <a:cs typeface="Arial"/>
              </a:defRPr>
            </a:lvl1pPr>
          </a:lstStyle>
          <a:p>
            <a:pPr defTabSz="457200"/>
            <a:fld id="{88DB14DC-34FE-4D7F-90CA-56C03DC3DC1A}" type="datetimeFigureOut">
              <a:rPr lang="en-US" smtClean="0"/>
              <a:pPr defTabSz="457200"/>
              <a:t>6/8/2023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05AA0">
                    <a:alpha val="70000"/>
                  </a:srgbClr>
                </a:solidFill>
                <a:latin typeface="Arial"/>
                <a:cs typeface="Arial"/>
              </a:defRPr>
            </a:lvl1pPr>
          </a:lstStyle>
          <a:p>
            <a:pPr defTabSz="457200"/>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05AA0">
                    <a:alpha val="70000"/>
                  </a:srgbClr>
                </a:solidFill>
                <a:latin typeface="Arial"/>
                <a:cs typeface="Arial"/>
              </a:defRPr>
            </a:lvl1pPr>
          </a:lstStyle>
          <a:p>
            <a:pPr defTabSz="457200"/>
            <a:fld id="{13852458-F49B-4E71-B59A-208EE8647F29}" type="slidenum">
              <a:rPr lang="en-US" smtClean="0"/>
              <a:pPr defTabSz="457200"/>
              <a:t>‹#›</a:t>
            </a:fld>
            <a:endParaRPr lang="en-US" dirty="0"/>
          </a:p>
        </p:txBody>
      </p:sp>
      <p:pic>
        <p:nvPicPr>
          <p:cNvPr id="8" name="Picture 7" descr="CornerstoneLetterSymbol_RGB.gif"/>
          <p:cNvPicPr>
            <a:picLocks noChangeAspect="1"/>
          </p:cNvPicPr>
          <p:nvPr userDrawn="1"/>
        </p:nvPicPr>
        <p:blipFill>
          <a:blip r:embed="rId12" cstate="print"/>
          <a:stretch>
            <a:fillRect/>
          </a:stretch>
        </p:blipFill>
        <p:spPr>
          <a:xfrm>
            <a:off x="8153400" y="381000"/>
            <a:ext cx="552450" cy="54943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457200" rtl="0" eaLnBrk="1" latinLnBrk="0" hangingPunct="1">
        <a:spcBef>
          <a:spcPct val="0"/>
        </a:spcBef>
        <a:buNone/>
        <a:defRPr sz="3200" b="1" kern="1200">
          <a:solidFill>
            <a:srgbClr val="374646"/>
          </a:solidFill>
          <a:latin typeface="Arial"/>
          <a:ea typeface="+mj-ea"/>
          <a:cs typeface="Arial"/>
        </a:defRPr>
      </a:lvl1pPr>
    </p:titleStyle>
    <p:bodyStyle>
      <a:lvl1pPr marL="342900" indent="-342900" algn="l" defTabSz="457200" rtl="0" eaLnBrk="1" latinLnBrk="0" hangingPunct="1">
        <a:spcBef>
          <a:spcPct val="20000"/>
        </a:spcBef>
        <a:buClr>
          <a:srgbClr val="F05AA0"/>
        </a:buClr>
        <a:buFont typeface="Arial"/>
        <a:buChar char="•"/>
        <a:defRPr sz="2800" b="0" kern="1200">
          <a:solidFill>
            <a:srgbClr val="374646"/>
          </a:solidFill>
          <a:latin typeface="Arial"/>
          <a:ea typeface="+mn-ea"/>
          <a:cs typeface="Arial"/>
        </a:defRPr>
      </a:lvl1pPr>
      <a:lvl2pPr marL="742950" indent="-285750" algn="l" defTabSz="457200" rtl="0" eaLnBrk="1" latinLnBrk="0" hangingPunct="1">
        <a:spcBef>
          <a:spcPct val="20000"/>
        </a:spcBef>
        <a:buClr>
          <a:srgbClr val="F05AA0"/>
        </a:buClr>
        <a:buFont typeface="Arial"/>
        <a:buChar char="•"/>
        <a:defRPr sz="2800" b="0" kern="1200">
          <a:solidFill>
            <a:srgbClr val="374646"/>
          </a:solidFill>
          <a:latin typeface="Arial"/>
          <a:ea typeface="+mn-ea"/>
          <a:cs typeface="Arial"/>
        </a:defRPr>
      </a:lvl2pPr>
      <a:lvl3pPr marL="1143000" indent="-228600" algn="l" defTabSz="457200" rtl="0" eaLnBrk="1" latinLnBrk="0" hangingPunct="1">
        <a:spcBef>
          <a:spcPct val="20000"/>
        </a:spcBef>
        <a:buClr>
          <a:srgbClr val="F05AA0"/>
        </a:buClr>
        <a:buFont typeface="Arial"/>
        <a:buChar char="•"/>
        <a:defRPr sz="2400" b="0" kern="1200">
          <a:solidFill>
            <a:srgbClr val="374646"/>
          </a:solidFill>
          <a:latin typeface="Arial"/>
          <a:ea typeface="+mn-ea"/>
          <a:cs typeface="Arial"/>
        </a:defRPr>
      </a:lvl3pPr>
      <a:lvl4pPr marL="1600200" indent="-228600" algn="l" defTabSz="457200" rtl="0" eaLnBrk="1" latinLnBrk="0" hangingPunct="1">
        <a:spcBef>
          <a:spcPct val="20000"/>
        </a:spcBef>
        <a:buClr>
          <a:srgbClr val="F05AA0"/>
        </a:buClr>
        <a:buFont typeface="Arial"/>
        <a:buChar char="•"/>
        <a:defRPr sz="2400" b="0" kern="1200">
          <a:solidFill>
            <a:srgbClr val="374646"/>
          </a:solidFill>
          <a:latin typeface="Arial"/>
          <a:ea typeface="+mn-ea"/>
          <a:cs typeface="Arial"/>
        </a:defRPr>
      </a:lvl4pPr>
      <a:lvl5pPr marL="2057400" indent="-228600" algn="l" defTabSz="457200" rtl="0" eaLnBrk="1" latinLnBrk="0" hangingPunct="1">
        <a:spcBef>
          <a:spcPct val="20000"/>
        </a:spcBef>
        <a:buClr>
          <a:srgbClr val="F05AA0"/>
        </a:buClr>
        <a:buFont typeface="Arial"/>
        <a:buChar char="•"/>
        <a:defRPr sz="2400" b="0" kern="1200">
          <a:solidFill>
            <a:srgbClr val="37464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participez.nanterre.fr/processes/budget-participatif-2021/f/91/proposals/364"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mbedford@cornerstonebarristers.com"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s://www.youtube.com/watch?v=ZHwVBirqD2s&amp;feature=youtu.b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3679304"/>
            <a:ext cx="6840760" cy="685800"/>
          </a:xfrm>
        </p:spPr>
        <p:txBody>
          <a:bodyPr>
            <a:noAutofit/>
          </a:bodyPr>
          <a:lstStyle/>
          <a:p>
            <a:r>
              <a:rPr lang="en-US" sz="3600" dirty="0"/>
              <a:t>Judicial Review: Pitfalls and the new Procedural </a:t>
            </a:r>
            <a:r>
              <a:rPr lang="en-US" sz="3600" dirty="0" err="1"/>
              <a:t>Rigour</a:t>
            </a:r>
            <a:endParaRPr lang="en-US" sz="3600" dirty="0"/>
          </a:p>
        </p:txBody>
      </p:sp>
      <p:sp>
        <p:nvSpPr>
          <p:cNvPr id="3" name="Subtitle 2"/>
          <p:cNvSpPr>
            <a:spLocks noGrp="1"/>
          </p:cNvSpPr>
          <p:nvPr>
            <p:ph type="subTitle" idx="1"/>
          </p:nvPr>
        </p:nvSpPr>
        <p:spPr>
          <a:xfrm>
            <a:off x="395536" y="4797152"/>
            <a:ext cx="7696200" cy="762000"/>
          </a:xfrm>
        </p:spPr>
        <p:txBody>
          <a:bodyPr>
            <a:noAutofit/>
          </a:bodyPr>
          <a:lstStyle/>
          <a:p>
            <a:endParaRPr lang="en-US" dirty="0"/>
          </a:p>
          <a:p>
            <a:r>
              <a:rPr lang="en-US" b="1" dirty="0"/>
              <a:t>Jack Parker, Ruchi Parekh and Verity Bell</a:t>
            </a:r>
          </a:p>
        </p:txBody>
      </p:sp>
      <p:sp>
        <p:nvSpPr>
          <p:cNvPr id="5" name="TextBox 4">
            <a:extLst>
              <a:ext uri="{FF2B5EF4-FFF2-40B4-BE49-F238E27FC236}">
                <a16:creationId xmlns:a16="http://schemas.microsoft.com/office/drawing/2014/main" id="{366ECE23-B48E-5275-EF0A-51F24D63DC6F}"/>
              </a:ext>
            </a:extLst>
          </p:cNvPr>
          <p:cNvSpPr txBox="1"/>
          <p:nvPr/>
        </p:nvSpPr>
        <p:spPr>
          <a:xfrm>
            <a:off x="395536" y="6093296"/>
            <a:ext cx="4572000" cy="369332"/>
          </a:xfrm>
          <a:prstGeom prst="rect">
            <a:avLst/>
          </a:prstGeom>
          <a:noFill/>
        </p:spPr>
        <p:txBody>
          <a:bodyPr wrap="square">
            <a:spAutoFit/>
          </a:bodyPr>
          <a:lstStyle/>
          <a:p>
            <a:pPr>
              <a:spcBef>
                <a:spcPct val="20000"/>
              </a:spcBef>
              <a:buClr>
                <a:srgbClr val="F05AA0"/>
              </a:buClr>
              <a:buFont typeface="Arial" charset="0"/>
              <a:buNone/>
              <a:defRPr/>
            </a:pPr>
            <a:r>
              <a:rPr lang="en-US" dirty="0">
                <a:solidFill>
                  <a:schemeClr val="bg1">
                    <a:lumMod val="85000"/>
                  </a:schemeClr>
                </a:solidFill>
                <a:cs typeface="Arial" charset="0"/>
              </a:rPr>
              <a:t>June </a:t>
            </a:r>
            <a:r>
              <a:rPr lang="en-US" sz="1800" dirty="0">
                <a:solidFill>
                  <a:schemeClr val="bg1">
                    <a:lumMod val="85000"/>
                  </a:schemeClr>
                </a:solidFill>
                <a:cs typeface="Arial" charset="0"/>
              </a:rPr>
              <a:t>2023</a:t>
            </a:r>
          </a:p>
        </p:txBody>
      </p:sp>
    </p:spTree>
    <p:extLst>
      <p:ext uri="{BB962C8B-B14F-4D97-AF65-F5344CB8AC3E}">
        <p14:creationId xmlns:p14="http://schemas.microsoft.com/office/powerpoint/2010/main" val="3503215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spcBef>
                <a:spcPct val="20000"/>
              </a:spcBef>
              <a:buClr>
                <a:srgbClr val="F05AA0"/>
              </a:buClr>
            </a:pPr>
            <a:r>
              <a:rPr lang="en-US" dirty="0">
                <a:solidFill>
                  <a:srgbClr val="F05AA0"/>
                </a:solidFill>
                <a:latin typeface="Arial" panose="020B0604020202020204" pitchFamily="34" charset="0"/>
                <a:ea typeface="+mn-ea"/>
                <a:cs typeface="Arial" panose="020B0604020202020204" pitchFamily="34" charset="0"/>
              </a:rPr>
              <a:t>Standing: return of “technical rules”?</a:t>
            </a:r>
            <a:endParaRPr lang="en-GB" dirty="0">
              <a:solidFill>
                <a:srgbClr val="F05AA0"/>
              </a:solidFill>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2A39A-0EE8-4B79-8D86-213C132BD5BF}" type="slidenum">
              <a:rPr kumimoji="0" lang="en-US" altLang="en-US" sz="1200" b="0" i="0" u="none" strike="noStrike" kern="1200" cap="none" spc="0" normalizeH="0" baseline="0" noProof="0" smtClean="0">
                <a:ln>
                  <a:noFill/>
                </a:ln>
                <a:solidFill>
                  <a:srgbClr val="F05AA0">
                    <a:alpha val="70000"/>
                  </a:srgbClr>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dirty="0">
              <a:ln>
                <a:noFill/>
              </a:ln>
              <a:solidFill>
                <a:srgbClr val="F05AA0">
                  <a:alpha val="70000"/>
                </a:srgbClr>
              </a:solidFill>
              <a:effectLst/>
              <a:uLnTx/>
              <a:uFillTx/>
              <a:latin typeface="Arial"/>
              <a:ea typeface="+mn-ea"/>
              <a:cs typeface="Arial"/>
            </a:endParaRPr>
          </a:p>
        </p:txBody>
      </p:sp>
      <p:sp>
        <p:nvSpPr>
          <p:cNvPr id="12" name="Oval 11">
            <a:extLst>
              <a:ext uri="{FF2B5EF4-FFF2-40B4-BE49-F238E27FC236}">
                <a16:creationId xmlns:a16="http://schemas.microsoft.com/office/drawing/2014/main" id="{7633DC37-DB42-D50E-879C-F7AE2F6E4E9A}"/>
              </a:ext>
            </a:extLst>
          </p:cNvPr>
          <p:cNvSpPr/>
          <p:nvPr/>
        </p:nvSpPr>
        <p:spPr>
          <a:xfrm>
            <a:off x="683568" y="2636912"/>
            <a:ext cx="2448272" cy="2520280"/>
          </a:xfrm>
          <a:prstGeom prst="ellipse">
            <a:avLst/>
          </a:prstGeom>
          <a:solidFill>
            <a:srgbClr val="669BE2"/>
          </a:solidFill>
          <a:ln>
            <a:solidFill>
              <a:srgbClr val="669BE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i="1" dirty="0"/>
              <a:t>Net Zero Strategy challenge</a:t>
            </a:r>
          </a:p>
        </p:txBody>
      </p:sp>
      <p:sp>
        <p:nvSpPr>
          <p:cNvPr id="2" name="Oval 1">
            <a:extLst>
              <a:ext uri="{FF2B5EF4-FFF2-40B4-BE49-F238E27FC236}">
                <a16:creationId xmlns:a16="http://schemas.microsoft.com/office/drawing/2014/main" id="{747791D8-B6FE-DF71-C0DE-959A85B7414E}"/>
              </a:ext>
            </a:extLst>
          </p:cNvPr>
          <p:cNvSpPr/>
          <p:nvPr/>
        </p:nvSpPr>
        <p:spPr>
          <a:xfrm>
            <a:off x="6220895" y="2636912"/>
            <a:ext cx="2448272" cy="2520280"/>
          </a:xfrm>
          <a:prstGeom prst="ellipse">
            <a:avLst/>
          </a:prstGeom>
          <a:solidFill>
            <a:srgbClr val="669BE2"/>
          </a:solidFill>
          <a:ln>
            <a:solidFill>
              <a:srgbClr val="669BE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i="1" dirty="0"/>
              <a:t>Jet Zero Strategy challenge</a:t>
            </a:r>
          </a:p>
        </p:txBody>
      </p:sp>
      <p:sp>
        <p:nvSpPr>
          <p:cNvPr id="3" name="Oval 2">
            <a:extLst>
              <a:ext uri="{FF2B5EF4-FFF2-40B4-BE49-F238E27FC236}">
                <a16:creationId xmlns:a16="http://schemas.microsoft.com/office/drawing/2014/main" id="{7DAEE3D5-AF13-18E0-2755-03A94609873A}"/>
              </a:ext>
            </a:extLst>
          </p:cNvPr>
          <p:cNvSpPr/>
          <p:nvPr/>
        </p:nvSpPr>
        <p:spPr>
          <a:xfrm>
            <a:off x="3452231" y="2636912"/>
            <a:ext cx="2448272" cy="2520280"/>
          </a:xfrm>
          <a:prstGeom prst="ellipse">
            <a:avLst/>
          </a:prstGeom>
          <a:solidFill>
            <a:srgbClr val="669BE2"/>
          </a:solidFill>
          <a:ln>
            <a:solidFill>
              <a:srgbClr val="669BE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i="1" dirty="0"/>
              <a:t>GLP v SoS Health &amp; Social Care</a:t>
            </a:r>
          </a:p>
        </p:txBody>
      </p:sp>
    </p:spTree>
    <p:extLst>
      <p:ext uri="{BB962C8B-B14F-4D97-AF65-F5344CB8AC3E}">
        <p14:creationId xmlns:p14="http://schemas.microsoft.com/office/powerpoint/2010/main" val="335016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ppt_x</p:attrName>
                                        </p:attrNameLst>
                                      </p:cBhvr>
                                      <p:tavLst>
                                        <p:tav tm="0">
                                          <p:val>
                                            <p:strVal val="#ppt_x"/>
                                          </p:val>
                                        </p:tav>
                                        <p:tav tm="100000">
                                          <p:val>
                                            <p:strVal val="#ppt_x"/>
                                          </p:val>
                                        </p:tav>
                                      </p:tavLst>
                                    </p:anim>
                                    <p:anim calcmode="lin" valueType="num">
                                      <p:cBhvr>
                                        <p:cTn id="9" dur="1800" decel="100000" fill="hold"/>
                                        <p:tgtEl>
                                          <p:spTgt spid="12"/>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ppt_x</p:attrName>
                                        </p:attrNameLst>
                                      </p:cBhvr>
                                      <p:tavLst>
                                        <p:tav tm="0">
                                          <p:val>
                                            <p:strVal val="#ppt_x"/>
                                          </p:val>
                                        </p:tav>
                                        <p:tav tm="100000">
                                          <p:val>
                                            <p:strVal val="#ppt_x"/>
                                          </p:val>
                                        </p:tav>
                                      </p:tavLst>
                                    </p:anim>
                                    <p:anim calcmode="lin" valueType="num">
                                      <p:cBhvr>
                                        <p:cTn id="15" dur="1800" decel="100000" fill="hold"/>
                                        <p:tgtEl>
                                          <p:spTgt spid="3"/>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3"/>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anim calcmode="lin" valueType="num">
                                      <p:cBhvr>
                                        <p:cTn id="20" dur="2000" fill="hold"/>
                                        <p:tgtEl>
                                          <p:spTgt spid="2"/>
                                        </p:tgtEl>
                                        <p:attrNameLst>
                                          <p:attrName>ppt_x</p:attrName>
                                        </p:attrNameLst>
                                      </p:cBhvr>
                                      <p:tavLst>
                                        <p:tav tm="0">
                                          <p:val>
                                            <p:strVal val="#ppt_x"/>
                                          </p:val>
                                        </p:tav>
                                        <p:tav tm="100000">
                                          <p:val>
                                            <p:strVal val="#ppt_x"/>
                                          </p:val>
                                        </p:tav>
                                      </p:tavLst>
                                    </p:anim>
                                    <p:anim calcmode="lin" valueType="num">
                                      <p:cBhvr>
                                        <p:cTn id="21" dur="1800" decel="100000" fill="hold"/>
                                        <p:tgtEl>
                                          <p:spTgt spid="2"/>
                                        </p:tgtEl>
                                        <p:attrNameLst>
                                          <p:attrName>ppt_y</p:attrName>
                                        </p:attrNameLst>
                                      </p:cBhvr>
                                      <p:tavLst>
                                        <p:tav tm="0">
                                          <p:val>
                                            <p:strVal val="#ppt_y+1"/>
                                          </p:val>
                                        </p:tav>
                                        <p:tav tm="100000">
                                          <p:val>
                                            <p:strVal val="#ppt_y-.03"/>
                                          </p:val>
                                        </p:tav>
                                      </p:tavLst>
                                    </p:anim>
                                    <p:anim calcmode="lin" valueType="num">
                                      <p:cBhvr>
                                        <p:cTn id="22" dur="200" accel="100000" fill="hold">
                                          <p:stCondLst>
                                            <p:cond delay="18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spcBef>
                <a:spcPct val="20000"/>
              </a:spcBef>
              <a:buClr>
                <a:srgbClr val="F05AA0"/>
              </a:buClr>
            </a:pPr>
            <a:r>
              <a:rPr lang="en-US" dirty="0">
                <a:solidFill>
                  <a:srgbClr val="F05AA0"/>
                </a:solidFill>
                <a:latin typeface="Arial" panose="020B0604020202020204" pitchFamily="34" charset="0"/>
                <a:ea typeface="+mn-ea"/>
                <a:cs typeface="Arial" panose="020B0604020202020204" pitchFamily="34" charset="0"/>
              </a:rPr>
              <a:t>Standing: practical considerations</a:t>
            </a:r>
            <a:endParaRPr lang="en-GB" dirty="0">
              <a:solidFill>
                <a:srgbClr val="F05AA0"/>
              </a:solidFill>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2A39A-0EE8-4B79-8D86-213C132BD5BF}" type="slidenum">
              <a:rPr kumimoji="0" lang="en-US" altLang="en-US" sz="1200" b="0" i="0" u="none" strike="noStrike" kern="1200" cap="none" spc="0" normalizeH="0" baseline="0" noProof="0" smtClean="0">
                <a:ln>
                  <a:noFill/>
                </a:ln>
                <a:solidFill>
                  <a:srgbClr val="F05AA0">
                    <a:alpha val="70000"/>
                  </a:srgbClr>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dirty="0">
              <a:ln>
                <a:noFill/>
              </a:ln>
              <a:solidFill>
                <a:srgbClr val="F05AA0">
                  <a:alpha val="70000"/>
                </a:srgbClr>
              </a:solidFill>
              <a:effectLst/>
              <a:uLnTx/>
              <a:uFillTx/>
              <a:latin typeface="Arial"/>
              <a:ea typeface="+mn-ea"/>
              <a:cs typeface="Arial"/>
            </a:endParaRPr>
          </a:p>
        </p:txBody>
      </p:sp>
      <p:sp>
        <p:nvSpPr>
          <p:cNvPr id="3" name="Content Placeholder 2">
            <a:extLst>
              <a:ext uri="{FF2B5EF4-FFF2-40B4-BE49-F238E27FC236}">
                <a16:creationId xmlns:a16="http://schemas.microsoft.com/office/drawing/2014/main" id="{F000375B-310F-E71B-BA46-B7F9DC542ED2}"/>
              </a:ext>
            </a:extLst>
          </p:cNvPr>
          <p:cNvSpPr>
            <a:spLocks noGrp="1"/>
          </p:cNvSpPr>
          <p:nvPr>
            <p:ph idx="1"/>
          </p:nvPr>
        </p:nvSpPr>
        <p:spPr/>
        <p:txBody>
          <a:bodyPr/>
          <a:lstStyle/>
          <a:p>
            <a:pPr marL="0" indent="0">
              <a:buNone/>
            </a:pPr>
            <a:r>
              <a:rPr lang="en-US" dirty="0">
                <a:solidFill>
                  <a:srgbClr val="F05AA0"/>
                </a:solidFill>
              </a:rPr>
              <a:t>Claimants:</a:t>
            </a:r>
            <a:endParaRPr lang="en-US" sz="800" dirty="0">
              <a:solidFill>
                <a:srgbClr val="F05AA0"/>
              </a:solidFill>
            </a:endParaRPr>
          </a:p>
          <a:p>
            <a:r>
              <a:rPr lang="en-US" sz="2400" dirty="0"/>
              <a:t>Constitution? Articles of Association?</a:t>
            </a:r>
          </a:p>
          <a:p>
            <a:endParaRPr lang="en-US" sz="800" dirty="0"/>
          </a:p>
          <a:p>
            <a:r>
              <a:rPr lang="en-US" sz="2400" dirty="0"/>
              <a:t>Did you respond to relevant consultations?</a:t>
            </a:r>
          </a:p>
          <a:p>
            <a:endParaRPr lang="en-US" sz="800" dirty="0"/>
          </a:p>
          <a:p>
            <a:r>
              <a:rPr lang="en-US" sz="2400" dirty="0"/>
              <a:t>Alternative claimant(s)?</a:t>
            </a:r>
          </a:p>
          <a:p>
            <a:endParaRPr lang="en-US" sz="800" dirty="0"/>
          </a:p>
          <a:p>
            <a:r>
              <a:rPr lang="en-US" sz="2400" dirty="0"/>
              <a:t>Interest in </a:t>
            </a:r>
            <a:r>
              <a:rPr lang="en-US" sz="2400" u="sng" dirty="0"/>
              <a:t>relief</a:t>
            </a:r>
            <a:r>
              <a:rPr lang="en-US" sz="2400" dirty="0"/>
              <a:t> vs Interest in </a:t>
            </a:r>
            <a:r>
              <a:rPr lang="en-US" sz="2400" u="sng" dirty="0"/>
              <a:t>ground of challenge</a:t>
            </a:r>
          </a:p>
          <a:p>
            <a:endParaRPr lang="en-US" sz="1000" dirty="0"/>
          </a:p>
          <a:p>
            <a:pPr marL="0" indent="0">
              <a:buNone/>
            </a:pPr>
            <a:r>
              <a:rPr lang="en-US" dirty="0">
                <a:solidFill>
                  <a:srgbClr val="F05AA0"/>
                </a:solidFill>
              </a:rPr>
              <a:t>Defendants:</a:t>
            </a:r>
            <a:endParaRPr lang="en-US" sz="800" dirty="0">
              <a:solidFill>
                <a:srgbClr val="F05AA0"/>
              </a:solidFill>
            </a:endParaRPr>
          </a:p>
          <a:p>
            <a:r>
              <a:rPr lang="en-US" sz="2400" dirty="0"/>
              <a:t>Raise the issue at earliest possible stage</a:t>
            </a:r>
          </a:p>
          <a:p>
            <a:endParaRPr lang="en-US" sz="1000" dirty="0"/>
          </a:p>
          <a:p>
            <a:r>
              <a:rPr lang="en-US" sz="2400" dirty="0"/>
              <a:t>Consider effect on actual claimant</a:t>
            </a:r>
          </a:p>
          <a:p>
            <a:endParaRPr lang="en-US" dirty="0"/>
          </a:p>
          <a:p>
            <a:endParaRPr lang="en-US" sz="2200" dirty="0"/>
          </a:p>
        </p:txBody>
      </p:sp>
    </p:spTree>
    <p:extLst>
      <p:ext uri="{BB962C8B-B14F-4D97-AF65-F5344CB8AC3E}">
        <p14:creationId xmlns:p14="http://schemas.microsoft.com/office/powerpoint/2010/main" val="3241486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4797152"/>
            <a:ext cx="7696200" cy="762000"/>
          </a:xfrm>
        </p:spPr>
        <p:txBody>
          <a:bodyPr/>
          <a:lstStyle/>
          <a:p>
            <a:endParaRPr lang="en-US" dirty="0"/>
          </a:p>
        </p:txBody>
      </p:sp>
      <p:sp>
        <p:nvSpPr>
          <p:cNvPr id="2" name="Title 1"/>
          <p:cNvSpPr>
            <a:spLocks noGrp="1"/>
          </p:cNvSpPr>
          <p:nvPr>
            <p:ph type="ctrTitle"/>
          </p:nvPr>
        </p:nvSpPr>
        <p:spPr>
          <a:xfrm>
            <a:off x="395536" y="3717032"/>
            <a:ext cx="7696200" cy="685800"/>
          </a:xfrm>
        </p:spPr>
        <p:txBody>
          <a:bodyPr>
            <a:normAutofit/>
          </a:bodyPr>
          <a:lstStyle/>
          <a:p>
            <a:r>
              <a:rPr lang="en-US" dirty="0"/>
              <a:t>Issue and Service</a:t>
            </a:r>
          </a:p>
        </p:txBody>
      </p:sp>
    </p:spTree>
    <p:extLst>
      <p:ext uri="{BB962C8B-B14F-4D97-AF65-F5344CB8AC3E}">
        <p14:creationId xmlns:p14="http://schemas.microsoft.com/office/powerpoint/2010/main" val="3535202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F05AA0"/>
                </a:solidFill>
              </a:rPr>
              <a:t>Issue and service in Judicial Review</a:t>
            </a:r>
          </a:p>
        </p:txBody>
      </p:sp>
      <p:sp>
        <p:nvSpPr>
          <p:cNvPr id="3" name="Content Placeholder 2"/>
          <p:cNvSpPr>
            <a:spLocks noGrp="1"/>
          </p:cNvSpPr>
          <p:nvPr>
            <p:ph idx="1"/>
          </p:nvPr>
        </p:nvSpPr>
        <p:spPr/>
        <p:txBody>
          <a:bodyPr>
            <a:normAutofit fontScale="85000" lnSpcReduction="20000"/>
          </a:bodyPr>
          <a:lstStyle/>
          <a:p>
            <a:r>
              <a:rPr lang="en-GB" dirty="0"/>
              <a:t>Claim is issued on the date entered by Court: CPR 7.2</a:t>
            </a:r>
          </a:p>
          <a:p>
            <a:endParaRPr lang="en-GB" dirty="0"/>
          </a:p>
          <a:p>
            <a:r>
              <a:rPr lang="en-GB" dirty="0"/>
              <a:t>Court must seal claim with date on which claim is sealed: </a:t>
            </a:r>
            <a:r>
              <a:rPr lang="en-GB" i="1" dirty="0"/>
              <a:t>Walton v Pickering </a:t>
            </a:r>
            <a:r>
              <a:rPr lang="en-GB" dirty="0"/>
              <a:t>[2023] EWCA 602</a:t>
            </a:r>
          </a:p>
          <a:p>
            <a:endParaRPr lang="en-GB" dirty="0"/>
          </a:p>
          <a:p>
            <a:r>
              <a:rPr lang="en-GB" dirty="0"/>
              <a:t>JR Claim Form must be served within 7 days of issue (different time limits apply to other types of claim)</a:t>
            </a:r>
          </a:p>
          <a:p>
            <a:endParaRPr lang="en-GB" dirty="0"/>
          </a:p>
          <a:p>
            <a:r>
              <a:rPr lang="en-GB" dirty="0"/>
              <a:t>Claim Form may be served in a variety of ways: See CPR 6.3</a:t>
            </a:r>
          </a:p>
          <a:p>
            <a:endParaRPr lang="en-GB" dirty="0"/>
          </a:p>
          <a:p>
            <a:r>
              <a:rPr lang="en-GB" dirty="0"/>
              <a:t>Practice Direction 6A, para 4,1 provides rules on service of documents by email</a:t>
            </a:r>
          </a:p>
          <a:p>
            <a:endParaRPr lang="en-GB" dirty="0"/>
          </a:p>
          <a:p>
            <a:endParaRPr lang="en-GB" dirty="0"/>
          </a:p>
          <a:p>
            <a:endParaRPr lang="en-GB" dirty="0"/>
          </a:p>
          <a:p>
            <a:endParaRPr lang="en-GB" dirty="0"/>
          </a:p>
          <a:p>
            <a:pPr algn="just"/>
            <a:endParaRPr lang="en-GB" dirty="0"/>
          </a:p>
          <a:p>
            <a:pPr algn="just"/>
            <a:endParaRPr lang="en-GB" dirty="0"/>
          </a:p>
          <a:p>
            <a:pPr algn="just"/>
            <a:endParaRPr lang="en-GB" dirty="0"/>
          </a:p>
          <a:p>
            <a:endParaRPr lang="en-GB" dirty="0"/>
          </a:p>
          <a:p>
            <a:endParaRPr lang="en-GB" dirty="0"/>
          </a:p>
          <a:p>
            <a:pPr marL="457200" lvl="1" indent="0">
              <a:buNone/>
            </a:pPr>
            <a:endParaRPr lang="en-GB" dirty="0"/>
          </a:p>
        </p:txBody>
      </p:sp>
    </p:spTree>
    <p:extLst>
      <p:ext uri="{BB962C8B-B14F-4D97-AF65-F5344CB8AC3E}">
        <p14:creationId xmlns:p14="http://schemas.microsoft.com/office/powerpoint/2010/main" val="2317752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F05AA0"/>
                </a:solidFill>
              </a:rPr>
              <a:t>Good Law Project</a:t>
            </a:r>
          </a:p>
        </p:txBody>
      </p:sp>
      <p:sp>
        <p:nvSpPr>
          <p:cNvPr id="3" name="Content Placeholder 2"/>
          <p:cNvSpPr>
            <a:spLocks noGrp="1"/>
          </p:cNvSpPr>
          <p:nvPr>
            <p:ph idx="1"/>
          </p:nvPr>
        </p:nvSpPr>
        <p:spPr/>
        <p:txBody>
          <a:bodyPr>
            <a:normAutofit fontScale="85000" lnSpcReduction="20000"/>
          </a:bodyPr>
          <a:lstStyle/>
          <a:p>
            <a:pPr marL="0" indent="0">
              <a:buNone/>
            </a:pPr>
            <a:r>
              <a:rPr lang="en-GB" b="1" dirty="0">
                <a:solidFill>
                  <a:srgbClr val="F05AA0"/>
                </a:solidFill>
              </a:rPr>
              <a:t>R (Good Law Project) v Secretary of State for Health and Social Care [2022] EWCA </a:t>
            </a:r>
            <a:r>
              <a:rPr lang="en-GB" b="1" dirty="0" err="1">
                <a:solidFill>
                  <a:srgbClr val="F05AA0"/>
                </a:solidFill>
              </a:rPr>
              <a:t>Civ</a:t>
            </a:r>
            <a:r>
              <a:rPr lang="en-GB" b="1" dirty="0">
                <a:solidFill>
                  <a:srgbClr val="F05AA0"/>
                </a:solidFill>
              </a:rPr>
              <a:t> 355</a:t>
            </a:r>
          </a:p>
          <a:p>
            <a:endParaRPr lang="en-GB" dirty="0"/>
          </a:p>
          <a:p>
            <a:r>
              <a:rPr lang="en-GB" dirty="0"/>
              <a:t>Sealed Claim Form sent directly to solicitor with conduct of claim but not to Defendant’s specified email address (although unsealed claim form previously sent to that address)</a:t>
            </a:r>
          </a:p>
          <a:p>
            <a:pPr marL="0" indent="0">
              <a:buNone/>
            </a:pPr>
            <a:endParaRPr lang="en-GB" dirty="0"/>
          </a:p>
          <a:p>
            <a:r>
              <a:rPr lang="en-GB" dirty="0"/>
              <a:t>Sealed Claim Form subsequently sent to specified email address one day out of time</a:t>
            </a:r>
          </a:p>
          <a:p>
            <a:pPr marL="0" indent="0">
              <a:buNone/>
            </a:pPr>
            <a:endParaRPr lang="en-GB" dirty="0"/>
          </a:p>
          <a:p>
            <a:r>
              <a:rPr lang="en-GB" dirty="0"/>
              <a:t>Claimant applied for an order authorising service by an alternative method under CPR 6.15 (i.e. on solicitor with conduct) and to extend time under  CPR 3.1(2)(a) .</a:t>
            </a:r>
          </a:p>
          <a:p>
            <a:endParaRPr lang="en-GB" dirty="0"/>
          </a:p>
          <a:p>
            <a:endParaRPr lang="en-GB" dirty="0"/>
          </a:p>
          <a:p>
            <a:pPr algn="just"/>
            <a:endParaRPr lang="en-GB" dirty="0"/>
          </a:p>
          <a:p>
            <a:pPr algn="just"/>
            <a:endParaRPr lang="en-GB" dirty="0"/>
          </a:p>
          <a:p>
            <a:pPr algn="just"/>
            <a:endParaRPr lang="en-GB" dirty="0"/>
          </a:p>
          <a:p>
            <a:endParaRPr lang="en-GB" dirty="0"/>
          </a:p>
          <a:p>
            <a:endParaRPr lang="en-GB" dirty="0"/>
          </a:p>
          <a:p>
            <a:pPr marL="457200" lvl="1" indent="0">
              <a:buNone/>
            </a:pPr>
            <a:endParaRPr lang="en-GB" dirty="0"/>
          </a:p>
        </p:txBody>
      </p:sp>
    </p:spTree>
    <p:extLst>
      <p:ext uri="{BB962C8B-B14F-4D97-AF65-F5344CB8AC3E}">
        <p14:creationId xmlns:p14="http://schemas.microsoft.com/office/powerpoint/2010/main" val="4146161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F05AA0"/>
                </a:solidFill>
              </a:rPr>
              <a:t>Good Law Project</a:t>
            </a:r>
          </a:p>
        </p:txBody>
      </p:sp>
      <p:sp>
        <p:nvSpPr>
          <p:cNvPr id="3" name="Content Placeholder 2"/>
          <p:cNvSpPr>
            <a:spLocks noGrp="1"/>
          </p:cNvSpPr>
          <p:nvPr>
            <p:ph idx="1"/>
          </p:nvPr>
        </p:nvSpPr>
        <p:spPr/>
        <p:txBody>
          <a:bodyPr>
            <a:normAutofit lnSpcReduction="10000"/>
          </a:bodyPr>
          <a:lstStyle/>
          <a:p>
            <a:r>
              <a:rPr lang="en-GB" dirty="0"/>
              <a:t>Court of Appeal found 2 vs 1 against Claimant</a:t>
            </a:r>
          </a:p>
          <a:p>
            <a:pPr marL="0" indent="0">
              <a:buNone/>
            </a:pPr>
            <a:endParaRPr lang="en-GB" dirty="0"/>
          </a:p>
          <a:p>
            <a:r>
              <a:rPr lang="en-GB" dirty="0"/>
              <a:t>Appeal to be heard by Supreme Court on 12</a:t>
            </a:r>
            <a:r>
              <a:rPr lang="en-GB" baseline="30000" dirty="0"/>
              <a:t>th</a:t>
            </a:r>
            <a:r>
              <a:rPr lang="en-GB" dirty="0"/>
              <a:t> October 2023</a:t>
            </a:r>
          </a:p>
          <a:p>
            <a:pPr marL="0" indent="0">
              <a:buNone/>
            </a:pPr>
            <a:endParaRPr lang="en-GB" dirty="0"/>
          </a:p>
          <a:p>
            <a:r>
              <a:rPr lang="en-GB" dirty="0"/>
              <a:t>General observations:</a:t>
            </a:r>
          </a:p>
          <a:p>
            <a:endParaRPr lang="en-GB" dirty="0"/>
          </a:p>
          <a:p>
            <a:pPr lvl="1"/>
            <a:r>
              <a:rPr lang="en-GB" dirty="0"/>
              <a:t>Need for promptness and speed in JR</a:t>
            </a:r>
          </a:p>
          <a:p>
            <a:pPr lvl="1"/>
            <a:endParaRPr lang="en-GB" dirty="0"/>
          </a:p>
          <a:p>
            <a:pPr lvl="1"/>
            <a:r>
              <a:rPr lang="en-GB" dirty="0"/>
              <a:t>Importance of service</a:t>
            </a:r>
          </a:p>
          <a:p>
            <a:pPr marL="457200" lvl="1" indent="0">
              <a:buNone/>
            </a:pPr>
            <a:endParaRPr lang="en-GB" dirty="0"/>
          </a:p>
          <a:p>
            <a:pPr marL="0" indent="0">
              <a:buNone/>
            </a:pPr>
            <a:endParaRPr lang="en-GB" dirty="0"/>
          </a:p>
          <a:p>
            <a:endParaRPr lang="en-GB" dirty="0"/>
          </a:p>
          <a:p>
            <a:pPr algn="just"/>
            <a:endParaRPr lang="en-GB" dirty="0"/>
          </a:p>
          <a:p>
            <a:pPr algn="just"/>
            <a:endParaRPr lang="en-GB" dirty="0"/>
          </a:p>
          <a:p>
            <a:pPr algn="just"/>
            <a:endParaRPr lang="en-GB" dirty="0"/>
          </a:p>
          <a:p>
            <a:endParaRPr lang="en-GB" dirty="0"/>
          </a:p>
          <a:p>
            <a:endParaRPr lang="en-GB" dirty="0"/>
          </a:p>
          <a:p>
            <a:pPr marL="457200" lvl="1" indent="0">
              <a:buNone/>
            </a:pPr>
            <a:endParaRPr lang="en-GB" dirty="0"/>
          </a:p>
        </p:txBody>
      </p:sp>
    </p:spTree>
    <p:extLst>
      <p:ext uri="{BB962C8B-B14F-4D97-AF65-F5344CB8AC3E}">
        <p14:creationId xmlns:p14="http://schemas.microsoft.com/office/powerpoint/2010/main" val="1398062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F05AA0"/>
                </a:solidFill>
              </a:rPr>
              <a:t>Good Law Project</a:t>
            </a:r>
          </a:p>
        </p:txBody>
      </p:sp>
      <p:sp>
        <p:nvSpPr>
          <p:cNvPr id="3" name="Content Placeholder 2"/>
          <p:cNvSpPr>
            <a:spLocks noGrp="1"/>
          </p:cNvSpPr>
          <p:nvPr>
            <p:ph idx="1"/>
          </p:nvPr>
        </p:nvSpPr>
        <p:spPr/>
        <p:txBody>
          <a:bodyPr>
            <a:normAutofit fontScale="85000" lnSpcReduction="20000"/>
          </a:bodyPr>
          <a:lstStyle/>
          <a:p>
            <a:r>
              <a:rPr lang="en-GB" dirty="0"/>
              <a:t>CPR 6.15 application:</a:t>
            </a:r>
          </a:p>
          <a:p>
            <a:pPr lvl="1"/>
            <a:r>
              <a:rPr lang="en-GB" dirty="0"/>
              <a:t>Court of Appeal refused to interfere with High Court’s evaluative judgment to refuse application for discretionary order </a:t>
            </a:r>
          </a:p>
          <a:p>
            <a:pPr marL="457200" lvl="1" indent="0">
              <a:buNone/>
            </a:pPr>
            <a:endParaRPr lang="en-GB" dirty="0"/>
          </a:p>
          <a:p>
            <a:pPr lvl="1"/>
            <a:r>
              <a:rPr lang="en-GB" dirty="0"/>
              <a:t>Designated email address ensures certainty</a:t>
            </a:r>
          </a:p>
          <a:p>
            <a:pPr lvl="1"/>
            <a:endParaRPr lang="en-GB" dirty="0"/>
          </a:p>
          <a:p>
            <a:pPr lvl="1"/>
            <a:r>
              <a:rPr lang="en-GB" dirty="0"/>
              <a:t>If application granted, D would suffer prejudice because it would be deprived of an accrued limitation defence</a:t>
            </a:r>
          </a:p>
          <a:p>
            <a:pPr lvl="1"/>
            <a:endParaRPr lang="en-GB" dirty="0"/>
          </a:p>
          <a:p>
            <a:pPr lvl="1"/>
            <a:r>
              <a:rPr lang="en-GB" dirty="0"/>
              <a:t>No duty on a defendant to warn a claimant that valid service of a claim form has not been effected </a:t>
            </a:r>
          </a:p>
          <a:p>
            <a:pPr marL="457200" lvl="1" indent="0">
              <a:buNone/>
            </a:pPr>
            <a:endParaRPr lang="en-GB" dirty="0"/>
          </a:p>
          <a:p>
            <a:pPr lvl="1"/>
            <a:endParaRPr lang="en-GB" dirty="0"/>
          </a:p>
          <a:p>
            <a:endParaRPr lang="en-GB" dirty="0"/>
          </a:p>
          <a:p>
            <a:pPr lvl="1"/>
            <a:endParaRPr lang="en-GB" dirty="0"/>
          </a:p>
          <a:p>
            <a:pPr lvl="1"/>
            <a:endParaRPr lang="en-GB" dirty="0"/>
          </a:p>
          <a:p>
            <a:endParaRPr lang="en-GB" dirty="0"/>
          </a:p>
          <a:p>
            <a:pPr algn="just"/>
            <a:endParaRPr lang="en-GB" dirty="0"/>
          </a:p>
          <a:p>
            <a:pPr algn="just"/>
            <a:endParaRPr lang="en-GB" dirty="0"/>
          </a:p>
          <a:p>
            <a:pPr algn="just"/>
            <a:endParaRPr lang="en-GB" dirty="0"/>
          </a:p>
          <a:p>
            <a:endParaRPr lang="en-GB" dirty="0"/>
          </a:p>
          <a:p>
            <a:endParaRPr lang="en-GB" dirty="0"/>
          </a:p>
          <a:p>
            <a:pPr marL="457200" lvl="1" indent="0">
              <a:buNone/>
            </a:pPr>
            <a:endParaRPr lang="en-GB" dirty="0"/>
          </a:p>
        </p:txBody>
      </p:sp>
    </p:spTree>
    <p:extLst>
      <p:ext uri="{BB962C8B-B14F-4D97-AF65-F5344CB8AC3E}">
        <p14:creationId xmlns:p14="http://schemas.microsoft.com/office/powerpoint/2010/main" val="1782688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F05AA0"/>
                </a:solidFill>
              </a:rPr>
              <a:t>Good Law Project</a:t>
            </a:r>
          </a:p>
        </p:txBody>
      </p:sp>
      <p:sp>
        <p:nvSpPr>
          <p:cNvPr id="3" name="Content Placeholder 2"/>
          <p:cNvSpPr>
            <a:spLocks noGrp="1"/>
          </p:cNvSpPr>
          <p:nvPr>
            <p:ph idx="1"/>
          </p:nvPr>
        </p:nvSpPr>
        <p:spPr/>
        <p:txBody>
          <a:bodyPr>
            <a:normAutofit fontScale="92500"/>
          </a:bodyPr>
          <a:lstStyle/>
          <a:p>
            <a:r>
              <a:rPr lang="en-GB" dirty="0"/>
              <a:t>CPR 3.1(2)(a) application to extend time:</a:t>
            </a:r>
          </a:p>
          <a:p>
            <a:pPr lvl="1"/>
            <a:r>
              <a:rPr lang="en-GB" dirty="0"/>
              <a:t>Although CPR 7.6(3) does not apply to JR, principles should apply by analogy</a:t>
            </a:r>
          </a:p>
          <a:p>
            <a:pPr lvl="1"/>
            <a:endParaRPr lang="en-GB" dirty="0"/>
          </a:p>
          <a:p>
            <a:pPr lvl="1"/>
            <a:r>
              <a:rPr lang="en-GB" dirty="0"/>
              <a:t>Need to show C has taken all reasonable steps to effect service but has been unable to do so and acted promptly in making the application</a:t>
            </a:r>
          </a:p>
          <a:p>
            <a:pPr lvl="1"/>
            <a:endParaRPr lang="en-GB" dirty="0"/>
          </a:p>
          <a:p>
            <a:pPr lvl="1"/>
            <a:r>
              <a:rPr lang="en-GB" dirty="0"/>
              <a:t>C could not show that all reasonable steps had been taken</a:t>
            </a:r>
          </a:p>
          <a:p>
            <a:pPr lvl="1"/>
            <a:endParaRPr lang="en-GB" dirty="0"/>
          </a:p>
          <a:p>
            <a:endParaRPr lang="en-GB" dirty="0"/>
          </a:p>
          <a:p>
            <a:pPr lvl="1"/>
            <a:endParaRPr lang="en-GB" dirty="0"/>
          </a:p>
          <a:p>
            <a:pPr lvl="1"/>
            <a:endParaRPr lang="en-GB" dirty="0"/>
          </a:p>
          <a:p>
            <a:endParaRPr lang="en-GB" dirty="0"/>
          </a:p>
          <a:p>
            <a:pPr algn="just"/>
            <a:endParaRPr lang="en-GB" dirty="0"/>
          </a:p>
          <a:p>
            <a:pPr algn="just"/>
            <a:endParaRPr lang="en-GB" dirty="0"/>
          </a:p>
          <a:p>
            <a:pPr algn="just"/>
            <a:endParaRPr lang="en-GB" dirty="0"/>
          </a:p>
          <a:p>
            <a:endParaRPr lang="en-GB" dirty="0"/>
          </a:p>
          <a:p>
            <a:endParaRPr lang="en-GB" dirty="0"/>
          </a:p>
          <a:p>
            <a:pPr marL="457200" lvl="1" indent="0">
              <a:buNone/>
            </a:pPr>
            <a:endParaRPr lang="en-GB" dirty="0"/>
          </a:p>
        </p:txBody>
      </p:sp>
    </p:spTree>
    <p:extLst>
      <p:ext uri="{BB962C8B-B14F-4D97-AF65-F5344CB8AC3E}">
        <p14:creationId xmlns:p14="http://schemas.microsoft.com/office/powerpoint/2010/main" val="2869545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LJ Phillips (dissenting)</a:t>
            </a:r>
          </a:p>
        </p:txBody>
      </p:sp>
      <p:sp>
        <p:nvSpPr>
          <p:cNvPr id="3" name="Content Placeholder 2"/>
          <p:cNvSpPr>
            <a:spLocks noGrp="1"/>
          </p:cNvSpPr>
          <p:nvPr>
            <p:ph idx="1"/>
          </p:nvPr>
        </p:nvSpPr>
        <p:spPr/>
        <p:txBody>
          <a:bodyPr>
            <a:normAutofit/>
          </a:bodyPr>
          <a:lstStyle/>
          <a:p>
            <a:r>
              <a:rPr lang="en-GB" dirty="0"/>
              <a:t>“In the circumstances of this case, [the failure to effect valid service of the claim form] was highly technical and did not have (and was never likely to have) any practical consequences whatsoever. If service is not to be validated retrospectively in such circumstances, form really has triumphed over substance and litigation has become a game of forfeits: the overriding objective, to deal with cases justly, has itself been overridden.”</a:t>
            </a:r>
          </a:p>
          <a:p>
            <a:pPr algn="just"/>
            <a:endParaRPr lang="en-GB" dirty="0"/>
          </a:p>
          <a:p>
            <a:pPr algn="just"/>
            <a:endParaRPr lang="en-GB" dirty="0"/>
          </a:p>
          <a:p>
            <a:pPr algn="just"/>
            <a:endParaRPr lang="en-GB" dirty="0"/>
          </a:p>
          <a:p>
            <a:endParaRPr lang="en-GB" dirty="0"/>
          </a:p>
          <a:p>
            <a:endParaRPr lang="en-GB" dirty="0"/>
          </a:p>
          <a:p>
            <a:pPr marL="457200" lvl="1" indent="0">
              <a:buNone/>
            </a:pPr>
            <a:endParaRPr lang="en-GB" dirty="0"/>
          </a:p>
        </p:txBody>
      </p:sp>
    </p:spTree>
    <p:extLst>
      <p:ext uri="{BB962C8B-B14F-4D97-AF65-F5344CB8AC3E}">
        <p14:creationId xmlns:p14="http://schemas.microsoft.com/office/powerpoint/2010/main" val="3371342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F05AA0"/>
                </a:solidFill>
              </a:rPr>
              <a:t>Application</a:t>
            </a:r>
          </a:p>
        </p:txBody>
      </p:sp>
      <p:sp>
        <p:nvSpPr>
          <p:cNvPr id="3" name="Content Placeholder 2"/>
          <p:cNvSpPr>
            <a:spLocks noGrp="1"/>
          </p:cNvSpPr>
          <p:nvPr>
            <p:ph idx="1"/>
          </p:nvPr>
        </p:nvSpPr>
        <p:spPr/>
        <p:txBody>
          <a:bodyPr>
            <a:normAutofit/>
          </a:bodyPr>
          <a:lstStyle/>
          <a:p>
            <a:pPr algn="just"/>
            <a:r>
              <a:rPr lang="en-GB" dirty="0"/>
              <a:t>R (Karanja) v University of West Scotland [2022] EWHC 1520 (Admin)</a:t>
            </a:r>
          </a:p>
          <a:p>
            <a:pPr algn="just"/>
            <a:endParaRPr lang="en-GB" dirty="0"/>
          </a:p>
          <a:p>
            <a:pPr algn="just"/>
            <a:r>
              <a:rPr lang="en-GB" dirty="0"/>
              <a:t>Halton BC v Secretary of State for Levelling Up, Housing and Communities [2023] EWHC 293 (Admin) to planning cases</a:t>
            </a:r>
          </a:p>
          <a:p>
            <a:pPr algn="just"/>
            <a:endParaRPr lang="en-GB" dirty="0"/>
          </a:p>
          <a:p>
            <a:pPr algn="just"/>
            <a:endParaRPr lang="en-GB" dirty="0"/>
          </a:p>
          <a:p>
            <a:endParaRPr lang="en-GB" dirty="0"/>
          </a:p>
          <a:p>
            <a:endParaRPr lang="en-GB" dirty="0"/>
          </a:p>
          <a:p>
            <a:pPr marL="457200" lvl="1" indent="0">
              <a:buNone/>
            </a:pPr>
            <a:endParaRPr lang="en-GB" dirty="0"/>
          </a:p>
        </p:txBody>
      </p:sp>
    </p:spTree>
    <p:extLst>
      <p:ext uri="{BB962C8B-B14F-4D97-AF65-F5344CB8AC3E}">
        <p14:creationId xmlns:p14="http://schemas.microsoft.com/office/powerpoint/2010/main" val="3971402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B80E5-E198-7AF3-554E-F3E2D3435F2D}"/>
              </a:ext>
            </a:extLst>
          </p:cNvPr>
          <p:cNvSpPr>
            <a:spLocks noGrp="1"/>
          </p:cNvSpPr>
          <p:nvPr>
            <p:ph type="title"/>
          </p:nvPr>
        </p:nvSpPr>
        <p:spPr/>
        <p:txBody>
          <a:bodyPr/>
          <a:lstStyle/>
          <a:p>
            <a:r>
              <a:rPr lang="en-US" dirty="0"/>
              <a:t>New Procedural </a:t>
            </a:r>
            <a:r>
              <a:rPr lang="en-US" dirty="0" err="1"/>
              <a:t>Rigour</a:t>
            </a:r>
            <a:r>
              <a:rPr lang="en-US" dirty="0"/>
              <a:t>?</a:t>
            </a:r>
          </a:p>
        </p:txBody>
      </p:sp>
      <p:pic>
        <p:nvPicPr>
          <p:cNvPr id="5" name="Content Placeholder 4" descr="A picture containing text, screenshot, font, number&#10;&#10;Description automatically generated">
            <a:extLst>
              <a:ext uri="{FF2B5EF4-FFF2-40B4-BE49-F238E27FC236}">
                <a16:creationId xmlns:a16="http://schemas.microsoft.com/office/drawing/2014/main" id="{03928733-8F56-7D89-8F06-36228189B03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9073" y="1556792"/>
            <a:ext cx="4745853" cy="5037198"/>
          </a:xfrm>
        </p:spPr>
      </p:pic>
    </p:spTree>
    <p:extLst>
      <p:ext uri="{BB962C8B-B14F-4D97-AF65-F5344CB8AC3E}">
        <p14:creationId xmlns:p14="http://schemas.microsoft.com/office/powerpoint/2010/main" val="248632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4797152"/>
            <a:ext cx="7696200" cy="762000"/>
          </a:xfrm>
        </p:spPr>
        <p:txBody>
          <a:bodyPr/>
          <a:lstStyle/>
          <a:p>
            <a:endParaRPr lang="en-US" dirty="0"/>
          </a:p>
        </p:txBody>
      </p:sp>
      <p:sp>
        <p:nvSpPr>
          <p:cNvPr id="2" name="Title 1"/>
          <p:cNvSpPr>
            <a:spLocks noGrp="1"/>
          </p:cNvSpPr>
          <p:nvPr>
            <p:ph type="ctrTitle"/>
          </p:nvPr>
        </p:nvSpPr>
        <p:spPr>
          <a:xfrm>
            <a:off x="395536" y="3717032"/>
            <a:ext cx="7696200" cy="685800"/>
          </a:xfrm>
        </p:spPr>
        <p:txBody>
          <a:bodyPr>
            <a:normAutofit/>
          </a:bodyPr>
          <a:lstStyle/>
          <a:p>
            <a:r>
              <a:rPr lang="en-US" dirty="0"/>
              <a:t>Rolling Judicial Review</a:t>
            </a:r>
          </a:p>
        </p:txBody>
      </p:sp>
    </p:spTree>
    <p:extLst>
      <p:ext uri="{BB962C8B-B14F-4D97-AF65-F5344CB8AC3E}">
        <p14:creationId xmlns:p14="http://schemas.microsoft.com/office/powerpoint/2010/main" val="706927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17E83C-83B7-307A-4E27-97BD578E127E}"/>
              </a:ext>
            </a:extLst>
          </p:cNvPr>
          <p:cNvSpPr>
            <a:spLocks noGrp="1"/>
          </p:cNvSpPr>
          <p:nvPr>
            <p:ph type="title"/>
          </p:nvPr>
        </p:nvSpPr>
        <p:spPr>
          <a:xfrm>
            <a:off x="457200" y="381000"/>
            <a:ext cx="7543800" cy="762000"/>
          </a:xfrm>
        </p:spPr>
        <p:txBody>
          <a:bodyPr anchor="t">
            <a:normAutofit/>
          </a:bodyPr>
          <a:lstStyle/>
          <a:p>
            <a:r>
              <a:rPr lang="en-US" dirty="0"/>
              <a:t>'Rolling’ or ‘evolving’ judicial review?</a:t>
            </a:r>
          </a:p>
        </p:txBody>
      </p:sp>
      <p:sp>
        <p:nvSpPr>
          <p:cNvPr id="14" name="Content Placeholder 2">
            <a:extLst>
              <a:ext uri="{FF2B5EF4-FFF2-40B4-BE49-F238E27FC236}">
                <a16:creationId xmlns:a16="http://schemas.microsoft.com/office/drawing/2014/main" id="{491CC1F6-9E5E-9302-54E4-2A54A7CE1426}"/>
              </a:ext>
            </a:extLst>
          </p:cNvPr>
          <p:cNvSpPr>
            <a:spLocks noGrp="1"/>
          </p:cNvSpPr>
          <p:nvPr>
            <p:ph sz="half" idx="1"/>
          </p:nvPr>
        </p:nvSpPr>
        <p:spPr>
          <a:xfrm>
            <a:off x="457200" y="1600200"/>
            <a:ext cx="4038600" cy="4525963"/>
          </a:xfrm>
        </p:spPr>
        <p:txBody>
          <a:bodyPr>
            <a:normAutofit fontScale="92500" lnSpcReduction="10000"/>
          </a:bodyPr>
          <a:lstStyle/>
          <a:p>
            <a:r>
              <a:rPr lang="en-US" dirty="0"/>
              <a:t>Contrast: conventional challenge</a:t>
            </a:r>
          </a:p>
          <a:p>
            <a:pPr lvl="1"/>
            <a:r>
              <a:rPr lang="en-US" dirty="0"/>
              <a:t>Single, specific decision</a:t>
            </a:r>
          </a:p>
          <a:p>
            <a:pPr lvl="1"/>
            <a:r>
              <a:rPr lang="en-US" dirty="0"/>
              <a:t>Fixed point in time (‘the decision date’)</a:t>
            </a:r>
          </a:p>
          <a:p>
            <a:pPr marL="457200" lvl="1" indent="0">
              <a:buNone/>
            </a:pPr>
            <a:endParaRPr lang="en-US" dirty="0"/>
          </a:p>
          <a:p>
            <a:pPr marL="342900" marR="0" lvl="0" indent="-342900" algn="l" defTabSz="457200" rtl="0" eaLnBrk="1" fontAlgn="auto" latinLnBrk="0" hangingPunct="1">
              <a:lnSpc>
                <a:spcPct val="100000"/>
              </a:lnSpc>
              <a:spcBef>
                <a:spcPct val="20000"/>
              </a:spcBef>
              <a:spcAft>
                <a:spcPts val="0"/>
              </a:spcAft>
              <a:buClr>
                <a:srgbClr val="F05AA0"/>
              </a:buClr>
              <a:buSzTx/>
              <a:buFont typeface="Arial"/>
              <a:buChar char="•"/>
              <a:tabLst/>
              <a:defRPr/>
            </a:pPr>
            <a:r>
              <a:rPr lang="en-US" dirty="0"/>
              <a:t>‘Rolling’ judicial review</a:t>
            </a:r>
          </a:p>
          <a:p>
            <a:pPr lvl="1" indent="-342900">
              <a:defRPr/>
            </a:pPr>
            <a:r>
              <a:rPr kumimoji="0" lang="en-US" b="0" i="0" u="none" strike="noStrike" kern="1200" cap="none" spc="0" normalizeH="0" baseline="0" noProof="0" dirty="0">
                <a:ln>
                  <a:noFill/>
                </a:ln>
                <a:solidFill>
                  <a:srgbClr val="374646"/>
                </a:solidFill>
                <a:effectLst/>
                <a:uLnTx/>
                <a:uFillTx/>
                <a:latin typeface="Arial"/>
                <a:ea typeface="+mn-ea"/>
                <a:cs typeface="Arial"/>
              </a:rPr>
              <a:t>Moving picture/target</a:t>
            </a:r>
          </a:p>
          <a:p>
            <a:pPr lvl="1" indent="-342900">
              <a:defRPr/>
            </a:pPr>
            <a:r>
              <a:rPr lang="en-US" dirty="0"/>
              <a:t>Public body under a continuing breach of a public law duty</a:t>
            </a:r>
          </a:p>
          <a:p>
            <a:pPr lvl="1" indent="-342900">
              <a:defRPr/>
            </a:pPr>
            <a:r>
              <a:rPr lang="en-US" dirty="0"/>
              <a:t>Scope of challenge evolves as circumstances change</a:t>
            </a:r>
          </a:p>
          <a:p>
            <a:pPr lvl="1" indent="-342900">
              <a:defRPr/>
            </a:pPr>
            <a:r>
              <a:rPr lang="en-US" dirty="0"/>
              <a:t>Court may </a:t>
            </a:r>
            <a:r>
              <a:rPr lang="en-US" dirty="0" err="1"/>
              <a:t>scrutinise</a:t>
            </a:r>
            <a:r>
              <a:rPr lang="en-US" dirty="0"/>
              <a:t> post-decision evidence</a:t>
            </a:r>
          </a:p>
        </p:txBody>
      </p:sp>
      <p:pic>
        <p:nvPicPr>
          <p:cNvPr id="8" name="Content Placeholder 7">
            <a:extLst>
              <a:ext uri="{FF2B5EF4-FFF2-40B4-BE49-F238E27FC236}">
                <a16:creationId xmlns:a16="http://schemas.microsoft.com/office/drawing/2014/main" id="{DA5C6C8C-B8D6-770D-2E99-0BCA17E72488}"/>
              </a:ext>
              <a:ext uri="{C183D7F6-B498-43B3-948B-1728B52AA6E4}">
                <adec:decorative xmlns:adec="http://schemas.microsoft.com/office/drawing/2017/decorative" val="1"/>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3951" r="26710" b="1"/>
          <a:stretch/>
        </p:blipFill>
        <p:spPr>
          <a:xfrm>
            <a:off x="4648200" y="1600200"/>
            <a:ext cx="4038600" cy="4525963"/>
          </a:xfrm>
          <a:noFill/>
        </p:spPr>
      </p:pic>
      <p:sp>
        <p:nvSpPr>
          <p:cNvPr id="9" name="TextBox 8">
            <a:extLst>
              <a:ext uri="{FF2B5EF4-FFF2-40B4-BE49-F238E27FC236}">
                <a16:creationId xmlns:a16="http://schemas.microsoft.com/office/drawing/2014/main" id="{A908A60B-2352-5708-BF37-C0D6718F9A17}"/>
              </a:ext>
            </a:extLst>
          </p:cNvPr>
          <p:cNvSpPr txBox="1"/>
          <p:nvPr/>
        </p:nvSpPr>
        <p:spPr>
          <a:xfrm>
            <a:off x="6379758" y="5926108"/>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participez.nanterre.fr/processes/budget-participatif-2021/f/91/proposals/36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342367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BA990-47B8-3FAA-70CC-3E11AA4763CF}"/>
              </a:ext>
            </a:extLst>
          </p:cNvPr>
          <p:cNvSpPr>
            <a:spLocks noGrp="1"/>
          </p:cNvSpPr>
          <p:nvPr>
            <p:ph type="title"/>
          </p:nvPr>
        </p:nvSpPr>
        <p:spPr/>
        <p:txBody>
          <a:bodyPr/>
          <a:lstStyle/>
          <a:p>
            <a:r>
              <a:rPr lang="en-US" dirty="0"/>
              <a:t>When will ‘rolling’ JR be appropriate?</a:t>
            </a:r>
          </a:p>
        </p:txBody>
      </p:sp>
      <p:sp>
        <p:nvSpPr>
          <p:cNvPr id="3" name="Content Placeholder 2">
            <a:extLst>
              <a:ext uri="{FF2B5EF4-FFF2-40B4-BE49-F238E27FC236}">
                <a16:creationId xmlns:a16="http://schemas.microsoft.com/office/drawing/2014/main" id="{4A51FAB2-CCAC-F844-49CA-5D313666C051}"/>
              </a:ext>
            </a:extLst>
          </p:cNvPr>
          <p:cNvSpPr>
            <a:spLocks noGrp="1"/>
          </p:cNvSpPr>
          <p:nvPr>
            <p:ph idx="1"/>
          </p:nvPr>
        </p:nvSpPr>
        <p:spPr/>
        <p:txBody>
          <a:bodyPr/>
          <a:lstStyle/>
          <a:p>
            <a:r>
              <a:rPr lang="en-US" sz="2000" i="1" dirty="0"/>
              <a:t>“In short, there is </a:t>
            </a:r>
            <a:r>
              <a:rPr lang="en-US" sz="2000" i="1" dirty="0">
                <a:solidFill>
                  <a:srgbClr val="F05AA0"/>
                </a:solidFill>
              </a:rPr>
              <a:t>no hard and fast rule</a:t>
            </a:r>
            <a:r>
              <a:rPr lang="en-US" sz="2000" i="1" dirty="0"/>
              <a:t>. It will </a:t>
            </a:r>
            <a:r>
              <a:rPr lang="en-US" sz="2000" i="1" dirty="0">
                <a:solidFill>
                  <a:srgbClr val="F05AA0"/>
                </a:solidFill>
              </a:rPr>
              <a:t>usually be better </a:t>
            </a:r>
            <a:r>
              <a:rPr lang="en-US" sz="2000" i="1" dirty="0"/>
              <a:t>for all parties if judicial review proceedings are not treated as “rolling” or “evolving”, and it is generally simpler and more cost-effective for the reviewing court to avoid </a:t>
            </a:r>
            <a:r>
              <a:rPr lang="en-US" sz="2000" i="1" dirty="0" err="1"/>
              <a:t>scrutinising</a:t>
            </a:r>
            <a:r>
              <a:rPr lang="en-US" sz="2000" i="1" dirty="0"/>
              <a:t> post-decision material. But there will also be a need to maintain a certain </a:t>
            </a:r>
            <a:r>
              <a:rPr lang="en-US" sz="2000" i="1" dirty="0">
                <a:solidFill>
                  <a:srgbClr val="F05AA0"/>
                </a:solidFill>
              </a:rPr>
              <a:t>procedural flexibility so as to do justice</a:t>
            </a:r>
            <a:r>
              <a:rPr lang="en-US" sz="2000" i="1" dirty="0"/>
              <a:t> between the parties”</a:t>
            </a:r>
          </a:p>
          <a:p>
            <a:pPr marL="0" indent="0" algn="r">
              <a:buNone/>
            </a:pPr>
            <a:r>
              <a:rPr lang="en-US" sz="1400" dirty="0"/>
              <a:t>SSHD v R(</a:t>
            </a:r>
            <a:r>
              <a:rPr lang="en-US" sz="1400" dirty="0" err="1"/>
              <a:t>Spahiu</a:t>
            </a:r>
            <a:r>
              <a:rPr lang="en-US" sz="1400" dirty="0"/>
              <a:t>) [2018] EWCA Civ 2604 at [63]</a:t>
            </a:r>
          </a:p>
          <a:p>
            <a:pPr marL="0" indent="0" algn="r">
              <a:buNone/>
            </a:pPr>
            <a:endParaRPr lang="en-US" dirty="0"/>
          </a:p>
          <a:p>
            <a:r>
              <a:rPr lang="en-GB" sz="2000" b="0" i="1" u="none" strike="noStrike" dirty="0">
                <a:solidFill>
                  <a:srgbClr val="3D3D3D"/>
                </a:solidFill>
                <a:effectLst/>
                <a:latin typeface="Arial" panose="020B0604020202020204" pitchFamily="34" charset="0"/>
                <a:cs typeface="Arial" panose="020B0604020202020204" pitchFamily="34" charset="0"/>
              </a:rPr>
              <a:t>“Dangers lie in 'rolling judicial review' where unfocused claims (or appeals) involve moving targets, especially where the Court is asked – for no principled reason, or without discipline, or without practical utility – to evaluate legality across a fluctuating factual matrix or an extended timeline.</a:t>
            </a:r>
            <a:r>
              <a:rPr lang="en-US" sz="2000" b="0" i="1" u="none" strike="noStrike" dirty="0">
                <a:solidFill>
                  <a:srgbClr val="3D3D3D"/>
                </a:solidFill>
                <a:effectLst/>
                <a:latin typeface="Arial" panose="020B0604020202020204" pitchFamily="34" charset="0"/>
                <a:cs typeface="Arial" panose="020B0604020202020204" pitchFamily="34" charset="0"/>
              </a:rPr>
              <a:t>”</a:t>
            </a:r>
          </a:p>
          <a:p>
            <a:pPr marL="400050" lvl="1" indent="0" algn="r">
              <a:buNone/>
            </a:pPr>
            <a:r>
              <a:rPr lang="en-US" sz="1400" dirty="0"/>
              <a:t>R(Rowley) v Minister for the Cabinet Office [2021] EWHC 2108 (Admin) at [2]</a:t>
            </a:r>
          </a:p>
          <a:p>
            <a:pPr marL="400050" lvl="1" indent="0" algn="r">
              <a:buNone/>
            </a:pPr>
            <a:endParaRPr lang="en-US" sz="1400" i="1" dirty="0"/>
          </a:p>
        </p:txBody>
      </p:sp>
    </p:spTree>
    <p:extLst>
      <p:ext uri="{BB962C8B-B14F-4D97-AF65-F5344CB8AC3E}">
        <p14:creationId xmlns:p14="http://schemas.microsoft.com/office/powerpoint/2010/main" val="1377732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601D3-4E1B-F593-FFF1-13459B808E3E}"/>
              </a:ext>
            </a:extLst>
          </p:cNvPr>
          <p:cNvSpPr>
            <a:spLocks noGrp="1"/>
          </p:cNvSpPr>
          <p:nvPr>
            <p:ph type="title"/>
          </p:nvPr>
        </p:nvSpPr>
        <p:spPr/>
        <p:txBody>
          <a:bodyPr>
            <a:normAutofit/>
          </a:bodyPr>
          <a:lstStyle/>
          <a:p>
            <a:r>
              <a:rPr lang="en-US" dirty="0"/>
              <a:t>Examples</a:t>
            </a:r>
          </a:p>
        </p:txBody>
      </p:sp>
      <p:sp>
        <p:nvSpPr>
          <p:cNvPr id="3" name="Content Placeholder 2">
            <a:extLst>
              <a:ext uri="{FF2B5EF4-FFF2-40B4-BE49-F238E27FC236}">
                <a16:creationId xmlns:a16="http://schemas.microsoft.com/office/drawing/2014/main" id="{75819B8A-3D2C-36C7-59F4-D0918394DE16}"/>
              </a:ext>
            </a:extLst>
          </p:cNvPr>
          <p:cNvSpPr>
            <a:spLocks noGrp="1"/>
          </p:cNvSpPr>
          <p:nvPr>
            <p:ph idx="1"/>
          </p:nvPr>
        </p:nvSpPr>
        <p:spPr/>
        <p:txBody>
          <a:bodyPr/>
          <a:lstStyle/>
          <a:p>
            <a:r>
              <a:rPr lang="en-US" dirty="0">
                <a:solidFill>
                  <a:srgbClr val="F05AA0"/>
                </a:solidFill>
              </a:rPr>
              <a:t>Suitable</a:t>
            </a:r>
            <a:r>
              <a:rPr lang="en-US" dirty="0"/>
              <a:t>: Continuing refusals by a local authority to grant series of requests for interim nigh-time care provision under s19(3) Care Act 2014 pending a full assessment of the Claimants’ care needs</a:t>
            </a:r>
          </a:p>
          <a:p>
            <a:pPr marL="0" marR="0" lvl="0" indent="0" algn="r" defTabSz="457200" rtl="0" eaLnBrk="1" fontAlgn="auto" latinLnBrk="0" hangingPunct="1">
              <a:lnSpc>
                <a:spcPct val="100000"/>
              </a:lnSpc>
              <a:spcBef>
                <a:spcPct val="20000"/>
              </a:spcBef>
              <a:spcAft>
                <a:spcPts val="0"/>
              </a:spcAft>
              <a:buClr>
                <a:srgbClr val="F05AA0"/>
              </a:buClr>
              <a:buSzTx/>
              <a:buFont typeface="Arial"/>
              <a:buNone/>
              <a:tabLst/>
              <a:defRPr/>
            </a:pPr>
            <a:r>
              <a:rPr lang="en-US" sz="1400" dirty="0"/>
              <a:t>R(Raja) v </a:t>
            </a:r>
            <a:r>
              <a:rPr lang="en-US" sz="1400" dirty="0" err="1"/>
              <a:t>Redbridge</a:t>
            </a:r>
            <a:r>
              <a:rPr lang="en-US" sz="1400" dirty="0"/>
              <a:t> LBC [2020] EWHC 1456 (Admin)</a:t>
            </a:r>
            <a:endParaRPr lang="en-US" dirty="0"/>
          </a:p>
          <a:p>
            <a:r>
              <a:rPr lang="en-US" dirty="0">
                <a:solidFill>
                  <a:srgbClr val="F05AA0"/>
                </a:solidFill>
              </a:rPr>
              <a:t>Unsuitable</a:t>
            </a:r>
            <a:r>
              <a:rPr lang="en-US" dirty="0"/>
              <a:t>: “then and now” claim – Failure to make reasonable adjustments contrary to s29(2) Equality Act 2010 by not providing BSL interpretation during Coronavirus data briefings</a:t>
            </a:r>
          </a:p>
          <a:p>
            <a:pPr marL="0" marR="0" lvl="0" indent="0" algn="r" defTabSz="457200" rtl="0" eaLnBrk="1" fontAlgn="auto" latinLnBrk="0" hangingPunct="1">
              <a:lnSpc>
                <a:spcPct val="100000"/>
              </a:lnSpc>
              <a:spcBef>
                <a:spcPct val="20000"/>
              </a:spcBef>
              <a:spcAft>
                <a:spcPts val="0"/>
              </a:spcAft>
              <a:buClr>
                <a:srgbClr val="F05AA0"/>
              </a:buClr>
              <a:buSzTx/>
              <a:buFont typeface="Arial"/>
              <a:buNone/>
              <a:tabLst/>
              <a:defRPr/>
            </a:pPr>
            <a:r>
              <a:rPr kumimoji="0" lang="en-US" sz="1400" b="0" i="0" u="none" strike="noStrike" kern="1200" cap="none" spc="0" normalizeH="0" baseline="0" noProof="0" dirty="0">
                <a:ln>
                  <a:noFill/>
                </a:ln>
                <a:solidFill>
                  <a:srgbClr val="374646"/>
                </a:solidFill>
                <a:effectLst/>
                <a:uLnTx/>
                <a:uFillTx/>
                <a:latin typeface="Arial"/>
                <a:ea typeface="+mn-ea"/>
                <a:cs typeface="Arial"/>
              </a:rPr>
              <a:t>R(Rowley) v Minister for the Cabinet Office  [2021] EWHC 2108 (Admin)</a:t>
            </a:r>
            <a:endParaRPr kumimoji="0" lang="en-US" sz="2800" b="0" i="0" u="none" strike="noStrike" kern="1200" cap="none" spc="0" normalizeH="0" baseline="0" noProof="0" dirty="0">
              <a:ln>
                <a:noFill/>
              </a:ln>
              <a:solidFill>
                <a:srgbClr val="374646"/>
              </a:solidFill>
              <a:effectLst/>
              <a:uLnTx/>
              <a:uFillTx/>
              <a:latin typeface="Arial"/>
              <a:ea typeface="+mn-ea"/>
              <a:cs typeface="Arial"/>
            </a:endParaRPr>
          </a:p>
          <a:p>
            <a:pPr marL="0" indent="0" algn="r">
              <a:buNone/>
            </a:pPr>
            <a:endParaRPr lang="en-US" dirty="0"/>
          </a:p>
          <a:p>
            <a:endParaRPr lang="en-US" dirty="0"/>
          </a:p>
        </p:txBody>
      </p:sp>
    </p:spTree>
    <p:extLst>
      <p:ext uri="{BB962C8B-B14F-4D97-AF65-F5344CB8AC3E}">
        <p14:creationId xmlns:p14="http://schemas.microsoft.com/office/powerpoint/2010/main" val="1410805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A7C65-6283-4F59-C2A8-184D05D9E620}"/>
              </a:ext>
            </a:extLst>
          </p:cNvPr>
          <p:cNvSpPr>
            <a:spLocks noGrp="1"/>
          </p:cNvSpPr>
          <p:nvPr>
            <p:ph type="title"/>
          </p:nvPr>
        </p:nvSpPr>
        <p:spPr/>
        <p:txBody>
          <a:bodyPr/>
          <a:lstStyle/>
          <a:p>
            <a:r>
              <a:rPr lang="en-US" dirty="0"/>
              <a:t>Key questions</a:t>
            </a:r>
          </a:p>
        </p:txBody>
      </p:sp>
      <p:sp>
        <p:nvSpPr>
          <p:cNvPr id="3" name="Content Placeholder 2">
            <a:extLst>
              <a:ext uri="{FF2B5EF4-FFF2-40B4-BE49-F238E27FC236}">
                <a16:creationId xmlns:a16="http://schemas.microsoft.com/office/drawing/2014/main" id="{8055D11F-7D4A-E08F-1EC0-51FBB234637A}"/>
              </a:ext>
            </a:extLst>
          </p:cNvPr>
          <p:cNvSpPr>
            <a:spLocks noGrp="1"/>
          </p:cNvSpPr>
          <p:nvPr>
            <p:ph idx="1"/>
          </p:nvPr>
        </p:nvSpPr>
        <p:spPr/>
        <p:txBody>
          <a:bodyPr/>
          <a:lstStyle/>
          <a:p>
            <a:r>
              <a:rPr lang="en-US" dirty="0"/>
              <a:t>Is the Defendant under an </a:t>
            </a:r>
            <a:r>
              <a:rPr lang="en-US" i="1" dirty="0"/>
              <a:t>ongoing</a:t>
            </a:r>
            <a:r>
              <a:rPr lang="en-US" dirty="0"/>
              <a:t> public law duty?</a:t>
            </a:r>
          </a:p>
          <a:p>
            <a:r>
              <a:rPr lang="en-US" dirty="0"/>
              <a:t>What is the temporal focus of the relief sought by the Claimant?</a:t>
            </a:r>
          </a:p>
          <a:p>
            <a:pPr lvl="1"/>
            <a:r>
              <a:rPr lang="en-US" dirty="0"/>
              <a:t>Mandatory relief: always about the present “now”</a:t>
            </a:r>
          </a:p>
          <a:p>
            <a:pPr lvl="1"/>
            <a:r>
              <a:rPr lang="en-US" dirty="0"/>
              <a:t>Declaratory relief: can be either about the present circumstances, or a past decision, or both</a:t>
            </a:r>
          </a:p>
          <a:p>
            <a:r>
              <a:rPr lang="en-US" dirty="0"/>
              <a:t>Not a challenge to a failure to revoke a decision</a:t>
            </a:r>
          </a:p>
        </p:txBody>
      </p:sp>
    </p:spTree>
    <p:extLst>
      <p:ext uri="{BB962C8B-B14F-4D97-AF65-F5344CB8AC3E}">
        <p14:creationId xmlns:p14="http://schemas.microsoft.com/office/powerpoint/2010/main" val="3525191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4797152"/>
            <a:ext cx="7696200" cy="762000"/>
          </a:xfrm>
        </p:spPr>
        <p:txBody>
          <a:bodyPr/>
          <a:lstStyle/>
          <a:p>
            <a:endParaRPr lang="en-US" dirty="0"/>
          </a:p>
        </p:txBody>
      </p:sp>
      <p:sp>
        <p:nvSpPr>
          <p:cNvPr id="2" name="Title 1"/>
          <p:cNvSpPr>
            <a:spLocks noGrp="1"/>
          </p:cNvSpPr>
          <p:nvPr>
            <p:ph type="ctrTitle"/>
          </p:nvPr>
        </p:nvSpPr>
        <p:spPr>
          <a:xfrm>
            <a:off x="395536" y="3717032"/>
            <a:ext cx="7696200" cy="685800"/>
          </a:xfrm>
        </p:spPr>
        <p:txBody>
          <a:bodyPr>
            <a:normAutofit/>
          </a:bodyPr>
          <a:lstStyle/>
          <a:p>
            <a:r>
              <a:rPr lang="en-US" dirty="0"/>
              <a:t>Costs</a:t>
            </a:r>
          </a:p>
        </p:txBody>
      </p:sp>
    </p:spTree>
    <p:extLst>
      <p:ext uri="{BB962C8B-B14F-4D97-AF65-F5344CB8AC3E}">
        <p14:creationId xmlns:p14="http://schemas.microsoft.com/office/powerpoint/2010/main" val="801036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spcBef>
                <a:spcPct val="20000"/>
              </a:spcBef>
              <a:buClr>
                <a:srgbClr val="F05AA0"/>
              </a:buClr>
            </a:pPr>
            <a:r>
              <a:rPr lang="en-US" dirty="0">
                <a:solidFill>
                  <a:srgbClr val="F05AA0"/>
                </a:solidFill>
                <a:latin typeface="Arial" panose="020B0604020202020204" pitchFamily="34" charset="0"/>
                <a:ea typeface="+mn-ea"/>
                <a:cs typeface="Arial" panose="020B0604020202020204" pitchFamily="34" charset="0"/>
              </a:rPr>
              <a:t>Aarhus costs caps</a:t>
            </a:r>
            <a:endParaRPr lang="en-GB" dirty="0">
              <a:solidFill>
                <a:srgbClr val="F05AA0"/>
              </a:solidFill>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2A39A-0EE8-4B79-8D86-213C132BD5BF}" type="slidenum">
              <a:rPr kumimoji="0" lang="en-US" altLang="en-US" sz="1200" b="0" i="0" u="none" strike="noStrike" kern="1200" cap="none" spc="0" normalizeH="0" baseline="0" noProof="0" smtClean="0">
                <a:ln>
                  <a:noFill/>
                </a:ln>
                <a:solidFill>
                  <a:srgbClr val="F05AA0">
                    <a:alpha val="70000"/>
                  </a:srgbClr>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dirty="0">
              <a:ln>
                <a:noFill/>
              </a:ln>
              <a:solidFill>
                <a:srgbClr val="F05AA0">
                  <a:alpha val="70000"/>
                </a:srgbClr>
              </a:solidFill>
              <a:effectLst/>
              <a:uLnTx/>
              <a:uFillTx/>
              <a:latin typeface="Arial"/>
              <a:ea typeface="+mn-ea"/>
              <a:cs typeface="Arial"/>
            </a:endParaRPr>
          </a:p>
        </p:txBody>
      </p:sp>
      <p:sp>
        <p:nvSpPr>
          <p:cNvPr id="12" name="Oval 11">
            <a:extLst>
              <a:ext uri="{FF2B5EF4-FFF2-40B4-BE49-F238E27FC236}">
                <a16:creationId xmlns:a16="http://schemas.microsoft.com/office/drawing/2014/main" id="{7633DC37-DB42-D50E-879C-F7AE2F6E4E9A}"/>
              </a:ext>
            </a:extLst>
          </p:cNvPr>
          <p:cNvSpPr/>
          <p:nvPr/>
        </p:nvSpPr>
        <p:spPr>
          <a:xfrm>
            <a:off x="2843808" y="2492896"/>
            <a:ext cx="2448272" cy="2520280"/>
          </a:xfrm>
          <a:prstGeom prst="ellipse">
            <a:avLst/>
          </a:prstGeom>
          <a:solidFill>
            <a:srgbClr val="F05AA0"/>
          </a:solidFill>
          <a:ln>
            <a:solidFill>
              <a:srgbClr val="F05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t>Aarhus Convention claims</a:t>
            </a:r>
          </a:p>
        </p:txBody>
      </p:sp>
      <p:sp>
        <p:nvSpPr>
          <p:cNvPr id="13" name="Rounded Rectangle 12">
            <a:extLst>
              <a:ext uri="{FF2B5EF4-FFF2-40B4-BE49-F238E27FC236}">
                <a16:creationId xmlns:a16="http://schemas.microsoft.com/office/drawing/2014/main" id="{277D052E-DE35-B496-34F9-A485BDA8D4A1}"/>
              </a:ext>
            </a:extLst>
          </p:cNvPr>
          <p:cNvSpPr/>
          <p:nvPr/>
        </p:nvSpPr>
        <p:spPr>
          <a:xfrm>
            <a:off x="3851920" y="2636912"/>
            <a:ext cx="4464496" cy="22322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 claim brought by one or more members of the public by judicial review or review under statute which challenges the legality of any decision, act or omission of a body exercising public functions, and which is within the scope of Article 9(1), 9(2) or 9(3) of the [Aarhus Convention]” </a:t>
            </a:r>
          </a:p>
          <a:p>
            <a:pPr algn="ctr"/>
            <a:r>
              <a:rPr lang="en-US" dirty="0"/>
              <a:t>(CPR r.45.41)</a:t>
            </a:r>
          </a:p>
        </p:txBody>
      </p:sp>
    </p:spTree>
    <p:extLst>
      <p:ext uri="{BB962C8B-B14F-4D97-AF65-F5344CB8AC3E}">
        <p14:creationId xmlns:p14="http://schemas.microsoft.com/office/powerpoint/2010/main" val="275743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 7.40741E-7 L -0.06198 0.04005 C -0.07483 0.04907 -0.09427 0.05393 -0.11424 0.05393 C -0.13733 0.05393 -0.15573 0.04907 -0.16858 0.04005 L -0.23021 7.40741E-7 " pathEditMode="relative" rAng="0" ptsTypes="AAAAA">
                                      <p:cBhvr>
                                        <p:cTn id="6" dur="1000" fill="hold"/>
                                        <p:tgtEl>
                                          <p:spTgt spid="12"/>
                                        </p:tgtEl>
                                        <p:attrNameLst>
                                          <p:attrName>ppt_x</p:attrName>
                                          <p:attrName>ppt_y</p:attrName>
                                        </p:attrNameLst>
                                      </p:cBhvr>
                                      <p:rCtr x="-11510" y="2685"/>
                                    </p:animMotion>
                                  </p:childTnLst>
                                </p:cTn>
                              </p:par>
                              <p:par>
                                <p:cTn id="7" presetID="1" presetClass="entr" presetSubtype="0" fill="hold" grpId="0" nodeType="withEffect">
                                  <p:stCondLst>
                                    <p:cond delay="50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spcBef>
                <a:spcPct val="20000"/>
              </a:spcBef>
              <a:buClr>
                <a:srgbClr val="F05AA0"/>
              </a:buClr>
            </a:pPr>
            <a:r>
              <a:rPr lang="en-US" dirty="0">
                <a:solidFill>
                  <a:srgbClr val="F05AA0"/>
                </a:solidFill>
                <a:latin typeface="Arial" panose="020B0604020202020204" pitchFamily="34" charset="0"/>
                <a:ea typeface="+mn-ea"/>
                <a:cs typeface="Arial" panose="020B0604020202020204" pitchFamily="34" charset="0"/>
              </a:rPr>
              <a:t>Aarhus costs caps: the basics</a:t>
            </a:r>
            <a:endParaRPr lang="en-GB" dirty="0">
              <a:solidFill>
                <a:srgbClr val="F05AA0"/>
              </a:solidFill>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2A39A-0EE8-4B79-8D86-213C132BD5BF}" type="slidenum">
              <a:rPr kumimoji="0" lang="en-US" altLang="en-US" sz="1200" b="0" i="0" u="none" strike="noStrike" kern="1200" cap="none" spc="0" normalizeH="0" baseline="0" noProof="0" smtClean="0">
                <a:ln>
                  <a:noFill/>
                </a:ln>
                <a:solidFill>
                  <a:srgbClr val="F05AA0">
                    <a:alpha val="70000"/>
                  </a:srgbClr>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dirty="0">
              <a:ln>
                <a:noFill/>
              </a:ln>
              <a:solidFill>
                <a:srgbClr val="F05AA0">
                  <a:alpha val="70000"/>
                </a:srgbClr>
              </a:solidFill>
              <a:effectLst/>
              <a:uLnTx/>
              <a:uFillTx/>
              <a:latin typeface="Arial"/>
              <a:ea typeface="+mn-ea"/>
              <a:cs typeface="Arial"/>
            </a:endParaRPr>
          </a:p>
        </p:txBody>
      </p:sp>
      <p:sp>
        <p:nvSpPr>
          <p:cNvPr id="3" name="Content Placeholder 2">
            <a:extLst>
              <a:ext uri="{FF2B5EF4-FFF2-40B4-BE49-F238E27FC236}">
                <a16:creationId xmlns:a16="http://schemas.microsoft.com/office/drawing/2014/main" id="{F000375B-310F-E71B-BA46-B7F9DC542ED2}"/>
              </a:ext>
            </a:extLst>
          </p:cNvPr>
          <p:cNvSpPr>
            <a:spLocks noGrp="1"/>
          </p:cNvSpPr>
          <p:nvPr>
            <p:ph idx="1"/>
          </p:nvPr>
        </p:nvSpPr>
        <p:spPr>
          <a:xfrm>
            <a:off x="457200" y="1600200"/>
            <a:ext cx="8229600" cy="4876800"/>
          </a:xfrm>
        </p:spPr>
        <p:txBody>
          <a:bodyPr/>
          <a:lstStyle/>
          <a:p>
            <a:r>
              <a:rPr lang="en-US" sz="2400" dirty="0"/>
              <a:t>“Members of the public” includes parish councils</a:t>
            </a:r>
          </a:p>
          <a:p>
            <a:endParaRPr lang="en-US" sz="800" dirty="0"/>
          </a:p>
          <a:p>
            <a:r>
              <a:rPr lang="en-US" sz="2400" dirty="0"/>
              <a:t>“Relating to the environment”</a:t>
            </a:r>
          </a:p>
          <a:p>
            <a:endParaRPr lang="en-US" sz="800" dirty="0"/>
          </a:p>
          <a:p>
            <a:r>
              <a:rPr lang="en-US" sz="2400" dirty="0"/>
              <a:t>Where costs cap triggered by one ground (brought “in good faith”), it applies to whole claim</a:t>
            </a:r>
          </a:p>
          <a:p>
            <a:pPr lvl="1"/>
            <a:r>
              <a:rPr lang="en-US" sz="2000" i="1" dirty="0"/>
              <a:t>R (Lewis) v Welsh Ministers </a:t>
            </a:r>
            <a:r>
              <a:rPr lang="en-US" sz="2000" dirty="0"/>
              <a:t>[2022] EWHC 450 (Admin)</a:t>
            </a:r>
            <a:endParaRPr lang="en-US" sz="800" dirty="0"/>
          </a:p>
          <a:p>
            <a:endParaRPr lang="en-US" sz="1000" dirty="0"/>
          </a:p>
          <a:p>
            <a:r>
              <a:rPr lang="en-US" sz="2400" dirty="0"/>
              <a:t>Default caps (CPR r.45.43)</a:t>
            </a:r>
          </a:p>
          <a:p>
            <a:pPr lvl="1"/>
            <a:r>
              <a:rPr lang="en-US" sz="2000" dirty="0"/>
              <a:t>C (individual): £5,000</a:t>
            </a:r>
          </a:p>
          <a:p>
            <a:pPr lvl="1"/>
            <a:r>
              <a:rPr lang="en-US" sz="2000" dirty="0"/>
              <a:t>C (all other cases): £10,000</a:t>
            </a:r>
          </a:p>
          <a:p>
            <a:pPr lvl="1"/>
            <a:r>
              <a:rPr lang="en-US" sz="2000" dirty="0"/>
              <a:t>D: £35,000</a:t>
            </a:r>
          </a:p>
          <a:p>
            <a:pPr lvl="1"/>
            <a:r>
              <a:rPr lang="en-US" sz="2000" dirty="0"/>
              <a:t>Can be varied on application (CPR r.45.44)</a:t>
            </a:r>
          </a:p>
          <a:p>
            <a:endParaRPr lang="en-US" sz="2400" dirty="0"/>
          </a:p>
          <a:p>
            <a:endParaRPr lang="en-US" sz="2200" dirty="0"/>
          </a:p>
        </p:txBody>
      </p:sp>
    </p:spTree>
    <p:extLst>
      <p:ext uri="{BB962C8B-B14F-4D97-AF65-F5344CB8AC3E}">
        <p14:creationId xmlns:p14="http://schemas.microsoft.com/office/powerpoint/2010/main" val="1404395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spcBef>
                <a:spcPct val="20000"/>
              </a:spcBef>
              <a:buClr>
                <a:srgbClr val="F05AA0"/>
              </a:buClr>
            </a:pPr>
            <a:r>
              <a:rPr lang="en-US" dirty="0">
                <a:solidFill>
                  <a:srgbClr val="F05AA0"/>
                </a:solidFill>
                <a:latin typeface="Arial" panose="020B0604020202020204" pitchFamily="34" charset="0"/>
                <a:ea typeface="+mn-ea"/>
                <a:cs typeface="Arial" panose="020B0604020202020204" pitchFamily="34" charset="0"/>
              </a:rPr>
              <a:t>Aarhus costs caps: claimants</a:t>
            </a:r>
            <a:endParaRPr lang="en-GB" dirty="0">
              <a:solidFill>
                <a:srgbClr val="F05AA0"/>
              </a:solidFill>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2A39A-0EE8-4B79-8D86-213C132BD5BF}" type="slidenum">
              <a:rPr kumimoji="0" lang="en-US" altLang="en-US" sz="1200" b="0" i="0" u="none" strike="noStrike" kern="1200" cap="none" spc="0" normalizeH="0" baseline="0" noProof="0" smtClean="0">
                <a:ln>
                  <a:noFill/>
                </a:ln>
                <a:solidFill>
                  <a:srgbClr val="F05AA0">
                    <a:alpha val="70000"/>
                  </a:srgbClr>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dirty="0">
              <a:ln>
                <a:noFill/>
              </a:ln>
              <a:solidFill>
                <a:srgbClr val="F05AA0">
                  <a:alpha val="70000"/>
                </a:srgbClr>
              </a:solidFill>
              <a:effectLst/>
              <a:uLnTx/>
              <a:uFillTx/>
              <a:latin typeface="Arial"/>
              <a:ea typeface="+mn-ea"/>
              <a:cs typeface="Arial"/>
            </a:endParaRPr>
          </a:p>
        </p:txBody>
      </p:sp>
      <p:sp>
        <p:nvSpPr>
          <p:cNvPr id="3" name="Content Placeholder 2">
            <a:extLst>
              <a:ext uri="{FF2B5EF4-FFF2-40B4-BE49-F238E27FC236}">
                <a16:creationId xmlns:a16="http://schemas.microsoft.com/office/drawing/2014/main" id="{F000375B-310F-E71B-BA46-B7F9DC542ED2}"/>
              </a:ext>
            </a:extLst>
          </p:cNvPr>
          <p:cNvSpPr>
            <a:spLocks noGrp="1"/>
          </p:cNvSpPr>
          <p:nvPr>
            <p:ph idx="1"/>
          </p:nvPr>
        </p:nvSpPr>
        <p:spPr>
          <a:xfrm>
            <a:off x="457200" y="1600200"/>
            <a:ext cx="8229600" cy="4876800"/>
          </a:xfrm>
        </p:spPr>
        <p:txBody>
          <a:bodyPr/>
          <a:lstStyle/>
          <a:p>
            <a:r>
              <a:rPr lang="en-US" sz="2400" dirty="0"/>
              <a:t>Address in pre-action correspondence</a:t>
            </a:r>
          </a:p>
          <a:p>
            <a:endParaRPr lang="en-US" sz="800" dirty="0"/>
          </a:p>
          <a:p>
            <a:r>
              <a:rPr lang="en-US" sz="2400" dirty="0"/>
              <a:t>Seek protection in claim form + SFGs</a:t>
            </a:r>
          </a:p>
          <a:p>
            <a:pPr lvl="1"/>
            <a:r>
              <a:rPr lang="en-US" sz="2000" u="sng" dirty="0"/>
              <a:t>Must</a:t>
            </a:r>
            <a:r>
              <a:rPr lang="en-US" sz="2000" dirty="0"/>
              <a:t> include financial resources schedule </a:t>
            </a:r>
          </a:p>
          <a:p>
            <a:pPr lvl="1"/>
            <a:endParaRPr lang="en-US" sz="800" dirty="0"/>
          </a:p>
          <a:p>
            <a:r>
              <a:rPr lang="en-US" sz="2400" dirty="0"/>
              <a:t>Consider a full witness statement to address why proceedings would be “prohibitively expensive”</a:t>
            </a:r>
          </a:p>
          <a:p>
            <a:pPr lvl="1"/>
            <a:r>
              <a:rPr lang="en-US" sz="2000" dirty="0"/>
              <a:t>See CPR r.45.44(2)-(4)</a:t>
            </a:r>
          </a:p>
          <a:p>
            <a:pPr lvl="1"/>
            <a:r>
              <a:rPr lang="en-US" sz="2000" dirty="0"/>
              <a:t>Court may properly have regard to C’s own costs – </a:t>
            </a:r>
            <a:r>
              <a:rPr lang="en-US" sz="2000" i="1" dirty="0"/>
              <a:t>R (RSPB) v SSJ </a:t>
            </a:r>
            <a:r>
              <a:rPr lang="en-US" sz="2000" dirty="0"/>
              <a:t>[2018] Env LR 13</a:t>
            </a:r>
          </a:p>
          <a:p>
            <a:endParaRPr lang="en-US" sz="800" dirty="0"/>
          </a:p>
          <a:p>
            <a:r>
              <a:rPr lang="en-US" sz="2400" dirty="0"/>
              <a:t>Timeliness is key</a:t>
            </a:r>
          </a:p>
          <a:p>
            <a:pPr lvl="1"/>
            <a:r>
              <a:rPr lang="en-US" sz="2000" i="1" dirty="0"/>
              <a:t>R (</a:t>
            </a:r>
            <a:r>
              <a:rPr lang="en-US" sz="2000" i="1" dirty="0" err="1"/>
              <a:t>Ibrar</a:t>
            </a:r>
            <a:r>
              <a:rPr lang="en-US" sz="2000" i="1" dirty="0"/>
              <a:t>) v SSLUHC </a:t>
            </a:r>
            <a:r>
              <a:rPr lang="en-US" sz="2000" dirty="0"/>
              <a:t>[2022] EWHC 3425 (Admin)</a:t>
            </a:r>
            <a:endParaRPr lang="en-US" sz="800" dirty="0"/>
          </a:p>
          <a:p>
            <a:endParaRPr lang="en-US" sz="800" dirty="0"/>
          </a:p>
          <a:p>
            <a:r>
              <a:rPr lang="en-US" sz="2400" dirty="0"/>
              <a:t>Change in circumstances?</a:t>
            </a:r>
            <a:endParaRPr lang="en-US" sz="2000" dirty="0"/>
          </a:p>
          <a:p>
            <a:endParaRPr lang="en-US" sz="2400" dirty="0"/>
          </a:p>
          <a:p>
            <a:endParaRPr lang="en-US" sz="2200" dirty="0"/>
          </a:p>
        </p:txBody>
      </p:sp>
    </p:spTree>
    <p:extLst>
      <p:ext uri="{BB962C8B-B14F-4D97-AF65-F5344CB8AC3E}">
        <p14:creationId xmlns:p14="http://schemas.microsoft.com/office/powerpoint/2010/main" val="79230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spcBef>
                <a:spcPct val="20000"/>
              </a:spcBef>
              <a:buClr>
                <a:srgbClr val="F05AA0"/>
              </a:buClr>
            </a:pPr>
            <a:r>
              <a:rPr lang="en-US" dirty="0">
                <a:solidFill>
                  <a:srgbClr val="F05AA0"/>
                </a:solidFill>
                <a:latin typeface="Arial" panose="020B0604020202020204" pitchFamily="34" charset="0"/>
                <a:ea typeface="+mn-ea"/>
                <a:cs typeface="Arial" panose="020B0604020202020204" pitchFamily="34" charset="0"/>
              </a:rPr>
              <a:t>Aarhus costs caps: defendants</a:t>
            </a:r>
            <a:endParaRPr lang="en-GB" dirty="0">
              <a:solidFill>
                <a:srgbClr val="F05AA0"/>
              </a:solidFill>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2A39A-0EE8-4B79-8D86-213C132BD5BF}" type="slidenum">
              <a:rPr kumimoji="0" lang="en-US" altLang="en-US" sz="1200" b="0" i="0" u="none" strike="noStrike" kern="1200" cap="none" spc="0" normalizeH="0" baseline="0" noProof="0" smtClean="0">
                <a:ln>
                  <a:noFill/>
                </a:ln>
                <a:solidFill>
                  <a:srgbClr val="F05AA0">
                    <a:alpha val="70000"/>
                  </a:srgbClr>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dirty="0">
              <a:ln>
                <a:noFill/>
              </a:ln>
              <a:solidFill>
                <a:srgbClr val="F05AA0">
                  <a:alpha val="70000"/>
                </a:srgbClr>
              </a:solidFill>
              <a:effectLst/>
              <a:uLnTx/>
              <a:uFillTx/>
              <a:latin typeface="Arial"/>
              <a:ea typeface="+mn-ea"/>
              <a:cs typeface="Arial"/>
            </a:endParaRPr>
          </a:p>
        </p:txBody>
      </p:sp>
      <p:sp>
        <p:nvSpPr>
          <p:cNvPr id="3" name="Content Placeholder 2">
            <a:extLst>
              <a:ext uri="{FF2B5EF4-FFF2-40B4-BE49-F238E27FC236}">
                <a16:creationId xmlns:a16="http://schemas.microsoft.com/office/drawing/2014/main" id="{F000375B-310F-E71B-BA46-B7F9DC542ED2}"/>
              </a:ext>
            </a:extLst>
          </p:cNvPr>
          <p:cNvSpPr>
            <a:spLocks noGrp="1"/>
          </p:cNvSpPr>
          <p:nvPr>
            <p:ph idx="1"/>
          </p:nvPr>
        </p:nvSpPr>
        <p:spPr>
          <a:xfrm>
            <a:off x="457200" y="1600200"/>
            <a:ext cx="8229600" cy="4876800"/>
          </a:xfrm>
        </p:spPr>
        <p:txBody>
          <a:bodyPr/>
          <a:lstStyle/>
          <a:p>
            <a:endParaRPr lang="en-US" sz="2400" dirty="0"/>
          </a:p>
          <a:p>
            <a:r>
              <a:rPr lang="en-US" sz="2400" dirty="0"/>
              <a:t>Clarify position on principle at pre-action stage</a:t>
            </a:r>
          </a:p>
          <a:p>
            <a:endParaRPr lang="en-US" sz="800" dirty="0"/>
          </a:p>
          <a:p>
            <a:r>
              <a:rPr lang="en-US" sz="2400" dirty="0"/>
              <a:t>Wish to dispute application of Aarhus Convention?</a:t>
            </a:r>
          </a:p>
          <a:p>
            <a:pPr lvl="1"/>
            <a:r>
              <a:rPr lang="en-US" sz="2000" dirty="0"/>
              <a:t>Address in </a:t>
            </a:r>
            <a:r>
              <a:rPr lang="en-US" sz="2000" dirty="0" err="1"/>
              <a:t>AoS</a:t>
            </a:r>
            <a:endParaRPr lang="en-US" sz="2000" dirty="0"/>
          </a:p>
          <a:p>
            <a:pPr marL="457200" lvl="1" indent="0">
              <a:buNone/>
            </a:pPr>
            <a:endParaRPr lang="en-US" sz="800" dirty="0"/>
          </a:p>
          <a:p>
            <a:r>
              <a:rPr lang="en-US" sz="2400" dirty="0"/>
              <a:t>Wish to vary default cap? </a:t>
            </a:r>
          </a:p>
          <a:p>
            <a:pPr lvl="1"/>
            <a:r>
              <a:rPr lang="en-US" sz="2000" dirty="0"/>
              <a:t>Application must be made in </a:t>
            </a:r>
            <a:r>
              <a:rPr lang="en-US" sz="2000" dirty="0" err="1"/>
              <a:t>AoS</a:t>
            </a:r>
            <a:endParaRPr lang="en-US" sz="2000" dirty="0"/>
          </a:p>
          <a:p>
            <a:pPr lvl="1"/>
            <a:r>
              <a:rPr lang="en-US" sz="2000" dirty="0"/>
              <a:t>Must address why it would not be “prohibitively expensive” for C</a:t>
            </a:r>
          </a:p>
          <a:p>
            <a:endParaRPr lang="en-US" sz="800" dirty="0"/>
          </a:p>
          <a:p>
            <a:r>
              <a:rPr lang="en-US" sz="2400" dirty="0"/>
              <a:t>Significant change in C’s circumstances? </a:t>
            </a:r>
          </a:p>
          <a:p>
            <a:pPr lvl="1"/>
            <a:r>
              <a:rPr lang="en-US" sz="2000" dirty="0"/>
              <a:t>Entitled to make a variation application</a:t>
            </a:r>
          </a:p>
          <a:p>
            <a:endParaRPr lang="en-US" sz="1000" dirty="0"/>
          </a:p>
          <a:p>
            <a:pPr marL="0" indent="0">
              <a:buNone/>
            </a:pPr>
            <a:endParaRPr lang="en-US" sz="2400" dirty="0"/>
          </a:p>
          <a:p>
            <a:endParaRPr lang="en-US" sz="2200" dirty="0"/>
          </a:p>
        </p:txBody>
      </p:sp>
    </p:spTree>
    <p:extLst>
      <p:ext uri="{BB962C8B-B14F-4D97-AF65-F5344CB8AC3E}">
        <p14:creationId xmlns:p14="http://schemas.microsoft.com/office/powerpoint/2010/main" val="1058274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endParaRPr lang="en-GB" dirty="0"/>
          </a:p>
        </p:txBody>
      </p:sp>
      <p:grpSp>
        <p:nvGrpSpPr>
          <p:cNvPr id="4" name="Group 3">
            <a:extLst>
              <a:ext uri="{FF2B5EF4-FFF2-40B4-BE49-F238E27FC236}">
                <a16:creationId xmlns:a16="http://schemas.microsoft.com/office/drawing/2014/main" id="{4127E7DB-866C-2677-7800-085AD2B61972}"/>
              </a:ext>
            </a:extLst>
          </p:cNvPr>
          <p:cNvGrpSpPr>
            <a:grpSpLocks/>
          </p:cNvGrpSpPr>
          <p:nvPr/>
        </p:nvGrpSpPr>
        <p:grpSpPr bwMode="auto">
          <a:xfrm>
            <a:off x="-15875" y="1700213"/>
            <a:ext cx="8769350" cy="647700"/>
            <a:chOff x="0" y="1700808"/>
            <a:chExt cx="8769424" cy="648072"/>
          </a:xfrm>
        </p:grpSpPr>
        <p:sp>
          <p:nvSpPr>
            <p:cNvPr id="5" name="Rectangle 4">
              <a:extLst>
                <a:ext uri="{FF2B5EF4-FFF2-40B4-BE49-F238E27FC236}">
                  <a16:creationId xmlns:a16="http://schemas.microsoft.com/office/drawing/2014/main" id="{2170851C-869D-54DF-948F-77D0B585754B}"/>
                </a:ext>
              </a:extLst>
            </p:cNvPr>
            <p:cNvSpPr>
              <a:spLocks noChangeArrowheads="1"/>
            </p:cNvSpPr>
            <p:nvPr/>
          </p:nvSpPr>
          <p:spPr bwMode="auto">
            <a:xfrm>
              <a:off x="0" y="1700808"/>
              <a:ext cx="8769424" cy="648072"/>
            </a:xfrm>
            <a:prstGeom prst="rect">
              <a:avLst/>
            </a:prstGeom>
            <a:solidFill>
              <a:srgbClr val="F35BBD"/>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05AA0"/>
                </a:buClr>
                <a:buFont typeface="Arial" panose="020B0604020202020204" pitchFamily="34" charset="0"/>
                <a:buChar char="•"/>
                <a:defRPr sz="2800">
                  <a:solidFill>
                    <a:srgbClr val="374646"/>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F05AA0"/>
                </a:buClr>
                <a:buFont typeface="Arial" panose="020B0604020202020204" pitchFamily="34" charset="0"/>
                <a:buChar char="•"/>
                <a:defRPr sz="2800">
                  <a:solidFill>
                    <a:srgbClr val="37464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ClrTx/>
                <a:buFontTx/>
                <a:buNone/>
              </a:pPr>
              <a:endParaRPr lang="en-US" altLang="en-US" sz="1800">
                <a:solidFill>
                  <a:srgbClr val="FFFFFF"/>
                </a:solidFill>
                <a:latin typeface="Calibri" panose="020F0502020204030204" pitchFamily="34" charset="0"/>
              </a:endParaRPr>
            </a:p>
          </p:txBody>
        </p:sp>
        <p:sp>
          <p:nvSpPr>
            <p:cNvPr id="6" name="TextBox 19">
              <a:extLst>
                <a:ext uri="{FF2B5EF4-FFF2-40B4-BE49-F238E27FC236}">
                  <a16:creationId xmlns:a16="http://schemas.microsoft.com/office/drawing/2014/main" id="{2303DBC7-FC62-5146-028E-11AAD04658CD}"/>
                </a:ext>
              </a:extLst>
            </p:cNvPr>
            <p:cNvSpPr txBox="1">
              <a:spLocks noChangeArrowheads="1"/>
            </p:cNvSpPr>
            <p:nvPr/>
          </p:nvSpPr>
          <p:spPr bwMode="auto">
            <a:xfrm>
              <a:off x="1136575" y="1794011"/>
              <a:ext cx="7072729" cy="461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05AA0"/>
                </a:buClr>
                <a:buFont typeface="Arial" panose="020B0604020202020204" pitchFamily="34" charset="0"/>
                <a:buChar char="•"/>
                <a:defRPr sz="2800">
                  <a:solidFill>
                    <a:srgbClr val="374646"/>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F05AA0"/>
                </a:buClr>
                <a:buFont typeface="Arial" panose="020B0604020202020204" pitchFamily="34" charset="0"/>
                <a:buChar char="•"/>
                <a:defRPr sz="2800">
                  <a:solidFill>
                    <a:srgbClr val="37464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r>
                <a:rPr lang="en-US" altLang="en-US" sz="2400" b="1" dirty="0">
                  <a:solidFill>
                    <a:schemeClr val="bg1"/>
                  </a:solidFill>
                </a:rPr>
                <a:t>Standing</a:t>
              </a:r>
            </a:p>
          </p:txBody>
        </p:sp>
      </p:grpSp>
      <p:grpSp>
        <p:nvGrpSpPr>
          <p:cNvPr id="7" name="Group 6">
            <a:extLst>
              <a:ext uri="{FF2B5EF4-FFF2-40B4-BE49-F238E27FC236}">
                <a16:creationId xmlns:a16="http://schemas.microsoft.com/office/drawing/2014/main" id="{4CDFC5E1-80CB-714E-10D7-B48C6EEC64A2}"/>
              </a:ext>
            </a:extLst>
          </p:cNvPr>
          <p:cNvGrpSpPr>
            <a:grpSpLocks/>
          </p:cNvGrpSpPr>
          <p:nvPr/>
        </p:nvGrpSpPr>
        <p:grpSpPr bwMode="auto">
          <a:xfrm>
            <a:off x="-15875" y="2727325"/>
            <a:ext cx="8769350" cy="647700"/>
            <a:chOff x="0" y="1700808"/>
            <a:chExt cx="8769424" cy="648072"/>
          </a:xfrm>
        </p:grpSpPr>
        <p:sp>
          <p:nvSpPr>
            <p:cNvPr id="8" name="Rectangle 7">
              <a:extLst>
                <a:ext uri="{FF2B5EF4-FFF2-40B4-BE49-F238E27FC236}">
                  <a16:creationId xmlns:a16="http://schemas.microsoft.com/office/drawing/2014/main" id="{C93BA0FE-549A-9F03-FB84-5D248AC21267}"/>
                </a:ext>
              </a:extLst>
            </p:cNvPr>
            <p:cNvSpPr>
              <a:spLocks noChangeArrowheads="1"/>
            </p:cNvSpPr>
            <p:nvPr/>
          </p:nvSpPr>
          <p:spPr bwMode="auto">
            <a:xfrm>
              <a:off x="0" y="1700808"/>
              <a:ext cx="8769424" cy="648072"/>
            </a:xfrm>
            <a:prstGeom prst="rect">
              <a:avLst/>
            </a:prstGeom>
            <a:solidFill>
              <a:srgbClr val="F35BBD"/>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05AA0"/>
                </a:buClr>
                <a:buFont typeface="Arial" panose="020B0604020202020204" pitchFamily="34" charset="0"/>
                <a:buChar char="•"/>
                <a:defRPr sz="2800">
                  <a:solidFill>
                    <a:srgbClr val="374646"/>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F05AA0"/>
                </a:buClr>
                <a:buFont typeface="Arial" panose="020B0604020202020204" pitchFamily="34" charset="0"/>
                <a:buChar char="•"/>
                <a:defRPr sz="2800">
                  <a:solidFill>
                    <a:srgbClr val="37464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ClrTx/>
                <a:buFontTx/>
                <a:buNone/>
              </a:pPr>
              <a:endParaRPr lang="en-US" altLang="en-US" sz="1800">
                <a:solidFill>
                  <a:srgbClr val="FFFFFF"/>
                </a:solidFill>
                <a:latin typeface="Calibri" panose="020F0502020204030204" pitchFamily="34" charset="0"/>
              </a:endParaRPr>
            </a:p>
          </p:txBody>
        </p:sp>
        <p:sp>
          <p:nvSpPr>
            <p:cNvPr id="9" name="TextBox 19">
              <a:extLst>
                <a:ext uri="{FF2B5EF4-FFF2-40B4-BE49-F238E27FC236}">
                  <a16:creationId xmlns:a16="http://schemas.microsoft.com/office/drawing/2014/main" id="{12A7C5FA-3A5A-970A-4905-5CCCA859F35B}"/>
                </a:ext>
              </a:extLst>
            </p:cNvPr>
            <p:cNvSpPr txBox="1">
              <a:spLocks noChangeArrowheads="1"/>
            </p:cNvSpPr>
            <p:nvPr/>
          </p:nvSpPr>
          <p:spPr bwMode="auto">
            <a:xfrm>
              <a:off x="1136575" y="1794011"/>
              <a:ext cx="7072729" cy="461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05AA0"/>
                </a:buClr>
                <a:buFont typeface="Arial" panose="020B0604020202020204" pitchFamily="34" charset="0"/>
                <a:buChar char="•"/>
                <a:defRPr sz="2800">
                  <a:solidFill>
                    <a:srgbClr val="374646"/>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F05AA0"/>
                </a:buClr>
                <a:buFont typeface="Arial" panose="020B0604020202020204" pitchFamily="34" charset="0"/>
                <a:buChar char="•"/>
                <a:defRPr sz="2800">
                  <a:solidFill>
                    <a:srgbClr val="37464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r>
                <a:rPr lang="en-US" altLang="en-US" sz="2400" b="1" dirty="0">
                  <a:solidFill>
                    <a:schemeClr val="bg1"/>
                  </a:solidFill>
                </a:rPr>
                <a:t>Time Limits</a:t>
              </a:r>
            </a:p>
          </p:txBody>
        </p:sp>
      </p:grpSp>
      <p:grpSp>
        <p:nvGrpSpPr>
          <p:cNvPr id="10" name="Group 9">
            <a:extLst>
              <a:ext uri="{FF2B5EF4-FFF2-40B4-BE49-F238E27FC236}">
                <a16:creationId xmlns:a16="http://schemas.microsoft.com/office/drawing/2014/main" id="{FD09268C-B88E-8FAB-12B0-15D9FCB8E39C}"/>
              </a:ext>
            </a:extLst>
          </p:cNvPr>
          <p:cNvGrpSpPr>
            <a:grpSpLocks/>
          </p:cNvGrpSpPr>
          <p:nvPr/>
        </p:nvGrpSpPr>
        <p:grpSpPr bwMode="auto">
          <a:xfrm>
            <a:off x="0" y="3752850"/>
            <a:ext cx="8769350" cy="647700"/>
            <a:chOff x="0" y="1700808"/>
            <a:chExt cx="8769424" cy="648072"/>
          </a:xfrm>
        </p:grpSpPr>
        <p:sp>
          <p:nvSpPr>
            <p:cNvPr id="11" name="Rectangle 10">
              <a:extLst>
                <a:ext uri="{FF2B5EF4-FFF2-40B4-BE49-F238E27FC236}">
                  <a16:creationId xmlns:a16="http://schemas.microsoft.com/office/drawing/2014/main" id="{7C6873EB-D193-BE6D-62F7-CB741DF08F4B}"/>
                </a:ext>
              </a:extLst>
            </p:cNvPr>
            <p:cNvSpPr>
              <a:spLocks noChangeArrowheads="1"/>
            </p:cNvSpPr>
            <p:nvPr/>
          </p:nvSpPr>
          <p:spPr bwMode="auto">
            <a:xfrm>
              <a:off x="0" y="1700808"/>
              <a:ext cx="8769424" cy="648072"/>
            </a:xfrm>
            <a:prstGeom prst="rect">
              <a:avLst/>
            </a:prstGeom>
            <a:solidFill>
              <a:srgbClr val="F35BBD"/>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05AA0"/>
                </a:buClr>
                <a:buFont typeface="Arial" panose="020B0604020202020204" pitchFamily="34" charset="0"/>
                <a:buChar char="•"/>
                <a:defRPr sz="2800">
                  <a:solidFill>
                    <a:srgbClr val="374646"/>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F05AA0"/>
                </a:buClr>
                <a:buFont typeface="Arial" panose="020B0604020202020204" pitchFamily="34" charset="0"/>
                <a:buChar char="•"/>
                <a:defRPr sz="2800">
                  <a:solidFill>
                    <a:srgbClr val="37464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ClrTx/>
                <a:buFontTx/>
                <a:buNone/>
              </a:pPr>
              <a:endParaRPr lang="en-US" altLang="en-US" sz="1800">
                <a:solidFill>
                  <a:srgbClr val="FFFFFF"/>
                </a:solidFill>
                <a:latin typeface="Calibri" panose="020F0502020204030204" pitchFamily="34" charset="0"/>
              </a:endParaRPr>
            </a:p>
          </p:txBody>
        </p:sp>
        <p:sp>
          <p:nvSpPr>
            <p:cNvPr id="12" name="TextBox 21">
              <a:extLst>
                <a:ext uri="{FF2B5EF4-FFF2-40B4-BE49-F238E27FC236}">
                  <a16:creationId xmlns:a16="http://schemas.microsoft.com/office/drawing/2014/main" id="{A7CE94CF-6A69-DBAF-30BA-3BD1CE66BCCA}"/>
                </a:ext>
              </a:extLst>
            </p:cNvPr>
            <p:cNvSpPr txBox="1">
              <a:spLocks noChangeArrowheads="1"/>
            </p:cNvSpPr>
            <p:nvPr/>
          </p:nvSpPr>
          <p:spPr bwMode="auto">
            <a:xfrm>
              <a:off x="1136576" y="1794012"/>
              <a:ext cx="5920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05AA0"/>
                </a:buClr>
                <a:buFont typeface="Arial" panose="020B0604020202020204" pitchFamily="34" charset="0"/>
                <a:buChar char="•"/>
                <a:defRPr sz="2800">
                  <a:solidFill>
                    <a:srgbClr val="374646"/>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F05AA0"/>
                </a:buClr>
                <a:buFont typeface="Arial" panose="020B0604020202020204" pitchFamily="34" charset="0"/>
                <a:buChar char="•"/>
                <a:defRPr sz="2800">
                  <a:solidFill>
                    <a:srgbClr val="37464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r>
                <a:rPr lang="en-US" altLang="en-US" sz="2400" b="1" dirty="0">
                  <a:solidFill>
                    <a:schemeClr val="bg1"/>
                  </a:solidFill>
                </a:rPr>
                <a:t>Rolling JRs</a:t>
              </a:r>
            </a:p>
          </p:txBody>
        </p:sp>
      </p:grpSp>
      <p:grpSp>
        <p:nvGrpSpPr>
          <p:cNvPr id="13" name="Group 12">
            <a:extLst>
              <a:ext uri="{FF2B5EF4-FFF2-40B4-BE49-F238E27FC236}">
                <a16:creationId xmlns:a16="http://schemas.microsoft.com/office/drawing/2014/main" id="{A4148D03-E491-0EC5-0B59-5DEE0D54995E}"/>
              </a:ext>
            </a:extLst>
          </p:cNvPr>
          <p:cNvGrpSpPr>
            <a:grpSpLocks/>
          </p:cNvGrpSpPr>
          <p:nvPr/>
        </p:nvGrpSpPr>
        <p:grpSpPr bwMode="auto">
          <a:xfrm>
            <a:off x="-15875" y="4779963"/>
            <a:ext cx="8769350" cy="647700"/>
            <a:chOff x="0" y="1700808"/>
            <a:chExt cx="8769424" cy="648072"/>
          </a:xfrm>
        </p:grpSpPr>
        <p:sp>
          <p:nvSpPr>
            <p:cNvPr id="14" name="Rectangle 13">
              <a:extLst>
                <a:ext uri="{FF2B5EF4-FFF2-40B4-BE49-F238E27FC236}">
                  <a16:creationId xmlns:a16="http://schemas.microsoft.com/office/drawing/2014/main" id="{D1654262-A9AE-093C-AA49-47FAB9527875}"/>
                </a:ext>
              </a:extLst>
            </p:cNvPr>
            <p:cNvSpPr>
              <a:spLocks noChangeArrowheads="1"/>
            </p:cNvSpPr>
            <p:nvPr/>
          </p:nvSpPr>
          <p:spPr bwMode="auto">
            <a:xfrm>
              <a:off x="0" y="1700808"/>
              <a:ext cx="8769424" cy="648072"/>
            </a:xfrm>
            <a:prstGeom prst="rect">
              <a:avLst/>
            </a:prstGeom>
            <a:solidFill>
              <a:srgbClr val="F35BBD"/>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05AA0"/>
                </a:buClr>
                <a:buFont typeface="Arial" panose="020B0604020202020204" pitchFamily="34" charset="0"/>
                <a:buChar char="•"/>
                <a:defRPr sz="2800">
                  <a:solidFill>
                    <a:srgbClr val="374646"/>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F05AA0"/>
                </a:buClr>
                <a:buFont typeface="Arial" panose="020B0604020202020204" pitchFamily="34" charset="0"/>
                <a:buChar char="•"/>
                <a:defRPr sz="2800">
                  <a:solidFill>
                    <a:srgbClr val="37464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ClrTx/>
                <a:buFontTx/>
                <a:buNone/>
              </a:pPr>
              <a:endParaRPr lang="en-US" altLang="en-US" sz="1800">
                <a:solidFill>
                  <a:srgbClr val="FFFFFF"/>
                </a:solidFill>
                <a:latin typeface="Calibri" panose="020F0502020204030204" pitchFamily="34" charset="0"/>
              </a:endParaRPr>
            </a:p>
          </p:txBody>
        </p:sp>
        <p:sp>
          <p:nvSpPr>
            <p:cNvPr id="15" name="TextBox 21">
              <a:extLst>
                <a:ext uri="{FF2B5EF4-FFF2-40B4-BE49-F238E27FC236}">
                  <a16:creationId xmlns:a16="http://schemas.microsoft.com/office/drawing/2014/main" id="{804D9BB1-5ADC-8EE6-C6A3-D557BE27D22A}"/>
                </a:ext>
              </a:extLst>
            </p:cNvPr>
            <p:cNvSpPr txBox="1">
              <a:spLocks noChangeArrowheads="1"/>
            </p:cNvSpPr>
            <p:nvPr/>
          </p:nvSpPr>
          <p:spPr bwMode="auto">
            <a:xfrm>
              <a:off x="1136576" y="1794012"/>
              <a:ext cx="5920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05AA0"/>
                </a:buClr>
                <a:buFont typeface="Arial" panose="020B0604020202020204" pitchFamily="34" charset="0"/>
                <a:buChar char="•"/>
                <a:defRPr sz="2800">
                  <a:solidFill>
                    <a:srgbClr val="374646"/>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F05AA0"/>
                </a:buClr>
                <a:buFont typeface="Arial" panose="020B0604020202020204" pitchFamily="34" charset="0"/>
                <a:buChar char="•"/>
                <a:defRPr sz="2800">
                  <a:solidFill>
                    <a:srgbClr val="37464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F05AA0"/>
                </a:buClr>
                <a:buFont typeface="Arial" panose="020B0604020202020204" pitchFamily="34" charset="0"/>
                <a:buChar char="•"/>
                <a:defRPr sz="2400">
                  <a:solidFill>
                    <a:srgbClr val="374646"/>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r>
                <a:rPr lang="en-US" altLang="en-US" sz="2400" b="1" dirty="0">
                  <a:solidFill>
                    <a:schemeClr val="bg1"/>
                  </a:solidFill>
                </a:rPr>
                <a:t>Costs</a:t>
              </a:r>
            </a:p>
          </p:txBody>
        </p:sp>
      </p:grpSp>
    </p:spTree>
    <p:extLst>
      <p:ext uri="{BB962C8B-B14F-4D97-AF65-F5344CB8AC3E}">
        <p14:creationId xmlns:p14="http://schemas.microsoft.com/office/powerpoint/2010/main" val="263753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spcBef>
                <a:spcPct val="20000"/>
              </a:spcBef>
              <a:buClr>
                <a:srgbClr val="F05AA0"/>
              </a:buClr>
            </a:pPr>
            <a:r>
              <a:rPr lang="en-US" dirty="0">
                <a:solidFill>
                  <a:srgbClr val="F05AA0"/>
                </a:solidFill>
                <a:latin typeface="Arial" panose="020B0604020202020204" pitchFamily="34" charset="0"/>
                <a:ea typeface="+mn-ea"/>
                <a:cs typeface="Arial" panose="020B0604020202020204" pitchFamily="34" charset="0"/>
              </a:rPr>
              <a:t>Protective Costs Orders in JR</a:t>
            </a:r>
            <a:endParaRPr lang="en-GB" dirty="0">
              <a:solidFill>
                <a:srgbClr val="F05AA0"/>
              </a:solidFill>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2A39A-0EE8-4B79-8D86-213C132BD5BF}" type="slidenum">
              <a:rPr kumimoji="0" lang="en-US" altLang="en-US" sz="1200" b="0" i="0" u="none" strike="noStrike" kern="1200" cap="none" spc="0" normalizeH="0" baseline="0" noProof="0" smtClean="0">
                <a:ln>
                  <a:noFill/>
                </a:ln>
                <a:solidFill>
                  <a:srgbClr val="F05AA0">
                    <a:alpha val="70000"/>
                  </a:srgbClr>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dirty="0">
              <a:ln>
                <a:noFill/>
              </a:ln>
              <a:solidFill>
                <a:srgbClr val="F05AA0">
                  <a:alpha val="70000"/>
                </a:srgbClr>
              </a:solidFill>
              <a:effectLst/>
              <a:uLnTx/>
              <a:uFillTx/>
              <a:latin typeface="Arial"/>
              <a:ea typeface="+mn-ea"/>
              <a:cs typeface="Arial"/>
            </a:endParaRPr>
          </a:p>
        </p:txBody>
      </p:sp>
      <p:sp>
        <p:nvSpPr>
          <p:cNvPr id="3" name="Content Placeholder 2">
            <a:extLst>
              <a:ext uri="{FF2B5EF4-FFF2-40B4-BE49-F238E27FC236}">
                <a16:creationId xmlns:a16="http://schemas.microsoft.com/office/drawing/2014/main" id="{F000375B-310F-E71B-BA46-B7F9DC542ED2}"/>
              </a:ext>
            </a:extLst>
          </p:cNvPr>
          <p:cNvSpPr>
            <a:spLocks noGrp="1"/>
          </p:cNvSpPr>
          <p:nvPr>
            <p:ph idx="1"/>
          </p:nvPr>
        </p:nvSpPr>
        <p:spPr>
          <a:xfrm>
            <a:off x="457200" y="1600200"/>
            <a:ext cx="8229600" cy="4876800"/>
          </a:xfrm>
        </p:spPr>
        <p:txBody>
          <a:bodyPr>
            <a:normAutofit/>
          </a:bodyPr>
          <a:lstStyle/>
          <a:p>
            <a:r>
              <a:rPr lang="en-GB" sz="2400" dirty="0"/>
              <a:t>Sections 88 and 89 of the Criminal Justice and Courts Act 2015</a:t>
            </a:r>
          </a:p>
          <a:p>
            <a:endParaRPr lang="en-GB" sz="2400" dirty="0"/>
          </a:p>
          <a:p>
            <a:r>
              <a:rPr lang="en-GB" sz="2400" dirty="0"/>
              <a:t>Court may only make order if:</a:t>
            </a:r>
          </a:p>
          <a:p>
            <a:pPr lvl="1"/>
            <a:r>
              <a:rPr lang="en-GB" sz="2400" dirty="0"/>
              <a:t>proceedings are ‘public interest proceedings’;</a:t>
            </a:r>
          </a:p>
          <a:p>
            <a:pPr lvl="1"/>
            <a:r>
              <a:rPr lang="en-GB" sz="2400" dirty="0"/>
              <a:t>Applicant for JR would otherwise be withdraw application or cease to participate and it would be reasonable for applicant to do so if order is not made</a:t>
            </a:r>
          </a:p>
          <a:p>
            <a:pPr lvl="1"/>
            <a:endParaRPr lang="en-GB" sz="2400" dirty="0"/>
          </a:p>
        </p:txBody>
      </p:sp>
    </p:spTree>
    <p:extLst>
      <p:ext uri="{BB962C8B-B14F-4D97-AF65-F5344CB8AC3E}">
        <p14:creationId xmlns:p14="http://schemas.microsoft.com/office/powerpoint/2010/main" val="2786575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spcBef>
                <a:spcPct val="20000"/>
              </a:spcBef>
              <a:buClr>
                <a:srgbClr val="F05AA0"/>
              </a:buClr>
            </a:pPr>
            <a:r>
              <a:rPr lang="en-US" dirty="0">
                <a:solidFill>
                  <a:srgbClr val="F05AA0"/>
                </a:solidFill>
                <a:latin typeface="Arial" panose="020B0604020202020204" pitchFamily="34" charset="0"/>
                <a:ea typeface="+mn-ea"/>
                <a:cs typeface="Arial" panose="020B0604020202020204" pitchFamily="34" charset="0"/>
              </a:rPr>
              <a:t>Protective Costs Orders in JR</a:t>
            </a:r>
            <a:endParaRPr lang="en-GB" dirty="0">
              <a:solidFill>
                <a:srgbClr val="F05AA0"/>
              </a:solidFill>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2A39A-0EE8-4B79-8D86-213C132BD5BF}" type="slidenum">
              <a:rPr kumimoji="0" lang="en-US" altLang="en-US" sz="1200" b="0" i="0" u="none" strike="noStrike" kern="1200" cap="none" spc="0" normalizeH="0" baseline="0" noProof="0" smtClean="0">
                <a:ln>
                  <a:noFill/>
                </a:ln>
                <a:solidFill>
                  <a:srgbClr val="F05AA0">
                    <a:alpha val="70000"/>
                  </a:srgbClr>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altLang="en-US" sz="1200" b="0" i="0" u="none" strike="noStrike" kern="1200" cap="none" spc="0" normalizeH="0" baseline="0" noProof="0" dirty="0">
              <a:ln>
                <a:noFill/>
              </a:ln>
              <a:solidFill>
                <a:srgbClr val="F05AA0">
                  <a:alpha val="70000"/>
                </a:srgbClr>
              </a:solidFill>
              <a:effectLst/>
              <a:uLnTx/>
              <a:uFillTx/>
              <a:latin typeface="Arial"/>
              <a:ea typeface="+mn-ea"/>
              <a:cs typeface="Arial"/>
            </a:endParaRPr>
          </a:p>
        </p:txBody>
      </p:sp>
      <p:sp>
        <p:nvSpPr>
          <p:cNvPr id="3" name="Content Placeholder 2">
            <a:extLst>
              <a:ext uri="{FF2B5EF4-FFF2-40B4-BE49-F238E27FC236}">
                <a16:creationId xmlns:a16="http://schemas.microsoft.com/office/drawing/2014/main" id="{F000375B-310F-E71B-BA46-B7F9DC542ED2}"/>
              </a:ext>
            </a:extLst>
          </p:cNvPr>
          <p:cNvSpPr>
            <a:spLocks noGrp="1"/>
          </p:cNvSpPr>
          <p:nvPr>
            <p:ph idx="1"/>
          </p:nvPr>
        </p:nvSpPr>
        <p:spPr>
          <a:xfrm>
            <a:off x="457200" y="1600200"/>
            <a:ext cx="8229600" cy="4876800"/>
          </a:xfrm>
        </p:spPr>
        <p:txBody>
          <a:bodyPr>
            <a:normAutofit/>
          </a:bodyPr>
          <a:lstStyle/>
          <a:p>
            <a:r>
              <a:rPr lang="en-GB" sz="2400" dirty="0"/>
              <a:t>Public interest proceedings’ only if:</a:t>
            </a:r>
          </a:p>
          <a:p>
            <a:pPr lvl="1"/>
            <a:r>
              <a:rPr lang="en-GB" sz="2200" dirty="0"/>
              <a:t>Raise issue of general public importance,</a:t>
            </a:r>
          </a:p>
          <a:p>
            <a:pPr lvl="1"/>
            <a:r>
              <a:rPr lang="en-GB" sz="2200" dirty="0"/>
              <a:t>Public interest requires issue to be resolved, and</a:t>
            </a:r>
          </a:p>
          <a:p>
            <a:pPr lvl="1"/>
            <a:r>
              <a:rPr lang="en-GB" sz="2200" dirty="0"/>
              <a:t>proceedings likely to provide an appropriate means of resolving it"</a:t>
            </a:r>
          </a:p>
          <a:p>
            <a:pPr lvl="1"/>
            <a:endParaRPr lang="en-GB" sz="2200" dirty="0"/>
          </a:p>
          <a:p>
            <a:r>
              <a:rPr lang="en-US" sz="2200" dirty="0"/>
              <a:t>Further factors to consider in determining whether ‘public interest proceedings’ set out in s.88(8)</a:t>
            </a:r>
          </a:p>
        </p:txBody>
      </p:sp>
    </p:spTree>
    <p:extLst>
      <p:ext uri="{BB962C8B-B14F-4D97-AF65-F5344CB8AC3E}">
        <p14:creationId xmlns:p14="http://schemas.microsoft.com/office/powerpoint/2010/main" val="130856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spcBef>
                <a:spcPct val="20000"/>
              </a:spcBef>
              <a:buClr>
                <a:srgbClr val="F05AA0"/>
              </a:buClr>
            </a:pPr>
            <a:r>
              <a:rPr lang="en-US" dirty="0">
                <a:solidFill>
                  <a:srgbClr val="F05AA0"/>
                </a:solidFill>
                <a:latin typeface="Arial" panose="020B0604020202020204" pitchFamily="34" charset="0"/>
                <a:ea typeface="+mn-ea"/>
                <a:cs typeface="Arial" panose="020B0604020202020204" pitchFamily="34" charset="0"/>
              </a:rPr>
              <a:t>Protective Costs Orders in JR</a:t>
            </a:r>
            <a:endParaRPr lang="en-GB" dirty="0">
              <a:solidFill>
                <a:srgbClr val="F05AA0"/>
              </a:solidFill>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2A39A-0EE8-4B79-8D86-213C132BD5BF}" type="slidenum">
              <a:rPr kumimoji="0" lang="en-US" altLang="en-US" sz="1200" b="0" i="0" u="none" strike="noStrike" kern="1200" cap="none" spc="0" normalizeH="0" baseline="0" noProof="0" smtClean="0">
                <a:ln>
                  <a:noFill/>
                </a:ln>
                <a:solidFill>
                  <a:srgbClr val="F05AA0">
                    <a:alpha val="70000"/>
                  </a:srgbClr>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altLang="en-US" sz="1200" b="0" i="0" u="none" strike="noStrike" kern="1200" cap="none" spc="0" normalizeH="0" baseline="0" noProof="0" dirty="0">
              <a:ln>
                <a:noFill/>
              </a:ln>
              <a:solidFill>
                <a:srgbClr val="F05AA0">
                  <a:alpha val="70000"/>
                </a:srgbClr>
              </a:solidFill>
              <a:effectLst/>
              <a:uLnTx/>
              <a:uFillTx/>
              <a:latin typeface="Arial"/>
              <a:ea typeface="+mn-ea"/>
              <a:cs typeface="Arial"/>
            </a:endParaRPr>
          </a:p>
        </p:txBody>
      </p:sp>
      <p:sp>
        <p:nvSpPr>
          <p:cNvPr id="3" name="Content Placeholder 2">
            <a:extLst>
              <a:ext uri="{FF2B5EF4-FFF2-40B4-BE49-F238E27FC236}">
                <a16:creationId xmlns:a16="http://schemas.microsoft.com/office/drawing/2014/main" id="{F000375B-310F-E71B-BA46-B7F9DC542ED2}"/>
              </a:ext>
            </a:extLst>
          </p:cNvPr>
          <p:cNvSpPr>
            <a:spLocks noGrp="1"/>
          </p:cNvSpPr>
          <p:nvPr>
            <p:ph idx="1"/>
          </p:nvPr>
        </p:nvSpPr>
        <p:spPr>
          <a:xfrm>
            <a:off x="457200" y="1600200"/>
            <a:ext cx="8229600" cy="4876800"/>
          </a:xfrm>
        </p:spPr>
        <p:txBody>
          <a:bodyPr>
            <a:normAutofit lnSpcReduction="10000"/>
          </a:bodyPr>
          <a:lstStyle/>
          <a:p>
            <a:r>
              <a:rPr lang="en-US" sz="2200" dirty="0">
                <a:latin typeface="Arial" panose="020B0604020202020204" pitchFamily="34" charset="0"/>
                <a:cs typeface="Arial" panose="020B0604020202020204" pitchFamily="34" charset="0"/>
              </a:rPr>
              <a:t>Factors which Court must take into account:</a:t>
            </a:r>
          </a:p>
          <a:p>
            <a:pPr marL="0" indent="0">
              <a:buNone/>
            </a:pPr>
            <a:endParaRPr lang="en-US" sz="2200" dirty="0">
              <a:latin typeface="Arial" panose="020B0604020202020204" pitchFamily="34" charset="0"/>
              <a:cs typeface="Arial" panose="020B0604020202020204" pitchFamily="34" charset="0"/>
            </a:endParaRPr>
          </a:p>
          <a:p>
            <a:pPr lvl="1"/>
            <a:r>
              <a:rPr lang="en-GB" sz="2200" dirty="0">
                <a:solidFill>
                  <a:srgbClr val="3D3D3D"/>
                </a:solidFill>
                <a:latin typeface="Arial" panose="020B0604020202020204" pitchFamily="34" charset="0"/>
                <a:cs typeface="Arial" panose="020B0604020202020204" pitchFamily="34" charset="0"/>
              </a:rPr>
              <a:t>F</a:t>
            </a:r>
            <a:r>
              <a:rPr lang="en-GB" sz="2200" b="0" i="0" dirty="0">
                <a:solidFill>
                  <a:srgbClr val="3D3D3D"/>
                </a:solidFill>
                <a:effectLst/>
                <a:latin typeface="Arial" panose="020B0604020202020204" pitchFamily="34" charset="0"/>
                <a:cs typeface="Arial" panose="020B0604020202020204" pitchFamily="34" charset="0"/>
              </a:rPr>
              <a:t>inancial resources of the parties to the proceedings, including the financial resources of any person who provides, or may provide, financial support </a:t>
            </a:r>
          </a:p>
          <a:p>
            <a:pPr marL="457200" lvl="1" indent="0">
              <a:buNone/>
            </a:pPr>
            <a:endParaRPr lang="en-GB" sz="2200" b="0" i="0" dirty="0">
              <a:solidFill>
                <a:srgbClr val="3D3D3D"/>
              </a:solidFill>
              <a:effectLst/>
              <a:latin typeface="Arial" panose="020B0604020202020204" pitchFamily="34" charset="0"/>
              <a:cs typeface="Arial" panose="020B0604020202020204" pitchFamily="34" charset="0"/>
            </a:endParaRPr>
          </a:p>
          <a:p>
            <a:pPr lvl="1"/>
            <a:r>
              <a:rPr lang="en-GB" sz="2200" dirty="0">
                <a:solidFill>
                  <a:srgbClr val="3D3D3D"/>
                </a:solidFill>
                <a:latin typeface="Arial" panose="020B0604020202020204" pitchFamily="34" charset="0"/>
                <a:cs typeface="Arial" panose="020B0604020202020204" pitchFamily="34" charset="0"/>
              </a:rPr>
              <a:t>Extent to which applicant/anyone providing financial support may benefit if relief is granted to applicant for JR</a:t>
            </a:r>
          </a:p>
          <a:p>
            <a:pPr marL="457200" lvl="1" indent="0">
              <a:buNone/>
            </a:pPr>
            <a:endParaRPr lang="en-GB" sz="2200" dirty="0">
              <a:solidFill>
                <a:srgbClr val="3D3D3D"/>
              </a:solidFill>
              <a:latin typeface="Arial" panose="020B0604020202020204" pitchFamily="34" charset="0"/>
              <a:cs typeface="Arial" panose="020B0604020202020204" pitchFamily="34" charset="0"/>
            </a:endParaRPr>
          </a:p>
          <a:p>
            <a:pPr lvl="1"/>
            <a:r>
              <a:rPr lang="en-GB" sz="2200" dirty="0">
                <a:solidFill>
                  <a:srgbClr val="3D3D3D"/>
                </a:solidFill>
                <a:latin typeface="Arial" panose="020B0604020202020204" pitchFamily="34" charset="0"/>
                <a:cs typeface="Arial" panose="020B0604020202020204" pitchFamily="34" charset="0"/>
              </a:rPr>
              <a:t>W</a:t>
            </a:r>
            <a:r>
              <a:rPr lang="en-GB" sz="2200" b="0" i="0" dirty="0">
                <a:solidFill>
                  <a:srgbClr val="3D3D3D"/>
                </a:solidFill>
                <a:effectLst/>
                <a:latin typeface="Arial" panose="020B0604020202020204" pitchFamily="34" charset="0"/>
                <a:cs typeface="Arial" panose="020B0604020202020204" pitchFamily="34" charset="0"/>
              </a:rPr>
              <a:t>hether legal representatives are acting free of charge</a:t>
            </a:r>
          </a:p>
          <a:p>
            <a:pPr marL="457200" lvl="1" indent="0">
              <a:buNone/>
            </a:pPr>
            <a:endParaRPr lang="en-GB" sz="2200" b="0" i="0" dirty="0">
              <a:solidFill>
                <a:srgbClr val="3D3D3D"/>
              </a:solidFill>
              <a:effectLst/>
              <a:latin typeface="Arial" panose="020B0604020202020204" pitchFamily="34" charset="0"/>
              <a:cs typeface="Arial" panose="020B0604020202020204" pitchFamily="34" charset="0"/>
            </a:endParaRPr>
          </a:p>
          <a:p>
            <a:pPr lvl="1"/>
            <a:r>
              <a:rPr lang="en-GB" sz="2200" b="0" i="0" dirty="0">
                <a:solidFill>
                  <a:srgbClr val="3D3D3D"/>
                </a:solidFill>
                <a:effectLst/>
                <a:latin typeface="Arial" panose="020B0604020202020204" pitchFamily="34" charset="0"/>
                <a:cs typeface="Arial" panose="020B0604020202020204" pitchFamily="34" charset="0"/>
              </a:rPr>
              <a:t>whether applicant is an appropriate person to represent the interests of other persons or the public interest generally.</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6780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spcBef>
                <a:spcPct val="20000"/>
              </a:spcBef>
              <a:buClr>
                <a:srgbClr val="F05AA0"/>
              </a:buClr>
            </a:pPr>
            <a:r>
              <a:rPr lang="en-US" dirty="0">
                <a:solidFill>
                  <a:srgbClr val="F05AA0"/>
                </a:solidFill>
                <a:latin typeface="Arial" panose="020B0604020202020204" pitchFamily="34" charset="0"/>
                <a:ea typeface="+mn-ea"/>
                <a:cs typeface="Arial" panose="020B0604020202020204" pitchFamily="34" charset="0"/>
              </a:rPr>
              <a:t>Protective Costs Orders in JR</a:t>
            </a:r>
            <a:endParaRPr lang="en-GB" dirty="0">
              <a:solidFill>
                <a:srgbClr val="F05AA0"/>
              </a:solidFill>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2A39A-0EE8-4B79-8D86-213C132BD5BF}" type="slidenum">
              <a:rPr kumimoji="0" lang="en-US" altLang="en-US" sz="1200" b="0" i="0" u="none" strike="noStrike" kern="1200" cap="none" spc="0" normalizeH="0" baseline="0" noProof="0" smtClean="0">
                <a:ln>
                  <a:noFill/>
                </a:ln>
                <a:solidFill>
                  <a:srgbClr val="F05AA0">
                    <a:alpha val="70000"/>
                  </a:srgbClr>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dirty="0">
              <a:ln>
                <a:noFill/>
              </a:ln>
              <a:solidFill>
                <a:srgbClr val="F05AA0">
                  <a:alpha val="70000"/>
                </a:srgbClr>
              </a:solidFill>
              <a:effectLst/>
              <a:uLnTx/>
              <a:uFillTx/>
              <a:latin typeface="Arial"/>
              <a:ea typeface="+mn-ea"/>
              <a:cs typeface="Arial"/>
            </a:endParaRPr>
          </a:p>
        </p:txBody>
      </p:sp>
      <p:sp>
        <p:nvSpPr>
          <p:cNvPr id="3" name="Content Placeholder 2">
            <a:extLst>
              <a:ext uri="{FF2B5EF4-FFF2-40B4-BE49-F238E27FC236}">
                <a16:creationId xmlns:a16="http://schemas.microsoft.com/office/drawing/2014/main" id="{F000375B-310F-E71B-BA46-B7F9DC542ED2}"/>
              </a:ext>
            </a:extLst>
          </p:cNvPr>
          <p:cNvSpPr>
            <a:spLocks noGrp="1"/>
          </p:cNvSpPr>
          <p:nvPr>
            <p:ph idx="1"/>
          </p:nvPr>
        </p:nvSpPr>
        <p:spPr>
          <a:xfrm>
            <a:off x="457200" y="1600200"/>
            <a:ext cx="8229600" cy="4876800"/>
          </a:xfrm>
        </p:spPr>
        <p:txBody>
          <a:bodyPr>
            <a:normAutofit/>
          </a:bodyPr>
          <a:lstStyle/>
          <a:p>
            <a:pPr marL="0" indent="0">
              <a:buNone/>
            </a:pPr>
            <a:r>
              <a:rPr lang="en-GB" sz="2500" b="1" dirty="0">
                <a:solidFill>
                  <a:srgbClr val="F05AA0"/>
                </a:solidFill>
                <a:latin typeface="Arial" panose="020B0604020202020204" pitchFamily="34" charset="0"/>
                <a:cs typeface="Arial" panose="020B0604020202020204" pitchFamily="34" charset="0"/>
              </a:rPr>
              <a:t>R(We Love Hackney) v Hackney LB [2019] EWHC 1007 (Admin) </a:t>
            </a:r>
          </a:p>
          <a:p>
            <a:endParaRPr lang="en-GB" sz="2500" dirty="0">
              <a:latin typeface="Arial" panose="020B0604020202020204" pitchFamily="34" charset="0"/>
              <a:ea typeface="Calibri" panose="020F0502020204030204" pitchFamily="34" charset="0"/>
              <a:cs typeface="Arial" panose="020B0604020202020204" pitchFamily="34" charset="0"/>
            </a:endParaRPr>
          </a:p>
          <a:p>
            <a:r>
              <a:rPr lang="en-GB" sz="2500" dirty="0">
                <a:latin typeface="Arial" panose="020B0604020202020204" pitchFamily="34" charset="0"/>
                <a:ea typeface="Calibri" panose="020F0502020204030204" pitchFamily="34" charset="0"/>
                <a:cs typeface="Arial" panose="020B0604020202020204" pitchFamily="34" charset="0"/>
              </a:rPr>
              <a:t>Restrictive approach to </a:t>
            </a:r>
            <a:r>
              <a:rPr lang="en-GB" sz="2500" dirty="0">
                <a:effectLst/>
                <a:latin typeface="Arial" panose="020B0604020202020204" pitchFamily="34" charset="0"/>
                <a:ea typeface="Calibri" panose="020F0502020204030204" pitchFamily="34" charset="0"/>
              </a:rPr>
              <a:t>whether issues are of “general public importance”</a:t>
            </a:r>
          </a:p>
          <a:p>
            <a:endParaRPr lang="en-GB" sz="2500" dirty="0">
              <a:latin typeface="Arial" panose="020B0604020202020204" pitchFamily="34" charset="0"/>
              <a:ea typeface="Calibri" panose="020F0502020204030204" pitchFamily="34" charset="0"/>
              <a:cs typeface="Arial" panose="020B0604020202020204" pitchFamily="34" charset="0"/>
            </a:endParaRPr>
          </a:p>
          <a:p>
            <a:r>
              <a:rPr lang="en-GB" sz="2500" dirty="0">
                <a:effectLst/>
                <a:latin typeface="Arial" panose="020B0604020202020204" pitchFamily="34" charset="0"/>
                <a:ea typeface="Calibri" panose="020F0502020204030204" pitchFamily="34" charset="0"/>
              </a:rPr>
              <a:t>Willingness to look behind the identity of applicant to determine available financial resources</a:t>
            </a:r>
            <a:endParaRPr lang="en-US"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2882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876800"/>
            <a:ext cx="7696200" cy="685800"/>
          </a:xfrm>
        </p:spPr>
        <p:txBody>
          <a:bodyPr anchor="t">
            <a:normAutofit/>
          </a:bodyPr>
          <a:lstStyle/>
          <a:p>
            <a:r>
              <a:rPr lang="en-GB" dirty="0"/>
              <a:t>Any questions?</a:t>
            </a:r>
          </a:p>
        </p:txBody>
      </p:sp>
      <p:sp>
        <p:nvSpPr>
          <p:cNvPr id="7" name="Subtitle 2">
            <a:extLst>
              <a:ext uri="{FF2B5EF4-FFF2-40B4-BE49-F238E27FC236}">
                <a16:creationId xmlns:a16="http://schemas.microsoft.com/office/drawing/2014/main" id="{B84B10C4-A2A0-15F6-E3AF-4DCFC464E020}"/>
              </a:ext>
            </a:extLst>
          </p:cNvPr>
          <p:cNvSpPr>
            <a:spLocks noGrp="1"/>
          </p:cNvSpPr>
          <p:nvPr>
            <p:ph type="subTitle" idx="1"/>
          </p:nvPr>
        </p:nvSpPr>
        <p:spPr>
          <a:xfrm>
            <a:off x="457200" y="5562600"/>
            <a:ext cx="7696200" cy="1106760"/>
          </a:xfrm>
        </p:spPr>
        <p:txBody>
          <a:bodyPr>
            <a:normAutofit fontScale="92500" lnSpcReduction="20000"/>
          </a:bodyPr>
          <a:lstStyle/>
          <a:p>
            <a:r>
              <a:rPr lang="en-US" sz="2600" dirty="0"/>
              <a:t>Jack Parker (jparker@cornerstonebarristers.com)</a:t>
            </a:r>
          </a:p>
          <a:p>
            <a:r>
              <a:rPr lang="en-US" sz="2600" dirty="0"/>
              <a:t>Ruchi Parekh (rparekh@cornerstonebarristers.com) </a:t>
            </a:r>
          </a:p>
          <a:p>
            <a:r>
              <a:rPr lang="en-US" sz="2600" dirty="0"/>
              <a:t>Verity Bell (vbell</a:t>
            </a:r>
            <a:r>
              <a:rPr lang="en-US" sz="2600" dirty="0">
                <a:hlinkClick r:id="rId3">
                  <a:extLst>
                    <a:ext uri="{A12FA001-AC4F-418D-AE19-62706E023703}">
                      <ahyp:hlinkClr xmlns:ahyp="http://schemas.microsoft.com/office/drawing/2018/hyperlinkcolor" val="tx"/>
                    </a:ext>
                  </a:extLst>
                </a:hlinkClick>
              </a:rPr>
              <a:t>@cornerstonebarristers.com</a:t>
            </a:r>
            <a:r>
              <a:rPr lang="en-US" sz="2600" dirty="0"/>
              <a:t>)</a:t>
            </a:r>
          </a:p>
          <a:p>
            <a:endParaRPr lang="en-US" sz="2000" dirty="0"/>
          </a:p>
        </p:txBody>
      </p:sp>
    </p:spTree>
    <p:extLst>
      <p:ext uri="{BB962C8B-B14F-4D97-AF65-F5344CB8AC3E}">
        <p14:creationId xmlns:p14="http://schemas.microsoft.com/office/powerpoint/2010/main" val="3525865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4797152"/>
            <a:ext cx="7696200" cy="762000"/>
          </a:xfrm>
        </p:spPr>
        <p:txBody>
          <a:bodyPr/>
          <a:lstStyle/>
          <a:p>
            <a:endParaRPr lang="en-US" dirty="0"/>
          </a:p>
        </p:txBody>
      </p:sp>
      <p:sp>
        <p:nvSpPr>
          <p:cNvPr id="2" name="Title 1"/>
          <p:cNvSpPr>
            <a:spLocks noGrp="1"/>
          </p:cNvSpPr>
          <p:nvPr>
            <p:ph type="ctrTitle"/>
          </p:nvPr>
        </p:nvSpPr>
        <p:spPr>
          <a:xfrm>
            <a:off x="395536" y="3717032"/>
            <a:ext cx="7696200" cy="685800"/>
          </a:xfrm>
        </p:spPr>
        <p:txBody>
          <a:bodyPr>
            <a:normAutofit/>
          </a:bodyPr>
          <a:lstStyle/>
          <a:p>
            <a:r>
              <a:rPr lang="en-US" dirty="0"/>
              <a:t>Standing</a:t>
            </a:r>
          </a:p>
        </p:txBody>
      </p:sp>
    </p:spTree>
    <p:extLst>
      <p:ext uri="{BB962C8B-B14F-4D97-AF65-F5344CB8AC3E}">
        <p14:creationId xmlns:p14="http://schemas.microsoft.com/office/powerpoint/2010/main" val="315721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spcBef>
                <a:spcPct val="20000"/>
              </a:spcBef>
              <a:buClr>
                <a:srgbClr val="F05AA0"/>
              </a:buClr>
            </a:pPr>
            <a:endParaRPr lang="en-GB" dirty="0">
              <a:solidFill>
                <a:srgbClr val="F05AA0"/>
              </a:solidFill>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2A39A-0EE8-4B79-8D86-213C132BD5BF}" type="slidenum">
              <a:rPr kumimoji="0" lang="en-US" altLang="en-US" sz="1200" b="0" i="0" u="none" strike="noStrike" kern="1200" cap="none" spc="0" normalizeH="0" baseline="0" noProof="0" smtClean="0">
                <a:ln>
                  <a:noFill/>
                </a:ln>
                <a:solidFill>
                  <a:srgbClr val="F05AA0">
                    <a:alpha val="70000"/>
                  </a:srgbClr>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dirty="0">
              <a:ln>
                <a:noFill/>
              </a:ln>
              <a:solidFill>
                <a:srgbClr val="F05AA0">
                  <a:alpha val="70000"/>
                </a:srgbClr>
              </a:solidFill>
              <a:effectLst/>
              <a:uLnTx/>
              <a:uFillTx/>
              <a:latin typeface="Arial"/>
              <a:ea typeface="+mn-ea"/>
              <a:cs typeface="Arial"/>
            </a:endParaRPr>
          </a:p>
        </p:txBody>
      </p:sp>
      <p:pic>
        <p:nvPicPr>
          <p:cNvPr id="1026" name="Picture 2" descr="i'm still standing GIF by Elton John">
            <a:hlinkClick r:id="rId2"/>
            <a:extLst>
              <a:ext uri="{FF2B5EF4-FFF2-40B4-BE49-F238E27FC236}">
                <a16:creationId xmlns:a16="http://schemas.microsoft.com/office/drawing/2014/main" id="{A300DB32-7975-932F-F08C-40F79320BCE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0" y="1844824"/>
            <a:ext cx="6096000" cy="330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A664762-C9EE-48F9-913A-C8059523CA5A}"/>
              </a:ext>
            </a:extLst>
          </p:cNvPr>
          <p:cNvSpPr txBox="1"/>
          <p:nvPr/>
        </p:nvSpPr>
        <p:spPr>
          <a:xfrm>
            <a:off x="1524000" y="5445224"/>
            <a:ext cx="6096000" cy="923330"/>
          </a:xfrm>
          <a:prstGeom prst="rect">
            <a:avLst/>
          </a:prstGeom>
          <a:noFill/>
        </p:spPr>
        <p:txBody>
          <a:bodyPr wrap="square" rtlCol="0">
            <a:spAutoFit/>
          </a:bodyPr>
          <a:lstStyle/>
          <a:p>
            <a:r>
              <a:rPr lang="en-US" dirty="0">
                <a:solidFill>
                  <a:srgbClr val="F05AA0"/>
                </a:solidFill>
                <a:latin typeface="Arial" panose="020B0604020202020204" pitchFamily="34" charset="0"/>
                <a:cs typeface="Arial" panose="020B0604020202020204" pitchFamily="34" charset="0"/>
              </a:rPr>
              <a:t>Don’t you know I’m still standing better than I ever did?</a:t>
            </a:r>
          </a:p>
          <a:p>
            <a:r>
              <a:rPr lang="en-US" dirty="0">
                <a:solidFill>
                  <a:srgbClr val="F05AA0"/>
                </a:solidFill>
                <a:latin typeface="Arial" panose="020B0604020202020204" pitchFamily="34" charset="0"/>
                <a:cs typeface="Arial" panose="020B0604020202020204" pitchFamily="34" charset="0"/>
              </a:rPr>
              <a:t>Looking like a true survivor, feeling like a little kid…</a:t>
            </a:r>
          </a:p>
          <a:p>
            <a:r>
              <a:rPr lang="en-US" dirty="0">
                <a:solidFill>
                  <a:srgbClr val="F05AA0"/>
                </a:solidFill>
                <a:latin typeface="Arial" panose="020B0604020202020204" pitchFamily="34" charset="0"/>
                <a:cs typeface="Arial" panose="020B0604020202020204" pitchFamily="34" charset="0"/>
              </a:rPr>
              <a:t>And I’m still standing after all this time </a:t>
            </a:r>
          </a:p>
        </p:txBody>
      </p:sp>
    </p:spTree>
    <p:extLst>
      <p:ext uri="{BB962C8B-B14F-4D97-AF65-F5344CB8AC3E}">
        <p14:creationId xmlns:p14="http://schemas.microsoft.com/office/powerpoint/2010/main" val="28965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3000"/>
                                        <p:tgtEl>
                                          <p:spTgt spid="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dissolve">
                                      <p:cBhvr>
                                        <p:cTn id="10" dur="3000"/>
                                        <p:tgtEl>
                                          <p:spTgt spid="7">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dissolve">
                                      <p:cBhvr>
                                        <p:cTn id="13" dur="3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spcBef>
                <a:spcPct val="20000"/>
              </a:spcBef>
              <a:buClr>
                <a:srgbClr val="F05AA0"/>
              </a:buClr>
            </a:pPr>
            <a:r>
              <a:rPr lang="en-US" dirty="0">
                <a:solidFill>
                  <a:srgbClr val="F05AA0"/>
                </a:solidFill>
                <a:latin typeface="Arial" panose="020B0604020202020204" pitchFamily="34" charset="0"/>
                <a:ea typeface="+mn-ea"/>
                <a:cs typeface="Arial" panose="020B0604020202020204" pitchFamily="34" charset="0"/>
              </a:rPr>
              <a:t>Standing: principles</a:t>
            </a:r>
            <a:endParaRPr lang="en-GB" dirty="0">
              <a:solidFill>
                <a:srgbClr val="F05AA0"/>
              </a:solidFill>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2A39A-0EE8-4B79-8D86-213C132BD5BF}" type="slidenum">
              <a:rPr kumimoji="0" lang="en-US" altLang="en-US" sz="1200" b="0" i="0" u="none" strike="noStrike" kern="1200" cap="none" spc="0" normalizeH="0" baseline="0" noProof="0" smtClean="0">
                <a:ln>
                  <a:noFill/>
                </a:ln>
                <a:solidFill>
                  <a:srgbClr val="F05AA0">
                    <a:alpha val="70000"/>
                  </a:srgbClr>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dirty="0">
              <a:ln>
                <a:noFill/>
              </a:ln>
              <a:solidFill>
                <a:srgbClr val="F05AA0">
                  <a:alpha val="70000"/>
                </a:srgbClr>
              </a:solidFill>
              <a:effectLst/>
              <a:uLnTx/>
              <a:uFillTx/>
              <a:latin typeface="Arial"/>
              <a:ea typeface="+mn-ea"/>
              <a:cs typeface="Arial"/>
            </a:endParaRPr>
          </a:p>
        </p:txBody>
      </p:sp>
      <p:sp>
        <p:nvSpPr>
          <p:cNvPr id="12" name="Oval 11">
            <a:extLst>
              <a:ext uri="{FF2B5EF4-FFF2-40B4-BE49-F238E27FC236}">
                <a16:creationId xmlns:a16="http://schemas.microsoft.com/office/drawing/2014/main" id="{7633DC37-DB42-D50E-879C-F7AE2F6E4E9A}"/>
              </a:ext>
            </a:extLst>
          </p:cNvPr>
          <p:cNvSpPr/>
          <p:nvPr/>
        </p:nvSpPr>
        <p:spPr>
          <a:xfrm>
            <a:off x="3004964" y="2489535"/>
            <a:ext cx="2448272" cy="2520280"/>
          </a:xfrm>
          <a:prstGeom prst="ellipse">
            <a:avLst/>
          </a:prstGeom>
          <a:solidFill>
            <a:srgbClr val="F05AA0"/>
          </a:solidFill>
          <a:ln>
            <a:solidFill>
              <a:srgbClr val="F05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t>Sufficient Interest</a:t>
            </a:r>
          </a:p>
        </p:txBody>
      </p:sp>
      <p:sp>
        <p:nvSpPr>
          <p:cNvPr id="13" name="Rounded Rectangle 12">
            <a:extLst>
              <a:ext uri="{FF2B5EF4-FFF2-40B4-BE49-F238E27FC236}">
                <a16:creationId xmlns:a16="http://schemas.microsoft.com/office/drawing/2014/main" id="{277D052E-DE35-B496-34F9-A485BDA8D4A1}"/>
              </a:ext>
            </a:extLst>
          </p:cNvPr>
          <p:cNvSpPr/>
          <p:nvPr/>
        </p:nvSpPr>
        <p:spPr>
          <a:xfrm>
            <a:off x="3851920" y="3140968"/>
            <a:ext cx="4464496" cy="15121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“the court shall not grant leave to make such an application unless it considers that the applicant has </a:t>
            </a:r>
            <a:r>
              <a:rPr lang="en-US" u="sng" dirty="0"/>
              <a:t>a sufficient interest in the matter to which the application relates</a:t>
            </a:r>
            <a:r>
              <a:rPr lang="en-US" dirty="0"/>
              <a:t>” </a:t>
            </a:r>
          </a:p>
          <a:p>
            <a:pPr algn="ctr"/>
            <a:r>
              <a:rPr lang="en-US" dirty="0"/>
              <a:t>(s.31(3) SCA 1981)</a:t>
            </a:r>
          </a:p>
        </p:txBody>
      </p:sp>
    </p:spTree>
    <p:extLst>
      <p:ext uri="{BB962C8B-B14F-4D97-AF65-F5344CB8AC3E}">
        <p14:creationId xmlns:p14="http://schemas.microsoft.com/office/powerpoint/2010/main" val="405662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 7.40741E-7 L -0.06198 0.04005 C -0.07483 0.04907 -0.09427 0.05393 -0.11424 0.05393 C -0.13733 0.05393 -0.15573 0.04907 -0.16858 0.04005 L -0.23021 7.40741E-7 " pathEditMode="relative" rAng="0" ptsTypes="AAAAA">
                                      <p:cBhvr>
                                        <p:cTn id="6" dur="1000" fill="hold"/>
                                        <p:tgtEl>
                                          <p:spTgt spid="12"/>
                                        </p:tgtEl>
                                        <p:attrNameLst>
                                          <p:attrName>ppt_x</p:attrName>
                                          <p:attrName>ppt_y</p:attrName>
                                        </p:attrNameLst>
                                      </p:cBhvr>
                                      <p:rCtr x="-11510" y="2685"/>
                                    </p:animMotion>
                                  </p:childTnLst>
                                </p:cTn>
                              </p:par>
                              <p:par>
                                <p:cTn id="7" presetID="1" presetClass="entr" presetSubtype="0" fill="hold" grpId="0" nodeType="withEffect">
                                  <p:stCondLst>
                                    <p:cond delay="50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spcBef>
                <a:spcPct val="20000"/>
              </a:spcBef>
              <a:buClr>
                <a:srgbClr val="F05AA0"/>
              </a:buClr>
            </a:pPr>
            <a:r>
              <a:rPr lang="en-US" dirty="0">
                <a:solidFill>
                  <a:srgbClr val="F05AA0"/>
                </a:solidFill>
                <a:latin typeface="Arial" panose="020B0604020202020204" pitchFamily="34" charset="0"/>
                <a:ea typeface="+mn-ea"/>
                <a:cs typeface="Arial" panose="020B0604020202020204" pitchFamily="34" charset="0"/>
              </a:rPr>
              <a:t>Standing: principles</a:t>
            </a:r>
            <a:endParaRPr lang="en-GB" dirty="0">
              <a:solidFill>
                <a:srgbClr val="F05AA0"/>
              </a:solidFill>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2A39A-0EE8-4B79-8D86-213C132BD5BF}" type="slidenum">
              <a:rPr kumimoji="0" lang="en-US" altLang="en-US" sz="1200" b="0" i="0" u="none" strike="noStrike" kern="1200" cap="none" spc="0" normalizeH="0" baseline="0" noProof="0" smtClean="0">
                <a:ln>
                  <a:noFill/>
                </a:ln>
                <a:solidFill>
                  <a:srgbClr val="F05AA0">
                    <a:alpha val="70000"/>
                  </a:srgbClr>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dirty="0">
              <a:ln>
                <a:noFill/>
              </a:ln>
              <a:solidFill>
                <a:srgbClr val="F05AA0">
                  <a:alpha val="70000"/>
                </a:srgbClr>
              </a:solidFill>
              <a:effectLst/>
              <a:uLnTx/>
              <a:uFillTx/>
              <a:latin typeface="Arial"/>
              <a:ea typeface="+mn-ea"/>
              <a:cs typeface="Arial"/>
            </a:endParaRPr>
          </a:p>
        </p:txBody>
      </p:sp>
      <p:sp>
        <p:nvSpPr>
          <p:cNvPr id="3" name="Content Placeholder 2">
            <a:extLst>
              <a:ext uri="{FF2B5EF4-FFF2-40B4-BE49-F238E27FC236}">
                <a16:creationId xmlns:a16="http://schemas.microsoft.com/office/drawing/2014/main" id="{F000375B-310F-E71B-BA46-B7F9DC542ED2}"/>
              </a:ext>
            </a:extLst>
          </p:cNvPr>
          <p:cNvSpPr>
            <a:spLocks noGrp="1"/>
          </p:cNvSpPr>
          <p:nvPr>
            <p:ph idx="1"/>
          </p:nvPr>
        </p:nvSpPr>
        <p:spPr/>
        <p:txBody>
          <a:bodyPr/>
          <a:lstStyle/>
          <a:p>
            <a:pPr marL="0" indent="0">
              <a:buNone/>
            </a:pPr>
            <a:r>
              <a:rPr lang="en-US" dirty="0">
                <a:solidFill>
                  <a:srgbClr val="F05AA0"/>
                </a:solidFill>
              </a:rPr>
              <a:t>The end of “outdated technical rules”</a:t>
            </a:r>
          </a:p>
          <a:p>
            <a:pPr marL="0" indent="0">
              <a:buNone/>
            </a:pPr>
            <a:endParaRPr lang="en-US" sz="1000" dirty="0">
              <a:solidFill>
                <a:srgbClr val="F05AA0"/>
              </a:solidFill>
            </a:endParaRPr>
          </a:p>
          <a:p>
            <a:r>
              <a:rPr lang="en-US" dirty="0"/>
              <a:t>Question goes to Court’s jurisdiction</a:t>
            </a:r>
          </a:p>
          <a:p>
            <a:endParaRPr lang="en-US" sz="1000" dirty="0"/>
          </a:p>
          <a:p>
            <a:r>
              <a:rPr lang="en-US" dirty="0"/>
              <a:t>Wide range of factors may be relevant</a:t>
            </a:r>
          </a:p>
          <a:p>
            <a:endParaRPr lang="en-US" sz="1000" dirty="0"/>
          </a:p>
          <a:p>
            <a:r>
              <a:rPr lang="en-US" dirty="0"/>
              <a:t>Issue of standing and merits may be intertwined</a:t>
            </a:r>
          </a:p>
          <a:p>
            <a:endParaRPr lang="en-US" sz="1000" dirty="0"/>
          </a:p>
          <a:p>
            <a:r>
              <a:rPr lang="en-US" dirty="0"/>
              <a:t>Permission stage = “mere busybody”</a:t>
            </a:r>
          </a:p>
          <a:p>
            <a:endParaRPr lang="en-US" sz="1000" dirty="0"/>
          </a:p>
          <a:p>
            <a:r>
              <a:rPr lang="en-US" dirty="0"/>
              <a:t>Relevant to the question of remedy</a:t>
            </a:r>
          </a:p>
          <a:p>
            <a:endParaRPr lang="en-US" sz="2200" dirty="0"/>
          </a:p>
        </p:txBody>
      </p:sp>
    </p:spTree>
    <p:extLst>
      <p:ext uri="{BB962C8B-B14F-4D97-AF65-F5344CB8AC3E}">
        <p14:creationId xmlns:p14="http://schemas.microsoft.com/office/powerpoint/2010/main" val="2368484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spcBef>
                <a:spcPct val="20000"/>
              </a:spcBef>
              <a:buClr>
                <a:srgbClr val="F05AA0"/>
              </a:buClr>
            </a:pPr>
            <a:r>
              <a:rPr lang="en-US" dirty="0">
                <a:solidFill>
                  <a:srgbClr val="F05AA0"/>
                </a:solidFill>
                <a:latin typeface="Arial" panose="020B0604020202020204" pitchFamily="34" charset="0"/>
                <a:ea typeface="+mn-ea"/>
                <a:cs typeface="Arial" panose="020B0604020202020204" pitchFamily="34" charset="0"/>
              </a:rPr>
              <a:t>Standing: group challenges</a:t>
            </a:r>
            <a:endParaRPr lang="en-GB" dirty="0">
              <a:solidFill>
                <a:srgbClr val="F05AA0"/>
              </a:solidFill>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2A39A-0EE8-4B79-8D86-213C132BD5BF}" type="slidenum">
              <a:rPr kumimoji="0" lang="en-US" altLang="en-US" sz="1200" b="0" i="0" u="none" strike="noStrike" kern="1200" cap="none" spc="0" normalizeH="0" baseline="0" noProof="0" smtClean="0">
                <a:ln>
                  <a:noFill/>
                </a:ln>
                <a:solidFill>
                  <a:srgbClr val="F05AA0">
                    <a:alpha val="70000"/>
                  </a:srgbClr>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dirty="0">
              <a:ln>
                <a:noFill/>
              </a:ln>
              <a:solidFill>
                <a:srgbClr val="F05AA0">
                  <a:alpha val="70000"/>
                </a:srgbClr>
              </a:solidFill>
              <a:effectLst/>
              <a:uLnTx/>
              <a:uFillTx/>
              <a:latin typeface="Arial"/>
              <a:ea typeface="+mn-ea"/>
              <a:cs typeface="Arial"/>
            </a:endParaRPr>
          </a:p>
        </p:txBody>
      </p:sp>
      <p:sp>
        <p:nvSpPr>
          <p:cNvPr id="12" name="Oval 11">
            <a:extLst>
              <a:ext uri="{FF2B5EF4-FFF2-40B4-BE49-F238E27FC236}">
                <a16:creationId xmlns:a16="http://schemas.microsoft.com/office/drawing/2014/main" id="{7633DC37-DB42-D50E-879C-F7AE2F6E4E9A}"/>
              </a:ext>
            </a:extLst>
          </p:cNvPr>
          <p:cNvSpPr/>
          <p:nvPr/>
        </p:nvSpPr>
        <p:spPr>
          <a:xfrm>
            <a:off x="460685" y="2564904"/>
            <a:ext cx="2448272" cy="2520280"/>
          </a:xfrm>
          <a:prstGeom prst="ellipse">
            <a:avLst/>
          </a:prstGeom>
          <a:solidFill>
            <a:srgbClr val="F05AA0"/>
          </a:solidFill>
          <a:ln>
            <a:solidFill>
              <a:srgbClr val="F05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t>Associational Standing</a:t>
            </a:r>
          </a:p>
        </p:txBody>
      </p:sp>
      <p:sp>
        <p:nvSpPr>
          <p:cNvPr id="2" name="Oval 1">
            <a:extLst>
              <a:ext uri="{FF2B5EF4-FFF2-40B4-BE49-F238E27FC236}">
                <a16:creationId xmlns:a16="http://schemas.microsoft.com/office/drawing/2014/main" id="{2B8084CA-DA32-3C29-2212-B97EC9C25444}"/>
              </a:ext>
            </a:extLst>
          </p:cNvPr>
          <p:cNvSpPr/>
          <p:nvPr/>
        </p:nvSpPr>
        <p:spPr>
          <a:xfrm>
            <a:off x="3347864" y="2564904"/>
            <a:ext cx="2448272" cy="2520280"/>
          </a:xfrm>
          <a:prstGeom prst="ellipse">
            <a:avLst/>
          </a:prstGeom>
          <a:solidFill>
            <a:srgbClr val="F05AA0"/>
          </a:solidFill>
          <a:ln>
            <a:solidFill>
              <a:srgbClr val="F05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t>Surrogate Standing</a:t>
            </a:r>
          </a:p>
        </p:txBody>
      </p:sp>
      <p:sp>
        <p:nvSpPr>
          <p:cNvPr id="3" name="Oval 2">
            <a:extLst>
              <a:ext uri="{FF2B5EF4-FFF2-40B4-BE49-F238E27FC236}">
                <a16:creationId xmlns:a16="http://schemas.microsoft.com/office/drawing/2014/main" id="{B433D261-00A2-6CC6-4684-B76B224A8971}"/>
              </a:ext>
            </a:extLst>
          </p:cNvPr>
          <p:cNvSpPr/>
          <p:nvPr/>
        </p:nvSpPr>
        <p:spPr>
          <a:xfrm>
            <a:off x="6235043" y="2564904"/>
            <a:ext cx="2448272" cy="2520280"/>
          </a:xfrm>
          <a:prstGeom prst="ellipse">
            <a:avLst/>
          </a:prstGeom>
          <a:solidFill>
            <a:srgbClr val="F05AA0"/>
          </a:solidFill>
          <a:ln>
            <a:solidFill>
              <a:srgbClr val="F05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t>Public Interest Standing</a:t>
            </a:r>
          </a:p>
        </p:txBody>
      </p:sp>
    </p:spTree>
    <p:extLst>
      <p:ext uri="{BB962C8B-B14F-4D97-AF65-F5344CB8AC3E}">
        <p14:creationId xmlns:p14="http://schemas.microsoft.com/office/powerpoint/2010/main" val="376764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ppt_x</p:attrName>
                                        </p:attrNameLst>
                                      </p:cBhvr>
                                      <p:tavLst>
                                        <p:tav tm="0">
                                          <p:val>
                                            <p:strVal val="#ppt_x"/>
                                          </p:val>
                                        </p:tav>
                                        <p:tav tm="100000">
                                          <p:val>
                                            <p:strVal val="#ppt_x"/>
                                          </p:val>
                                        </p:tav>
                                      </p:tavLst>
                                    </p:anim>
                                    <p:anim calcmode="lin" valueType="num">
                                      <p:cBhvr>
                                        <p:cTn id="9" dur="1800" decel="100000" fill="hold"/>
                                        <p:tgtEl>
                                          <p:spTgt spid="12"/>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ppt_x</p:attrName>
                                        </p:attrNameLst>
                                      </p:cBhvr>
                                      <p:tavLst>
                                        <p:tav tm="0">
                                          <p:val>
                                            <p:strVal val="#ppt_x"/>
                                          </p:val>
                                        </p:tav>
                                        <p:tav tm="100000">
                                          <p:val>
                                            <p:strVal val="#ppt_x"/>
                                          </p:val>
                                        </p:tav>
                                      </p:tavLst>
                                    </p:anim>
                                    <p:anim calcmode="lin" valueType="num">
                                      <p:cBhvr>
                                        <p:cTn id="15" dur="1800" decel="100000" fill="hold"/>
                                        <p:tgtEl>
                                          <p:spTgt spid="2"/>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2"/>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ppt_x</p:attrName>
                                        </p:attrNameLst>
                                      </p:cBhvr>
                                      <p:tavLst>
                                        <p:tav tm="0">
                                          <p:val>
                                            <p:strVal val="#ppt_x"/>
                                          </p:val>
                                        </p:tav>
                                        <p:tav tm="100000">
                                          <p:val>
                                            <p:strVal val="#ppt_x"/>
                                          </p:val>
                                        </p:tav>
                                      </p:tavLst>
                                    </p:anim>
                                    <p:anim calcmode="lin" valueType="num">
                                      <p:cBhvr>
                                        <p:cTn id="21" dur="1800" decel="100000" fill="hold"/>
                                        <p:tgtEl>
                                          <p:spTgt spid="3"/>
                                        </p:tgtEl>
                                        <p:attrNameLst>
                                          <p:attrName>ppt_y</p:attrName>
                                        </p:attrNameLst>
                                      </p:cBhvr>
                                      <p:tavLst>
                                        <p:tav tm="0">
                                          <p:val>
                                            <p:strVal val="#ppt_y+1"/>
                                          </p:val>
                                        </p:tav>
                                        <p:tav tm="100000">
                                          <p:val>
                                            <p:strVal val="#ppt_y-.03"/>
                                          </p:val>
                                        </p:tav>
                                      </p:tavLst>
                                    </p:anim>
                                    <p:anim calcmode="lin" valueType="num">
                                      <p:cBhvr>
                                        <p:cTn id="22" dur="200" accel="100000" fill="hold">
                                          <p:stCondLst>
                                            <p:cond delay="18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spcBef>
                <a:spcPct val="20000"/>
              </a:spcBef>
              <a:buClr>
                <a:srgbClr val="F05AA0"/>
              </a:buClr>
            </a:pPr>
            <a:r>
              <a:rPr lang="en-US" dirty="0">
                <a:solidFill>
                  <a:srgbClr val="F05AA0"/>
                </a:solidFill>
                <a:latin typeface="Arial" panose="020B0604020202020204" pitchFamily="34" charset="0"/>
                <a:ea typeface="+mn-ea"/>
                <a:cs typeface="Arial" panose="020B0604020202020204" pitchFamily="34" charset="0"/>
              </a:rPr>
              <a:t>Standing: return of “technical rules”?</a:t>
            </a:r>
            <a:endParaRPr lang="en-GB" dirty="0">
              <a:solidFill>
                <a:srgbClr val="F05AA0"/>
              </a:solidFill>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2A39A-0EE8-4B79-8D86-213C132BD5BF}" type="slidenum">
              <a:rPr kumimoji="0" lang="en-US" altLang="en-US" sz="1200" b="0" i="0" u="none" strike="noStrike" kern="1200" cap="none" spc="0" normalizeH="0" baseline="0" noProof="0" smtClean="0">
                <a:ln>
                  <a:noFill/>
                </a:ln>
                <a:solidFill>
                  <a:srgbClr val="F05AA0">
                    <a:alpha val="70000"/>
                  </a:srgbClr>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dirty="0">
              <a:ln>
                <a:noFill/>
              </a:ln>
              <a:solidFill>
                <a:srgbClr val="F05AA0">
                  <a:alpha val="70000"/>
                </a:srgbClr>
              </a:solidFill>
              <a:effectLst/>
              <a:uLnTx/>
              <a:uFillTx/>
              <a:latin typeface="Arial"/>
              <a:ea typeface="+mn-ea"/>
              <a:cs typeface="Arial"/>
            </a:endParaRPr>
          </a:p>
        </p:txBody>
      </p:sp>
      <p:sp>
        <p:nvSpPr>
          <p:cNvPr id="12" name="Oval 11">
            <a:extLst>
              <a:ext uri="{FF2B5EF4-FFF2-40B4-BE49-F238E27FC236}">
                <a16:creationId xmlns:a16="http://schemas.microsoft.com/office/drawing/2014/main" id="{7633DC37-DB42-D50E-879C-F7AE2F6E4E9A}"/>
              </a:ext>
            </a:extLst>
          </p:cNvPr>
          <p:cNvSpPr/>
          <p:nvPr/>
        </p:nvSpPr>
        <p:spPr>
          <a:xfrm>
            <a:off x="457200" y="2492896"/>
            <a:ext cx="2818656" cy="2880320"/>
          </a:xfrm>
          <a:prstGeom prst="ellipse">
            <a:avLst/>
          </a:prstGeom>
          <a:solidFill>
            <a:srgbClr val="669BE2"/>
          </a:solidFill>
          <a:ln>
            <a:solidFill>
              <a:srgbClr val="669BE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i="1" dirty="0"/>
              <a:t>Good Law Project &amp; Runnymede Trust</a:t>
            </a:r>
          </a:p>
        </p:txBody>
      </p:sp>
      <p:pic>
        <p:nvPicPr>
          <p:cNvPr id="10" name="Content Placeholder 9" descr="A picture containing text, screenshot, font&#10;&#10;Description automatically generated">
            <a:extLst>
              <a:ext uri="{FF2B5EF4-FFF2-40B4-BE49-F238E27FC236}">
                <a16:creationId xmlns:a16="http://schemas.microsoft.com/office/drawing/2014/main" id="{D80FB6E6-4597-71B0-B7E2-DE5924DC7C0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68759" y="1570856"/>
            <a:ext cx="5318041" cy="4724400"/>
          </a:xfrm>
        </p:spPr>
      </p:pic>
    </p:spTree>
    <p:extLst>
      <p:ext uri="{BB962C8B-B14F-4D97-AF65-F5344CB8AC3E}">
        <p14:creationId xmlns:p14="http://schemas.microsoft.com/office/powerpoint/2010/main" val="166519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1767</Words>
  <Application>Microsoft Office PowerPoint</Application>
  <PresentationFormat>On-screen Show (4:3)</PresentationFormat>
  <Paragraphs>296</Paragraphs>
  <Slides>34</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1_Office Theme</vt:lpstr>
      <vt:lpstr>Judicial Review: Pitfalls and the new Procedural Rigour</vt:lpstr>
      <vt:lpstr>New Procedural Rigour?</vt:lpstr>
      <vt:lpstr>Overview</vt:lpstr>
      <vt:lpstr>Standing</vt:lpstr>
      <vt:lpstr>PowerPoint Presentation</vt:lpstr>
      <vt:lpstr>Standing: principles</vt:lpstr>
      <vt:lpstr>Standing: principles</vt:lpstr>
      <vt:lpstr>Standing: group challenges</vt:lpstr>
      <vt:lpstr>Standing: return of “technical rules”?</vt:lpstr>
      <vt:lpstr>Standing: return of “technical rules”?</vt:lpstr>
      <vt:lpstr>Standing: practical considerations</vt:lpstr>
      <vt:lpstr>Issue and Service</vt:lpstr>
      <vt:lpstr>Issue and service in Judicial Review</vt:lpstr>
      <vt:lpstr>Good Law Project</vt:lpstr>
      <vt:lpstr>Good Law Project</vt:lpstr>
      <vt:lpstr>Good Law Project</vt:lpstr>
      <vt:lpstr>Good Law Project</vt:lpstr>
      <vt:lpstr>LJ Phillips (dissenting)</vt:lpstr>
      <vt:lpstr>Application</vt:lpstr>
      <vt:lpstr>Rolling Judicial Review</vt:lpstr>
      <vt:lpstr>'Rolling’ or ‘evolving’ judicial review?</vt:lpstr>
      <vt:lpstr>When will ‘rolling’ JR be appropriate?</vt:lpstr>
      <vt:lpstr>Examples</vt:lpstr>
      <vt:lpstr>Key questions</vt:lpstr>
      <vt:lpstr>Costs</vt:lpstr>
      <vt:lpstr>Aarhus costs caps</vt:lpstr>
      <vt:lpstr>Aarhus costs caps: the basics</vt:lpstr>
      <vt:lpstr>Aarhus costs caps: claimants</vt:lpstr>
      <vt:lpstr>Aarhus costs caps: defendants</vt:lpstr>
      <vt:lpstr>Protective Costs Orders in JR</vt:lpstr>
      <vt:lpstr>Protective Costs Orders in JR</vt:lpstr>
      <vt:lpstr>Protective Costs Orders in JR</vt:lpstr>
      <vt:lpstr>Protective Costs Orders in JR</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Decision-Making  By Matt Hutchings</dc:title>
  <dc:creator>Lauren Bull</dc:creator>
  <cp:lastModifiedBy>William Murphy</cp:lastModifiedBy>
  <cp:revision>315</cp:revision>
  <cp:lastPrinted>2018-01-24T13:16:26Z</cp:lastPrinted>
  <dcterms:created xsi:type="dcterms:W3CDTF">2010-04-27T09:49:52Z</dcterms:created>
  <dcterms:modified xsi:type="dcterms:W3CDTF">2023-06-08T14:25:13Z</dcterms:modified>
</cp:coreProperties>
</file>