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625" r:id="rId3"/>
    <p:sldId id="593" r:id="rId4"/>
    <p:sldId id="626" r:id="rId5"/>
    <p:sldId id="633" r:id="rId6"/>
    <p:sldId id="635" r:id="rId7"/>
    <p:sldId id="634" r:id="rId8"/>
    <p:sldId id="636" r:id="rId9"/>
    <p:sldId id="637" r:id="rId10"/>
    <p:sldId id="639" r:id="rId11"/>
    <p:sldId id="638" r:id="rId12"/>
    <p:sldId id="618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orient="horz" pos="912">
          <p15:clr>
            <a:srgbClr val="A4A3A4"/>
          </p15:clr>
        </p15:guide>
        <p15:guide id="4" orient="horz" pos="240">
          <p15:clr>
            <a:srgbClr val="A4A3A4"/>
          </p15:clr>
        </p15:guide>
        <p15:guide id="5" pos="2880">
          <p15:clr>
            <a:srgbClr val="A4A3A4"/>
          </p15:clr>
        </p15:guide>
        <p15:guide id="6" pos="288">
          <p15:clr>
            <a:srgbClr val="A4A3A4"/>
          </p15:clr>
        </p15:guide>
        <p15:guide id="7" pos="5465" userDrawn="1">
          <p15:clr>
            <a:srgbClr val="A4A3A4"/>
          </p15:clr>
        </p15:guide>
        <p15:guide id="8" pos="51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o Testi" initials="C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A0"/>
    <a:srgbClr val="37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A5C44-D371-BC41-BC51-4188E9D54157}" v="1063" dt="2022-11-09T09:27:22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94"/>
  </p:normalViewPr>
  <p:slideViewPr>
    <p:cSldViewPr snapToObjects="1">
      <p:cViewPr varScale="1">
        <p:scale>
          <a:sx n="104" d="100"/>
          <a:sy n="104" d="100"/>
        </p:scale>
        <p:origin x="216" y="568"/>
      </p:cViewPr>
      <p:guideLst>
        <p:guide orient="horz" pos="3984"/>
        <p:guide orient="horz" pos="720"/>
        <p:guide orient="horz" pos="912"/>
        <p:guide orient="horz" pos="240"/>
        <p:guide pos="2880"/>
        <p:guide pos="288"/>
        <p:guide pos="5465"/>
        <p:guide pos="51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chi Parekh" userId="66e1d47f9ecf19af" providerId="LiveId" clId="{858A5C44-D371-BC41-BC51-4188E9D54157}"/>
    <pc:docChg chg="undo custSel modSld">
      <pc:chgData name="Ruchi Parekh" userId="66e1d47f9ecf19af" providerId="LiveId" clId="{858A5C44-D371-BC41-BC51-4188E9D54157}" dt="2022-11-09T09:27:22.661" v="552"/>
      <pc:docMkLst>
        <pc:docMk/>
      </pc:docMkLst>
      <pc:sldChg chg="modAnim">
        <pc:chgData name="Ruchi Parekh" userId="66e1d47f9ecf19af" providerId="LiveId" clId="{858A5C44-D371-BC41-BC51-4188E9D54157}" dt="2022-11-09T09:27:22.661" v="552"/>
        <pc:sldMkLst>
          <pc:docMk/>
          <pc:sldMk cId="3113028400" sldId="626"/>
        </pc:sldMkLst>
      </pc:sldChg>
      <pc:sldChg chg="modSp mod">
        <pc:chgData name="Ruchi Parekh" userId="66e1d47f9ecf19af" providerId="LiveId" clId="{858A5C44-D371-BC41-BC51-4188E9D54157}" dt="2022-11-08T11:14:55.422" v="81" actId="20577"/>
        <pc:sldMkLst>
          <pc:docMk/>
          <pc:sldMk cId="1223045264" sldId="637"/>
        </pc:sldMkLst>
        <pc:spChg chg="mod">
          <ac:chgData name="Ruchi Parekh" userId="66e1d47f9ecf19af" providerId="LiveId" clId="{858A5C44-D371-BC41-BC51-4188E9D54157}" dt="2022-11-08T11:14:55.422" v="81" actId="20577"/>
          <ac:spMkLst>
            <pc:docMk/>
            <pc:sldMk cId="1223045264" sldId="637"/>
            <ac:spMk id="13" creationId="{B3031BF0-1B2B-5E05-F192-ECD179B34213}"/>
          </ac:spMkLst>
        </pc:spChg>
      </pc:sldChg>
      <pc:sldChg chg="modSp mod">
        <pc:chgData name="Ruchi Parekh" userId="66e1d47f9ecf19af" providerId="LiveId" clId="{858A5C44-D371-BC41-BC51-4188E9D54157}" dt="2022-11-08T11:25:11.276" v="546" actId="114"/>
        <pc:sldMkLst>
          <pc:docMk/>
          <pc:sldMk cId="3649759011" sldId="639"/>
        </pc:sldMkLst>
        <pc:spChg chg="mod">
          <ac:chgData name="Ruchi Parekh" userId="66e1d47f9ecf19af" providerId="LiveId" clId="{858A5C44-D371-BC41-BC51-4188E9D54157}" dt="2022-11-08T11:25:08.770" v="545" actId="114"/>
          <ac:spMkLst>
            <pc:docMk/>
            <pc:sldMk cId="3649759011" sldId="639"/>
            <ac:spMk id="5" creationId="{62FB3F2D-C3A8-EC70-A88A-A11BD2872240}"/>
          </ac:spMkLst>
        </pc:spChg>
        <pc:spChg chg="mod">
          <ac:chgData name="Ruchi Parekh" userId="66e1d47f9ecf19af" providerId="LiveId" clId="{858A5C44-D371-BC41-BC51-4188E9D54157}" dt="2022-11-08T11:25:11.276" v="546" actId="114"/>
          <ac:spMkLst>
            <pc:docMk/>
            <pc:sldMk cId="3649759011" sldId="639"/>
            <ac:spMk id="12" creationId="{AE3508F8-E76C-851F-5F52-196A19F8C076}"/>
          </ac:spMkLst>
        </pc:spChg>
        <pc:spChg chg="mod">
          <ac:chgData name="Ruchi Parekh" userId="66e1d47f9ecf19af" providerId="LiveId" clId="{858A5C44-D371-BC41-BC51-4188E9D54157}" dt="2022-11-08T11:24:57.250" v="544" actId="20577"/>
          <ac:spMkLst>
            <pc:docMk/>
            <pc:sldMk cId="3649759011" sldId="639"/>
            <ac:spMk id="13" creationId="{B3031BF0-1B2B-5E05-F192-ECD179B34213}"/>
          </ac:spMkLst>
        </pc:spChg>
        <pc:spChg chg="mod">
          <ac:chgData name="Ruchi Parekh" userId="66e1d47f9ecf19af" providerId="LiveId" clId="{858A5C44-D371-BC41-BC51-4188E9D54157}" dt="2022-11-08T11:15:15.566" v="109" actId="20577"/>
          <ac:spMkLst>
            <pc:docMk/>
            <pc:sldMk cId="3649759011" sldId="639"/>
            <ac:spMk id="14" creationId="{5095252C-5BF9-2BC6-BACB-91AA14D8626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C8D39-2AB6-4F06-A1C5-6826088AAEF1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6EA88-38A4-424F-A97B-D9453083FE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6EA88-38A4-424F-A97B-D9453083FEB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22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876800"/>
            <a:ext cx="7696200" cy="685800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562600"/>
            <a:ext cx="7696200" cy="762000"/>
          </a:xfrm>
          <a:noFill/>
          <a:ln>
            <a:noFill/>
          </a:ln>
        </p:spPr>
        <p:txBody>
          <a:bodyPr tIns="0"/>
          <a:lstStyle>
            <a:lvl1pPr marL="0" indent="0" algn="l">
              <a:buNone/>
              <a:defRPr sz="2400">
                <a:solidFill>
                  <a:srgbClr val="F05AA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7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ornerstoneLogoNeg_Small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1600200"/>
            <a:ext cx="4114800" cy="13238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solidFill>
            <a:srgbClr val="374646">
              <a:alpha val="80000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solidFill>
            <a:srgbClr val="374646">
              <a:alpha val="80000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s_PPT_bgrd2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ornerstoneLetterSymbolNeg_RGB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3733800"/>
            <a:ext cx="563809" cy="563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3800"/>
            <a:ext cx="7543800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5100"/>
            <a:ext cx="3008313" cy="774700"/>
          </a:xfrm>
          <a:solidFill>
            <a:srgbClr val="374646">
              <a:alpha val="80000"/>
            </a:srgbClr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3916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519738"/>
            <a:ext cx="5486400" cy="38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0493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00738"/>
            <a:ext cx="5486400" cy="347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C-34FE-4D7F-90CA-56C03DC3DC1A}" type="datetimeFigureOut">
              <a:rPr lang="en-US" smtClean="0"/>
              <a:pPr/>
              <a:t>11/9/22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52458-F49B-4E71-B59A-208EE8647F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543800" cy="76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05AA0">
                    <a:alpha val="70000"/>
                  </a:srgbClr>
                </a:solidFill>
                <a:latin typeface="Arial"/>
                <a:cs typeface="Arial"/>
              </a:defRPr>
            </a:lvl1pPr>
          </a:lstStyle>
          <a:p>
            <a:fld id="{88DB14DC-34FE-4D7F-90CA-56C03DC3DC1A}" type="datetimeFigureOut">
              <a:rPr lang="en-US" smtClean="0"/>
              <a:pPr/>
              <a:t>11/9/22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05AA0">
                    <a:alpha val="70000"/>
                  </a:srgb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05AA0">
                    <a:alpha val="70000"/>
                  </a:srgbClr>
                </a:solidFill>
                <a:latin typeface="Arial"/>
                <a:cs typeface="Arial"/>
              </a:defRPr>
            </a:lvl1pPr>
          </a:lstStyle>
          <a:p>
            <a:fld id="{13852458-F49B-4E71-B59A-208EE8647F2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ornerstoneLetterSymbol_RGB.gif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53400" y="381000"/>
            <a:ext cx="552450" cy="5494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37464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05AA0"/>
        </a:buClr>
        <a:buFont typeface="Arial"/>
        <a:buChar char="•"/>
        <a:defRPr sz="2800" b="0" kern="1200">
          <a:solidFill>
            <a:srgbClr val="37464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05AA0"/>
        </a:buClr>
        <a:buFont typeface="Arial"/>
        <a:buChar char="•"/>
        <a:defRPr sz="2800" b="0" kern="1200">
          <a:solidFill>
            <a:srgbClr val="37464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05AA0"/>
        </a:buClr>
        <a:buFont typeface="Arial"/>
        <a:buChar char="•"/>
        <a:defRPr sz="2400" b="0" kern="1200">
          <a:solidFill>
            <a:srgbClr val="37464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05AA0"/>
        </a:buClr>
        <a:buFont typeface="Arial"/>
        <a:buChar char="•"/>
        <a:defRPr sz="2400" b="0" kern="1200">
          <a:solidFill>
            <a:srgbClr val="37464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05AA0"/>
        </a:buClr>
        <a:buFont typeface="Arial"/>
        <a:buChar char="•"/>
        <a:defRPr sz="2400" b="0" kern="1200">
          <a:solidFill>
            <a:srgbClr val="37464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mbedford@cornerstonebarristers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429000"/>
            <a:ext cx="7696200" cy="1872208"/>
          </a:xfrm>
        </p:spPr>
        <p:txBody>
          <a:bodyPr>
            <a:normAutofit/>
          </a:bodyPr>
          <a:lstStyle/>
          <a:p>
            <a:r>
              <a:rPr lang="en-US" dirty="0"/>
              <a:t>Planning Policies: </a:t>
            </a:r>
            <a:br>
              <a:rPr lang="en-US" dirty="0"/>
            </a:br>
            <a:r>
              <a:rPr lang="en-US" dirty="0"/>
              <a:t>Interpretation v. Application?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Tom Cosgrove KC and Ruchi Parekh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Implications</a:t>
            </a:r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FB3F2D-C3A8-EC70-A88A-A11BD2872240}"/>
              </a:ext>
            </a:extLst>
          </p:cNvPr>
          <p:cNvSpPr/>
          <p:nvPr/>
        </p:nvSpPr>
        <p:spPr>
          <a:xfrm>
            <a:off x="800200" y="2714864"/>
            <a:ext cx="720080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What is a question of law: e.g. “</a:t>
            </a:r>
            <a:r>
              <a:rPr lang="en-US" sz="2200" i="1" dirty="0">
                <a:solidFill>
                  <a:srgbClr val="374646"/>
                </a:solidFill>
              </a:rPr>
              <a:t>settlement boundary</a:t>
            </a:r>
            <a:r>
              <a:rPr lang="en-US" sz="2200" dirty="0">
                <a:solidFill>
                  <a:srgbClr val="374646"/>
                </a:solidFill>
              </a:rPr>
              <a:t>”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3508F8-E76C-851F-5F52-196A19F8C076}"/>
              </a:ext>
            </a:extLst>
          </p:cNvPr>
          <p:cNvSpPr/>
          <p:nvPr/>
        </p:nvSpPr>
        <p:spPr>
          <a:xfrm>
            <a:off x="800200" y="3834349"/>
            <a:ext cx="720080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What is a question of planning judgment: e.g. “</a:t>
            </a:r>
            <a:r>
              <a:rPr lang="en-US" sz="2200" i="1" dirty="0">
                <a:solidFill>
                  <a:srgbClr val="374646"/>
                </a:solidFill>
              </a:rPr>
              <a:t>focus</a:t>
            </a:r>
            <a:r>
              <a:rPr lang="en-US" sz="2200" dirty="0">
                <a:solidFill>
                  <a:srgbClr val="374646"/>
                </a:solidFill>
              </a:rPr>
              <a:t>”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031BF0-1B2B-5E05-F192-ECD179B34213}"/>
              </a:ext>
            </a:extLst>
          </p:cNvPr>
          <p:cNvSpPr/>
          <p:nvPr/>
        </p:nvSpPr>
        <p:spPr>
          <a:xfrm>
            <a:off x="800200" y="4953834"/>
            <a:ext cx="720080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When is a Committee misled: context, context, context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095252C-5BF9-2BC6-BACB-91AA14D86261}"/>
              </a:ext>
            </a:extLst>
          </p:cNvPr>
          <p:cNvSpPr/>
          <p:nvPr/>
        </p:nvSpPr>
        <p:spPr>
          <a:xfrm>
            <a:off x="2788940" y="1727508"/>
            <a:ext cx="2880320" cy="648072"/>
          </a:xfrm>
          <a:prstGeom prst="roundRect">
            <a:avLst/>
          </a:prstGeom>
          <a:solidFill>
            <a:srgbClr val="F05AA0"/>
          </a:solidFill>
          <a:ln>
            <a:solidFill>
              <a:srgbClr val="F05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74646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6497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en-GB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97EC47ED-082A-C7A6-C81B-31A28DD26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4000" cy="3742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A944AB-2DC6-9C4E-8391-EC2A89C1FE46}"/>
              </a:ext>
            </a:extLst>
          </p:cNvPr>
          <p:cNvSpPr txBox="1"/>
          <p:nvPr/>
        </p:nvSpPr>
        <p:spPr>
          <a:xfrm>
            <a:off x="7524328" y="494116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medium.com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001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876800"/>
            <a:ext cx="7696200" cy="685800"/>
          </a:xfrm>
        </p:spPr>
        <p:txBody>
          <a:bodyPr anchor="t">
            <a:normAutofit/>
          </a:bodyPr>
          <a:lstStyle/>
          <a:p>
            <a:r>
              <a:rPr lang="en-GB" dirty="0"/>
              <a:t> Thank you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4B10C4-A2A0-15F6-E3AF-4DCFC464E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562600"/>
            <a:ext cx="7696200" cy="76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Tom Cosgrove KC </a:t>
            </a:r>
            <a:r>
              <a:rPr lang="en-US" sz="2000" dirty="0"/>
              <a:t>(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tcosgrove@cornerstonebarristers.com</a:t>
            </a:r>
            <a:r>
              <a:rPr lang="en-US" sz="2000" dirty="0"/>
              <a:t>)</a:t>
            </a:r>
          </a:p>
          <a:p>
            <a:r>
              <a:rPr lang="en-US" dirty="0"/>
              <a:t>Ruchi Parekh </a:t>
            </a:r>
            <a:r>
              <a:rPr lang="en-US" sz="2000" dirty="0"/>
              <a:t>(rparekh@cornerstonebarristers.com)</a:t>
            </a:r>
          </a:p>
        </p:txBody>
      </p:sp>
    </p:spTree>
    <p:extLst>
      <p:ext uri="{BB962C8B-B14F-4D97-AF65-F5344CB8AC3E}">
        <p14:creationId xmlns:p14="http://schemas.microsoft.com/office/powerpoint/2010/main" val="352586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EBB9-9871-B606-FB35-B7A5318B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</a:t>
            </a:r>
          </a:p>
        </p:txBody>
      </p:sp>
      <p:pic>
        <p:nvPicPr>
          <p:cNvPr id="16" name="Picture 15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E1A03EBA-35F2-4E11-9652-011358F53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8" y="2060848"/>
            <a:ext cx="5868144" cy="39095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FACBC2A-D9F6-2700-1726-35E13A4580E7}"/>
              </a:ext>
            </a:extLst>
          </p:cNvPr>
          <p:cNvSpPr/>
          <p:nvPr/>
        </p:nvSpPr>
        <p:spPr>
          <a:xfrm rot="20433598">
            <a:off x="1840739" y="3323127"/>
            <a:ext cx="546252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HILLSIDE PARKS LTD</a:t>
            </a:r>
          </a:p>
          <a:p>
            <a:pPr algn="ctr"/>
            <a:r>
              <a:rPr lang="en-GB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-v-</a:t>
            </a:r>
          </a:p>
          <a:p>
            <a:pPr algn="ctr"/>
            <a:r>
              <a:rPr lang="en-GB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Snowdonia National Park Authority</a:t>
            </a:r>
          </a:p>
        </p:txBody>
      </p:sp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DE51221F-17E3-6F4E-23A4-7B6A92DF9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624" y="1761064"/>
            <a:ext cx="5494752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27E7DB-866C-2677-7800-085AD2B61972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700213"/>
            <a:ext cx="8769350" cy="647700"/>
            <a:chOff x="0" y="1700808"/>
            <a:chExt cx="8769424" cy="6480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70851C-869D-54DF-948F-77D0B5857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00808"/>
              <a:ext cx="8769424" cy="648072"/>
            </a:xfrm>
            <a:prstGeom prst="rect">
              <a:avLst/>
            </a:prstGeom>
            <a:solidFill>
              <a:srgbClr val="F35BB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TextBox 19">
              <a:extLst>
                <a:ext uri="{FF2B5EF4-FFF2-40B4-BE49-F238E27FC236}">
                  <a16:creationId xmlns:a16="http://schemas.microsoft.com/office/drawing/2014/main" id="{2303DBC7-FC62-5146-028E-11AAD0465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75" y="1794011"/>
              <a:ext cx="7632849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Application v. Interpretation: context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DFC5E1-80CB-714E-10D7-B48C6EEC64A2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2727325"/>
            <a:ext cx="8769350" cy="647700"/>
            <a:chOff x="0" y="1700808"/>
            <a:chExt cx="8769424" cy="648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BA0FE-549A-9F03-FB84-5D248AC21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00808"/>
              <a:ext cx="8769424" cy="648072"/>
            </a:xfrm>
            <a:prstGeom prst="rect">
              <a:avLst/>
            </a:prstGeom>
            <a:solidFill>
              <a:srgbClr val="F35BB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12A7C5FA-3A5A-970A-4905-5CCCA859F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75" y="1794011"/>
              <a:ext cx="7483821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i="1" dirty="0">
                  <a:solidFill>
                    <a:schemeClr val="bg1"/>
                  </a:solidFill>
                </a:rPr>
                <a:t>R (Thurston PC) v Mid Suffolk DC &amp; Bloor Homes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09268C-B88E-8FAB-12B0-15D9FCB8E39C}"/>
              </a:ext>
            </a:extLst>
          </p:cNvPr>
          <p:cNvGrpSpPr>
            <a:grpSpLocks/>
          </p:cNvGrpSpPr>
          <p:nvPr/>
        </p:nvGrpSpPr>
        <p:grpSpPr bwMode="auto">
          <a:xfrm>
            <a:off x="0" y="3752850"/>
            <a:ext cx="8769350" cy="647700"/>
            <a:chOff x="0" y="1700808"/>
            <a:chExt cx="8769424" cy="6480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6873EB-D193-BE6D-62F7-CB741DF08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00808"/>
              <a:ext cx="8769424" cy="648072"/>
            </a:xfrm>
            <a:prstGeom prst="rect">
              <a:avLst/>
            </a:prstGeom>
            <a:solidFill>
              <a:srgbClr val="F35BB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A7CE94CF-6A69-DBAF-30BA-3BD1CE66B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75" y="1794011"/>
              <a:ext cx="7056853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Practical Implications</a:t>
              </a:r>
              <a:endParaRPr lang="en-US" altLang="en-US" sz="24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148D03-E491-0EC5-0B59-5DEE0D54995E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4779963"/>
            <a:ext cx="8769350" cy="647700"/>
            <a:chOff x="0" y="1700808"/>
            <a:chExt cx="8769424" cy="6480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654262-A9AE-093C-AA49-47FAB9527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700808"/>
              <a:ext cx="8769424" cy="648072"/>
            </a:xfrm>
            <a:prstGeom prst="rect">
              <a:avLst/>
            </a:prstGeom>
            <a:solidFill>
              <a:srgbClr val="F35BBD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804D9BB1-5ADC-8EE6-C6A3-D557BE27D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6576" y="1794012"/>
              <a:ext cx="59202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</a:rPr>
                <a:t>Questions?</a:t>
              </a:r>
            </a:p>
          </p:txBody>
        </p:sp>
      </p:grpSp>
      <p:sp>
        <p:nvSpPr>
          <p:cNvPr id="18" name="TextBox 21">
            <a:extLst>
              <a:ext uri="{FF2B5EF4-FFF2-40B4-BE49-F238E27FC236}">
                <a16:creationId xmlns:a16="http://schemas.microsoft.com/office/drawing/2014/main" id="{460AA089-027A-1586-2E25-6F4ED1FD0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691" y="5898638"/>
            <a:ext cx="5920158" cy="4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05AA0"/>
              </a:buClr>
              <a:buFont typeface="Arial" panose="020B0604020202020204" pitchFamily="34" charset="0"/>
              <a:buChar char="•"/>
              <a:defRPr sz="2800">
                <a:solidFill>
                  <a:srgbClr val="374646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05AA0"/>
              </a:buClr>
              <a:buFont typeface="Arial" panose="020B0604020202020204" pitchFamily="34" charset="0"/>
              <a:buChar char="•"/>
              <a:defRPr sz="28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5AA0"/>
              </a:buClr>
              <a:buFont typeface="Arial" panose="020B0604020202020204" pitchFamily="34" charset="0"/>
              <a:buChar char="•"/>
              <a:defRPr sz="2400">
                <a:solidFill>
                  <a:srgbClr val="37464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v. Interpretation: context</a:t>
            </a:r>
            <a:endParaRPr lang="en-GB" dirty="0"/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7A514FAE-9DF3-2C0B-927B-DA7544962D17}"/>
              </a:ext>
            </a:extLst>
          </p:cNvPr>
          <p:cNvGrpSpPr>
            <a:grpSpLocks/>
          </p:cNvGrpSpPr>
          <p:nvPr/>
        </p:nvGrpSpPr>
        <p:grpSpPr bwMode="auto">
          <a:xfrm>
            <a:off x="1259632" y="2060848"/>
            <a:ext cx="2388053" cy="2348027"/>
            <a:chOff x="199203" y="2461131"/>
            <a:chExt cx="2899211" cy="287433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32FEA9A-9549-0981-C571-D53B9B395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03" y="2461131"/>
              <a:ext cx="2899211" cy="2874334"/>
            </a:xfrm>
            <a:prstGeom prst="ellipse">
              <a:avLst/>
            </a:prstGeom>
            <a:solidFill>
              <a:srgbClr val="F35BBD"/>
            </a:solidFill>
            <a:ln>
              <a:solidFill>
                <a:srgbClr val="F35BBD"/>
              </a:solidFill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GB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6883C96C-2EB8-BC56-0789-720D067A1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64" y="3634755"/>
              <a:ext cx="2592288" cy="45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b="1" dirty="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6E517517-DE6B-02FD-C8D3-097F2007DFAB}"/>
              </a:ext>
            </a:extLst>
          </p:cNvPr>
          <p:cNvGrpSpPr>
            <a:grpSpLocks/>
          </p:cNvGrpSpPr>
          <p:nvPr/>
        </p:nvGrpSpPr>
        <p:grpSpPr bwMode="auto">
          <a:xfrm>
            <a:off x="5220072" y="2060848"/>
            <a:ext cx="2388053" cy="2348027"/>
            <a:chOff x="199203" y="2461131"/>
            <a:chExt cx="2899211" cy="287433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4B309D-A6BC-635C-A9FE-A5D4219A2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03" y="2461131"/>
              <a:ext cx="2899211" cy="2874334"/>
            </a:xfrm>
            <a:prstGeom prst="ellipse">
              <a:avLst/>
            </a:prstGeom>
            <a:solidFill>
              <a:srgbClr val="F35BBD"/>
            </a:solidFill>
            <a:ln>
              <a:solidFill>
                <a:srgbClr val="F35BBD"/>
              </a:solidFill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GB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420E5508-4C22-6AB8-4510-EA1FA13B4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64" y="3634755"/>
              <a:ext cx="2592288" cy="45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b="1" dirty="0">
                  <a:solidFill>
                    <a:schemeClr val="bg1"/>
                  </a:solidFill>
                </a:rPr>
                <a:t>Interpretation</a:t>
              </a:r>
            </a:p>
          </p:txBody>
        </p:sp>
      </p:grpSp>
      <p:pic>
        <p:nvPicPr>
          <p:cNvPr id="22" name="Picture 2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DE810BE-162F-0EBC-3B30-E4EADDFFE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36912"/>
            <a:ext cx="4572000" cy="31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 (Thurston PC) v Mid Suffolk DC</a:t>
            </a:r>
            <a:endParaRPr lang="en-GB" i="1" dirty="0"/>
          </a:p>
        </p:txBody>
      </p:sp>
      <p:pic>
        <p:nvPicPr>
          <p:cNvPr id="4" name="Picture 3" descr="A sign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B1CF3BB9-A775-B4D0-7A2E-3ACBE380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2" y="1844824"/>
            <a:ext cx="7956376" cy="4475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51AC21-9512-C3B6-A782-7E056460FB91}"/>
              </a:ext>
            </a:extLst>
          </p:cNvPr>
          <p:cNvSpPr txBox="1"/>
          <p:nvPr/>
        </p:nvSpPr>
        <p:spPr>
          <a:xfrm>
            <a:off x="5508104" y="6320286"/>
            <a:ext cx="3042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Adrian S Pye/</a:t>
            </a:r>
            <a:r>
              <a:rPr lang="en-US" sz="1400" dirty="0" err="1"/>
              <a:t>Geograph</a:t>
            </a:r>
            <a:r>
              <a:rPr lang="en-US" sz="1400" dirty="0"/>
              <a:t> (</a:t>
            </a:r>
            <a:r>
              <a:rPr lang="en-US" sz="1400" dirty="0" err="1"/>
              <a:t>bbc.co.uk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98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 (Thurston PC) v Mid Suffolk DC</a:t>
            </a:r>
            <a:endParaRPr lang="en-GB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82641A-9A7E-4A7E-87B3-A4CD8B4D4648}"/>
              </a:ext>
            </a:extLst>
          </p:cNvPr>
          <p:cNvSpPr/>
          <p:nvPr/>
        </p:nvSpPr>
        <p:spPr>
          <a:xfrm>
            <a:off x="971600" y="1700808"/>
            <a:ext cx="7200800" cy="25922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374646"/>
                </a:solidFill>
              </a:rPr>
              <a:t>High Court Challenge</a:t>
            </a:r>
          </a:p>
          <a:p>
            <a:endParaRPr lang="en-US" b="1" dirty="0">
              <a:solidFill>
                <a:srgbClr val="37464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4646"/>
                </a:solidFill>
              </a:rPr>
              <a:t>Members wrongly advised on NDP Policy 1</a:t>
            </a:r>
          </a:p>
          <a:p>
            <a:endParaRPr lang="en-US" sz="800" dirty="0">
              <a:solidFill>
                <a:srgbClr val="37464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4646"/>
                </a:solidFill>
              </a:rPr>
              <a:t>Members wrongly advised on ‘tilted balance’ under NPPF para.11 &amp; para.14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37464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4646"/>
                </a:solidFill>
              </a:rPr>
              <a:t>Prejudice to the ongoing Local Plan process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910826-9D0D-2405-9D55-138FB755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096" y="1583198"/>
            <a:ext cx="3120008" cy="282750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909DBED-7F17-C328-6D5E-78D122B936CB}"/>
              </a:ext>
            </a:extLst>
          </p:cNvPr>
          <p:cNvSpPr/>
          <p:nvPr/>
        </p:nvSpPr>
        <p:spPr>
          <a:xfrm>
            <a:off x="971600" y="4653136"/>
            <a:ext cx="7200800" cy="144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374646"/>
                </a:solidFill>
              </a:rPr>
              <a:t>Court of Appeal</a:t>
            </a:r>
          </a:p>
          <a:p>
            <a:endParaRPr lang="en-US" sz="800" b="1" dirty="0">
              <a:solidFill>
                <a:srgbClr val="37464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74646"/>
                </a:solidFill>
              </a:rPr>
              <a:t>Focus on NDP Policy 1 only</a:t>
            </a:r>
          </a:p>
          <a:p>
            <a:endParaRPr lang="en-US" sz="800" dirty="0">
              <a:solidFill>
                <a:srgbClr val="37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 (Thurston PC) v Mid Suffolk DC</a:t>
            </a:r>
            <a:endParaRPr lang="en-GB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95A582E-1CDE-FFEA-A98F-0CA13F6E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0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3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 (Thurston PC) v Mid Suffolk DC</a:t>
            </a:r>
            <a:endParaRPr lang="en-GB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FB3F2D-C3A8-EC70-A88A-A11BD2872240}"/>
              </a:ext>
            </a:extLst>
          </p:cNvPr>
          <p:cNvSpPr/>
          <p:nvPr/>
        </p:nvSpPr>
        <p:spPr>
          <a:xfrm>
            <a:off x="800820" y="1772816"/>
            <a:ext cx="7200800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New development in Thurston parish </a:t>
            </a:r>
            <a:r>
              <a:rPr lang="en-US" sz="2200" u="sng" dirty="0">
                <a:solidFill>
                  <a:srgbClr val="374646"/>
                </a:solidFill>
              </a:rPr>
              <a:t>shall be </a:t>
            </a:r>
            <a:r>
              <a:rPr lang="en-US" sz="2200" b="1" u="sng" dirty="0">
                <a:solidFill>
                  <a:srgbClr val="374646"/>
                </a:solidFill>
              </a:rPr>
              <a:t>focused</a:t>
            </a:r>
            <a:r>
              <a:rPr lang="en-US" sz="2200" u="sng" dirty="0">
                <a:solidFill>
                  <a:srgbClr val="374646"/>
                </a:solidFill>
              </a:rPr>
              <a:t> within the settlement boundary</a:t>
            </a:r>
            <a:r>
              <a:rPr lang="en-US" sz="2200" dirty="0">
                <a:solidFill>
                  <a:srgbClr val="374646"/>
                </a:solidFill>
              </a:rPr>
              <a:t> of Thurston village as defined on the Policies Maps</a:t>
            </a:r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748EE336-84CE-3C4C-9988-A13ABB132950}"/>
              </a:ext>
            </a:extLst>
          </p:cNvPr>
          <p:cNvGrpSpPr>
            <a:grpSpLocks/>
          </p:cNvGrpSpPr>
          <p:nvPr/>
        </p:nvGrpSpPr>
        <p:grpSpPr bwMode="auto">
          <a:xfrm>
            <a:off x="1547664" y="3770784"/>
            <a:ext cx="2388053" cy="2348027"/>
            <a:chOff x="199203" y="2461131"/>
            <a:chExt cx="2899211" cy="287433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545F76-4D10-8539-1B3F-43F4AB5C7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03" y="2461131"/>
              <a:ext cx="2899211" cy="2874334"/>
            </a:xfrm>
            <a:prstGeom prst="ellipse">
              <a:avLst/>
            </a:prstGeom>
            <a:solidFill>
              <a:srgbClr val="F35BBD"/>
            </a:solidFill>
            <a:ln>
              <a:solidFill>
                <a:srgbClr val="F35BBD"/>
              </a:solidFill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GB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AFF1B5C4-9716-A018-4A0E-A9B16F519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64" y="3634755"/>
              <a:ext cx="2592288" cy="45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b="1" dirty="0">
                  <a:solidFill>
                    <a:schemeClr val="bg1"/>
                  </a:solidFill>
                </a:rPr>
                <a:t>“tension”</a:t>
              </a: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541E136-BBB8-A90E-C8C2-CF8E53E4BD80}"/>
              </a:ext>
            </a:extLst>
          </p:cNvPr>
          <p:cNvGrpSpPr>
            <a:grpSpLocks/>
          </p:cNvGrpSpPr>
          <p:nvPr/>
        </p:nvGrpSpPr>
        <p:grpSpPr bwMode="auto">
          <a:xfrm>
            <a:off x="5208285" y="3770784"/>
            <a:ext cx="2388053" cy="2348027"/>
            <a:chOff x="199203" y="2461131"/>
            <a:chExt cx="2899211" cy="287433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22EE6D-07AF-9799-2BCE-49F440E53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03" y="2461131"/>
              <a:ext cx="2899211" cy="2874334"/>
            </a:xfrm>
            <a:prstGeom prst="ellipse">
              <a:avLst/>
            </a:prstGeom>
            <a:solidFill>
              <a:srgbClr val="F35BBD"/>
            </a:solidFill>
            <a:ln>
              <a:solidFill>
                <a:srgbClr val="F35BBD"/>
              </a:solidFill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GB" altLang="en-US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Box 13">
              <a:extLst>
                <a:ext uri="{FF2B5EF4-FFF2-40B4-BE49-F238E27FC236}">
                  <a16:creationId xmlns:a16="http://schemas.microsoft.com/office/drawing/2014/main" id="{BBB53068-4883-DEA1-12A3-60EDFF04B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64" y="3634755"/>
              <a:ext cx="2592288" cy="45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8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5AA0"/>
                </a:buClr>
                <a:buFont typeface="Arial" panose="020B0604020202020204" pitchFamily="34" charset="0"/>
                <a:buChar char="•"/>
                <a:defRPr sz="2400">
                  <a:solidFill>
                    <a:srgbClr val="374646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b="1" dirty="0">
                  <a:solidFill>
                    <a:schemeClr val="bg1"/>
                  </a:solidFill>
                </a:rPr>
                <a:t>“conflict”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2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49C1D-16EB-E72F-B7AB-08C68E86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Implications</a:t>
            </a:r>
            <a:endParaRPr lang="en-GB" i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2FB3F2D-C3A8-EC70-A88A-A11BD2872240}"/>
              </a:ext>
            </a:extLst>
          </p:cNvPr>
          <p:cNvSpPr/>
          <p:nvPr/>
        </p:nvSpPr>
        <p:spPr>
          <a:xfrm>
            <a:off x="800200" y="2714864"/>
            <a:ext cx="720080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Benevolent approach to decision making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3508F8-E76C-851F-5F52-196A19F8C076}"/>
              </a:ext>
            </a:extLst>
          </p:cNvPr>
          <p:cNvSpPr/>
          <p:nvPr/>
        </p:nvSpPr>
        <p:spPr>
          <a:xfrm>
            <a:off x="800200" y="3834349"/>
            <a:ext cx="720080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Move away from legalistic arguments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031BF0-1B2B-5E05-F192-ECD179B34213}"/>
              </a:ext>
            </a:extLst>
          </p:cNvPr>
          <p:cNvSpPr/>
          <p:nvPr/>
        </p:nvSpPr>
        <p:spPr>
          <a:xfrm>
            <a:off x="800200" y="4953834"/>
            <a:ext cx="7200800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74646"/>
                </a:solidFill>
              </a:rPr>
              <a:t>Focus on the application of policies 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095252C-5BF9-2BC6-BACB-91AA14D86261}"/>
              </a:ext>
            </a:extLst>
          </p:cNvPr>
          <p:cNvSpPr/>
          <p:nvPr/>
        </p:nvSpPr>
        <p:spPr>
          <a:xfrm>
            <a:off x="2788940" y="1727508"/>
            <a:ext cx="2880320" cy="648072"/>
          </a:xfrm>
          <a:prstGeom prst="roundRect">
            <a:avLst/>
          </a:prstGeom>
          <a:solidFill>
            <a:srgbClr val="F05AA0"/>
          </a:solidFill>
          <a:ln>
            <a:solidFill>
              <a:srgbClr val="F05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74646"/>
                </a:solidFill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122304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3683</TotalTime>
  <Words>269</Words>
  <Application>Microsoft Macintosh PowerPoint</Application>
  <PresentationFormat>On-screen Show (4:3)</PresentationFormat>
  <Paragraphs>48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Planning Policies:  Interpretation v. Application?</vt:lpstr>
      <vt:lpstr>Welcome</vt:lpstr>
      <vt:lpstr>Overview</vt:lpstr>
      <vt:lpstr>Application v. Interpretation: context</vt:lpstr>
      <vt:lpstr>R (Thurston PC) v Mid Suffolk DC</vt:lpstr>
      <vt:lpstr>R (Thurston PC) v Mid Suffolk DC</vt:lpstr>
      <vt:lpstr>R (Thurston PC) v Mid Suffolk DC</vt:lpstr>
      <vt:lpstr>R (Thurston PC) v Mid Suffolk DC</vt:lpstr>
      <vt:lpstr>Practical Implications</vt:lpstr>
      <vt:lpstr>Practical Implications</vt:lpstr>
      <vt:lpstr>Questions?</vt:lpstr>
      <vt:lpstr>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 admin</dc:creator>
  <cp:lastModifiedBy>Ruchi Parekh</cp:lastModifiedBy>
  <cp:revision>149</cp:revision>
  <cp:lastPrinted>2019-10-18T10:36:48Z</cp:lastPrinted>
  <dcterms:created xsi:type="dcterms:W3CDTF">2011-12-16T14:46:52Z</dcterms:created>
  <dcterms:modified xsi:type="dcterms:W3CDTF">2022-11-09T09:27:32Z</dcterms:modified>
</cp:coreProperties>
</file>